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755" r:id="rId2"/>
    <p:sldId id="828" r:id="rId3"/>
    <p:sldId id="362" r:id="rId4"/>
    <p:sldId id="816" r:id="rId5"/>
    <p:sldId id="824" r:id="rId6"/>
    <p:sldId id="720" r:id="rId7"/>
    <p:sldId id="646" r:id="rId8"/>
    <p:sldId id="844" r:id="rId9"/>
    <p:sldId id="842" r:id="rId10"/>
    <p:sldId id="843" r:id="rId11"/>
    <p:sldId id="846" r:id="rId12"/>
    <p:sldId id="851" r:id="rId13"/>
    <p:sldId id="850" r:id="rId14"/>
    <p:sldId id="767" r:id="rId15"/>
    <p:sldId id="752" r:id="rId16"/>
    <p:sldId id="734" r:id="rId17"/>
    <p:sldId id="840" r:id="rId18"/>
    <p:sldId id="832" r:id="rId19"/>
    <p:sldId id="806" r:id="rId20"/>
    <p:sldId id="758" r:id="rId21"/>
    <p:sldId id="812" r:id="rId22"/>
    <p:sldId id="808" r:id="rId23"/>
    <p:sldId id="765" r:id="rId24"/>
    <p:sldId id="686" r:id="rId25"/>
    <p:sldId id="747" r:id="rId26"/>
    <p:sldId id="839" r:id="rId27"/>
    <p:sldId id="813" r:id="rId28"/>
    <p:sldId id="437" r:id="rId29"/>
    <p:sldId id="682" r:id="rId30"/>
    <p:sldId id="835" r:id="rId31"/>
    <p:sldId id="740" r:id="rId32"/>
    <p:sldId id="822" r:id="rId33"/>
    <p:sldId id="837" r:id="rId34"/>
    <p:sldId id="845" r:id="rId35"/>
    <p:sldId id="836" r:id="rId36"/>
    <p:sldId id="848" r:id="rId37"/>
    <p:sldId id="815" r:id="rId38"/>
    <p:sldId id="778" r:id="rId39"/>
    <p:sldId id="483" r:id="rId40"/>
    <p:sldId id="834" r:id="rId41"/>
    <p:sldId id="833" r:id="rId42"/>
    <p:sldId id="814" r:id="rId43"/>
    <p:sldId id="818" r:id="rId44"/>
    <p:sldId id="819" r:id="rId45"/>
    <p:sldId id="817" r:id="rId46"/>
    <p:sldId id="805" r:id="rId47"/>
    <p:sldId id="774" r:id="rId48"/>
    <p:sldId id="820" r:id="rId49"/>
    <p:sldId id="695" r:id="rId50"/>
    <p:sldId id="466" r:id="rId51"/>
    <p:sldId id="799" r:id="rId52"/>
    <p:sldId id="804" r:id="rId53"/>
    <p:sldId id="829" r:id="rId54"/>
    <p:sldId id="750" r:id="rId55"/>
    <p:sldId id="718" r:id="rId56"/>
    <p:sldId id="798" r:id="rId57"/>
    <p:sldId id="793" r:id="rId58"/>
    <p:sldId id="334" r:id="rId59"/>
    <p:sldId id="474" r:id="rId60"/>
    <p:sldId id="641" r:id="rId61"/>
    <p:sldId id="664" r:id="rId62"/>
    <p:sldId id="395" r:id="rId63"/>
    <p:sldId id="791" r:id="rId64"/>
    <p:sldId id="796" r:id="rId65"/>
    <p:sldId id="777" r:id="rId66"/>
    <p:sldId id="847" r:id="rId67"/>
    <p:sldId id="66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62"/>
    <p:restoredTop sz="87075"/>
  </p:normalViewPr>
  <p:slideViewPr>
    <p:cSldViewPr snapToGrid="0" snapToObjects="1">
      <p:cViewPr>
        <p:scale>
          <a:sx n="111" d="100"/>
          <a:sy n="111" d="100"/>
        </p:scale>
        <p:origin x="152"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25197-0E81-2B4C-86A0-BAF8C5D918AE}" type="datetimeFigureOut">
              <a:rPr lang="en-US" smtClean="0"/>
              <a:t>3/12/23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A752D-AFD6-6746-BC0B-779D2D0AAFFF}" type="slidenum">
              <a:rPr lang="en-US" smtClean="0"/>
              <a:t>‹#›</a:t>
            </a:fld>
            <a:endParaRPr lang="en-US"/>
          </a:p>
        </p:txBody>
      </p:sp>
    </p:spTree>
    <p:extLst>
      <p:ext uri="{BB962C8B-B14F-4D97-AF65-F5344CB8AC3E}">
        <p14:creationId xmlns:p14="http://schemas.microsoft.com/office/powerpoint/2010/main" val="289046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inyurl.com/56drrvu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for slides:</a:t>
            </a:r>
          </a:p>
          <a:p>
            <a:endParaRPr lang="en-US" dirty="0"/>
          </a:p>
        </p:txBody>
      </p:sp>
      <p:sp>
        <p:nvSpPr>
          <p:cNvPr id="4" name="Slide Number Placeholder 3"/>
          <p:cNvSpPr>
            <a:spLocks noGrp="1"/>
          </p:cNvSpPr>
          <p:nvPr>
            <p:ph type="sldNum" sz="quarter" idx="10"/>
          </p:nvPr>
        </p:nvSpPr>
        <p:spPr/>
        <p:txBody>
          <a:bodyPr/>
          <a:lstStyle/>
          <a:p>
            <a:fld id="{DCB91BF2-6347-7E43-8D88-61FF90024FB1}" type="slidenum">
              <a:rPr lang="en-US" smtClean="0"/>
              <a:t>1</a:t>
            </a:fld>
            <a:endParaRPr lang="en-US"/>
          </a:p>
        </p:txBody>
      </p:sp>
    </p:spTree>
    <p:extLst>
      <p:ext uri="{BB962C8B-B14F-4D97-AF65-F5344CB8AC3E}">
        <p14:creationId xmlns:p14="http://schemas.microsoft.com/office/powerpoint/2010/main" val="748816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10</a:t>
            </a:fld>
            <a:endParaRPr lang="en-US"/>
          </a:p>
        </p:txBody>
      </p:sp>
    </p:spTree>
    <p:extLst>
      <p:ext uri="{BB962C8B-B14F-4D97-AF65-F5344CB8AC3E}">
        <p14:creationId xmlns:p14="http://schemas.microsoft.com/office/powerpoint/2010/main" val="238953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11</a:t>
            </a:fld>
            <a:endParaRPr lang="en-US"/>
          </a:p>
        </p:txBody>
      </p:sp>
    </p:spTree>
    <p:extLst>
      <p:ext uri="{BB962C8B-B14F-4D97-AF65-F5344CB8AC3E}">
        <p14:creationId xmlns:p14="http://schemas.microsoft.com/office/powerpoint/2010/main" val="421267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12</a:t>
            </a:fld>
            <a:endParaRPr lang="en-US"/>
          </a:p>
        </p:txBody>
      </p:sp>
    </p:spTree>
    <p:extLst>
      <p:ext uri="{BB962C8B-B14F-4D97-AF65-F5344CB8AC3E}">
        <p14:creationId xmlns:p14="http://schemas.microsoft.com/office/powerpoint/2010/main" val="3767079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13</a:t>
            </a:fld>
            <a:endParaRPr lang="en-US"/>
          </a:p>
        </p:txBody>
      </p:sp>
    </p:spTree>
    <p:extLst>
      <p:ext uri="{BB962C8B-B14F-4D97-AF65-F5344CB8AC3E}">
        <p14:creationId xmlns:p14="http://schemas.microsoft.com/office/powerpoint/2010/main" val="348820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14</a:t>
            </a:fld>
            <a:endParaRPr lang="en-US"/>
          </a:p>
        </p:txBody>
      </p:sp>
    </p:spTree>
    <p:extLst>
      <p:ext uri="{BB962C8B-B14F-4D97-AF65-F5344CB8AC3E}">
        <p14:creationId xmlns:p14="http://schemas.microsoft.com/office/powerpoint/2010/main" val="3271425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15</a:t>
            </a:fld>
            <a:endParaRPr lang="en-US"/>
          </a:p>
        </p:txBody>
      </p:sp>
    </p:spTree>
    <p:extLst>
      <p:ext uri="{BB962C8B-B14F-4D97-AF65-F5344CB8AC3E}">
        <p14:creationId xmlns:p14="http://schemas.microsoft.com/office/powerpoint/2010/main" val="423764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026" indent="-256026">
              <a:spcAft>
                <a:spcPts val="800"/>
              </a:spcAft>
            </a:pPr>
            <a:endParaRPr lang="en-US" sz="2667" b="1" dirty="0"/>
          </a:p>
          <a:p>
            <a:pPr marL="256026" indent="-256026">
              <a:spcAft>
                <a:spcPts val="800"/>
              </a:spcAft>
            </a:pPr>
            <a:r>
              <a:rPr lang="en-US" sz="2667" b="0" dirty="0"/>
              <a:t>For 1., can use machine learning. Neural network, for example, or just a GP.</a:t>
            </a:r>
          </a:p>
          <a:p>
            <a:pPr marL="256026" indent="-256026">
              <a:spcAft>
                <a:spcPts val="800"/>
              </a:spcAft>
            </a:pPr>
            <a:endParaRPr lang="en-US" sz="2667" b="0" dirty="0"/>
          </a:p>
          <a:p>
            <a:pPr marL="256026" indent="-256026">
              <a:spcAft>
                <a:spcPts val="800"/>
              </a:spcAft>
            </a:pPr>
            <a:r>
              <a:rPr lang="en-US" sz="2667" b="0" dirty="0"/>
              <a:t>Informed is better than uninformed, but anything better than nothing.</a:t>
            </a:r>
          </a:p>
          <a:p>
            <a:pPr marL="256026" indent="-256026">
              <a:spcAft>
                <a:spcPts val="800"/>
              </a:spcAft>
            </a:pPr>
            <a:endParaRPr lang="en-US" sz="2667" b="0" dirty="0"/>
          </a:p>
          <a:p>
            <a:pPr marL="256026" indent="-256026">
              <a:spcAft>
                <a:spcPts val="800"/>
              </a:spcAft>
            </a:pPr>
            <a:r>
              <a:rPr lang="en-US" sz="2667" b="1" dirty="0"/>
              <a:t>Model discrepancy </a:t>
            </a:r>
            <a:r>
              <a:rPr lang="en-US" sz="2400" dirty="0"/>
              <a:t>(“All models are wrong, but some are useful” – George Box)</a:t>
            </a:r>
          </a:p>
          <a:p>
            <a:pPr marL="789412" lvl="1" indent="-256026"/>
            <a:r>
              <a:rPr lang="en-US" dirty="0"/>
              <a:t>Incomplete or in parts incorrect physical model</a:t>
            </a:r>
          </a:p>
          <a:p>
            <a:pPr marL="789412" lvl="1" indent="-256026"/>
            <a:r>
              <a:rPr lang="en-US" dirty="0">
                <a:solidFill>
                  <a:srgbClr val="FF0000"/>
                </a:solidFill>
              </a:rPr>
              <a:t>Effective field theory expansion truncation error</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16</a:t>
            </a:fld>
            <a:endParaRPr lang="en-US"/>
          </a:p>
        </p:txBody>
      </p:sp>
    </p:spTree>
    <p:extLst>
      <p:ext uri="{BB962C8B-B14F-4D97-AF65-F5344CB8AC3E}">
        <p14:creationId xmlns:p14="http://schemas.microsoft.com/office/powerpoint/2010/main" val="3572981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026" indent="-256026">
              <a:spcAft>
                <a:spcPts val="800"/>
              </a:spcAft>
            </a:pPr>
            <a:endParaRPr lang="en-US" sz="2667" b="1" dirty="0"/>
          </a:p>
          <a:p>
            <a:pPr marL="256026" indent="-256026">
              <a:spcAft>
                <a:spcPts val="800"/>
              </a:spcAft>
            </a:pPr>
            <a:r>
              <a:rPr lang="en-US" sz="2667" b="0" dirty="0"/>
              <a:t>For 1., can use machine learning. Neural network, for example, or just a GP.</a:t>
            </a:r>
          </a:p>
          <a:p>
            <a:pPr marL="256026" indent="-256026">
              <a:spcAft>
                <a:spcPts val="800"/>
              </a:spcAft>
            </a:pPr>
            <a:endParaRPr lang="en-US" sz="2667" b="0" dirty="0"/>
          </a:p>
          <a:p>
            <a:pPr marL="256026" indent="-256026">
              <a:spcAft>
                <a:spcPts val="800"/>
              </a:spcAft>
            </a:pPr>
            <a:r>
              <a:rPr lang="en-US" sz="2667" b="0" dirty="0"/>
              <a:t>Informed is better than uninformed, but anything better than nothing.</a:t>
            </a:r>
          </a:p>
          <a:p>
            <a:pPr marL="256026" indent="-256026">
              <a:spcAft>
                <a:spcPts val="800"/>
              </a:spcAft>
            </a:pPr>
            <a:endParaRPr lang="en-US" sz="2667" b="0" dirty="0"/>
          </a:p>
          <a:p>
            <a:pPr marL="256026" indent="-256026">
              <a:spcAft>
                <a:spcPts val="800"/>
              </a:spcAft>
            </a:pPr>
            <a:r>
              <a:rPr lang="en-US" sz="2667" b="1" dirty="0"/>
              <a:t>Model discrepancy </a:t>
            </a:r>
            <a:r>
              <a:rPr lang="en-US" sz="2400" dirty="0"/>
              <a:t>(“All models are wrong, but some are useful” – George Box)</a:t>
            </a:r>
          </a:p>
          <a:p>
            <a:pPr marL="789412" lvl="1" indent="-256026"/>
            <a:r>
              <a:rPr lang="en-US" dirty="0"/>
              <a:t>Incomplete or in parts incorrect physical model</a:t>
            </a:r>
          </a:p>
          <a:p>
            <a:pPr marL="789412" lvl="1" indent="-256026"/>
            <a:r>
              <a:rPr lang="en-US" dirty="0">
                <a:solidFill>
                  <a:srgbClr val="FF0000"/>
                </a:solidFill>
              </a:rPr>
              <a:t>Effective field theory expansion truncation error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Figures 5 and Fig. 6 show the residuals of six </a:t>
            </a:r>
            <a:r>
              <a:rPr lang="en-US" sz="1800" dirty="0" err="1">
                <a:effectLst/>
                <a:latin typeface="CMR10"/>
              </a:rPr>
              <a:t>repre</a:t>
            </a:r>
            <a:r>
              <a:rPr lang="en-US" sz="1800" dirty="0">
                <a:effectLst/>
                <a:latin typeface="CMR10"/>
              </a:rPr>
              <a:t>- </a:t>
            </a:r>
            <a:r>
              <a:rPr lang="en-US" sz="1800" dirty="0" err="1">
                <a:effectLst/>
                <a:latin typeface="CMR10"/>
              </a:rPr>
              <a:t>sentative</a:t>
            </a:r>
            <a:r>
              <a:rPr lang="en-US" sz="1800" dirty="0">
                <a:effectLst/>
                <a:latin typeface="CMR10"/>
              </a:rPr>
              <a:t> nuclear mass models as a function of the neu- </a:t>
            </a:r>
            <a:r>
              <a:rPr lang="en-US" sz="1800" dirty="0" err="1">
                <a:effectLst/>
                <a:latin typeface="CMR10"/>
              </a:rPr>
              <a:t>tron</a:t>
            </a:r>
            <a:r>
              <a:rPr lang="en-US" sz="1800" dirty="0">
                <a:effectLst/>
                <a:latin typeface="CMR10"/>
              </a:rPr>
              <a:t> number before and after statistical corrections with GP(T+H) and BNN(T+H) respectively. In both GP and BNN, one observes that nearly every white circle, </a:t>
            </a:r>
            <a:r>
              <a:rPr lang="en-US" sz="1800" dirty="0" err="1">
                <a:effectLst/>
                <a:latin typeface="CMR10"/>
              </a:rPr>
              <a:t>cor</a:t>
            </a:r>
            <a:r>
              <a:rPr lang="en-US" sz="1800" dirty="0">
                <a:effectLst/>
                <a:latin typeface="CMR10"/>
              </a:rPr>
              <a:t>- responding to a prediction error of our emulator for a given nucleus, is closer to the data than its corresponding black dot, representing a global mass model prediction error without GP or BNN. This indicates that both GP and BNN corrections improve the predictions </a:t>
            </a:r>
            <a:r>
              <a:rPr lang="en-US" sz="1800" dirty="0" err="1">
                <a:effectLst/>
                <a:latin typeface="CMR10"/>
              </a:rPr>
              <a:t>systemat</a:t>
            </a:r>
            <a:r>
              <a:rPr lang="en-US" sz="1800" dirty="0">
                <a:effectLst/>
                <a:latin typeface="CMR10"/>
              </a:rPr>
              <a:t>- </a:t>
            </a:r>
            <a:r>
              <a:rPr lang="en-US" sz="1800" dirty="0" err="1">
                <a:effectLst/>
                <a:latin typeface="CMR10"/>
              </a:rPr>
              <a:t>ically</a:t>
            </a:r>
            <a:r>
              <a:rPr lang="en-US" sz="1800" dirty="0">
                <a:effectLst/>
                <a:latin typeface="CMR10"/>
              </a:rPr>
              <a:t>. Additionally, several local trends of the residuals are visibly attenuated, and the distributions of the </a:t>
            </a:r>
            <a:r>
              <a:rPr lang="en-US" sz="1800" dirty="0" err="1">
                <a:effectLst/>
                <a:latin typeface="CMR10"/>
              </a:rPr>
              <a:t>cor</a:t>
            </a:r>
            <a:r>
              <a:rPr lang="en-US" sz="1800" dirty="0">
                <a:effectLst/>
                <a:latin typeface="CMR10"/>
              </a:rPr>
              <a:t>- </a:t>
            </a:r>
            <a:r>
              <a:rPr lang="en-US" sz="1800" dirty="0" err="1">
                <a:effectLst/>
                <a:latin typeface="CMR10"/>
              </a:rPr>
              <a:t>rected</a:t>
            </a:r>
            <a:r>
              <a:rPr lang="en-US" sz="1800" dirty="0">
                <a:effectLst/>
                <a:latin typeface="CMR10"/>
              </a:rPr>
              <a:t> residuals are closer to having zero means and to being independent Gaussian. We observe that the im- </a:t>
            </a:r>
            <a:r>
              <a:rPr lang="en-US" sz="1800" dirty="0" err="1">
                <a:effectLst/>
                <a:latin typeface="CMR10"/>
              </a:rPr>
              <a:t>provement</a:t>
            </a:r>
            <a:r>
              <a:rPr lang="en-US" sz="1800" dirty="0">
                <a:effectLst/>
                <a:latin typeface="CMR10"/>
              </a:rPr>
              <a:t> in performance for our statistical correction is strongest for the relativistic DFT models (DD-ME2 and DD-PC1), and weakest for the more phenomenological models FRDM-2012 and HFB-24. This is not surprising, as we expect the residuals of more microscopic models to exhibit appreciable structure, whereas there is little hope to improve much the phenomenological models which are fitted closely to the data. </a:t>
            </a: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17</a:t>
            </a:fld>
            <a:endParaRPr lang="en-US"/>
          </a:p>
        </p:txBody>
      </p:sp>
    </p:spTree>
    <p:extLst>
      <p:ext uri="{BB962C8B-B14F-4D97-AF65-F5344CB8AC3E}">
        <p14:creationId xmlns:p14="http://schemas.microsoft.com/office/powerpoint/2010/main" val="3121498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6026" indent="-256026">
              <a:spcAft>
                <a:spcPts val="800"/>
              </a:spcAft>
            </a:pPr>
            <a:endParaRPr lang="en-US" sz="2667" b="1" dirty="0"/>
          </a:p>
          <a:p>
            <a:pPr marL="256026" indent="-256026">
              <a:spcAft>
                <a:spcPts val="800"/>
              </a:spcAft>
            </a:pPr>
            <a:r>
              <a:rPr lang="en-US" sz="2667" b="0" dirty="0"/>
              <a:t>For 1., can use machine learning. Neural network, for example, or just a GP.</a:t>
            </a:r>
          </a:p>
          <a:p>
            <a:pPr marL="256026" indent="-256026">
              <a:spcAft>
                <a:spcPts val="800"/>
              </a:spcAft>
            </a:pPr>
            <a:endParaRPr lang="en-US" sz="2667" b="0" dirty="0"/>
          </a:p>
          <a:p>
            <a:pPr marL="256026" indent="-256026">
              <a:spcAft>
                <a:spcPts val="800"/>
              </a:spcAft>
            </a:pPr>
            <a:r>
              <a:rPr lang="en-US" sz="2667" b="0" dirty="0"/>
              <a:t>Informed is better than uninformed, but anything better than nothing.</a:t>
            </a:r>
          </a:p>
          <a:p>
            <a:pPr marL="256026" indent="-256026">
              <a:spcAft>
                <a:spcPts val="800"/>
              </a:spcAft>
            </a:pPr>
            <a:endParaRPr lang="en-US" sz="2667" b="0" dirty="0"/>
          </a:p>
          <a:p>
            <a:pPr marL="256026" indent="-256026">
              <a:spcAft>
                <a:spcPts val="800"/>
              </a:spcAft>
            </a:pPr>
            <a:r>
              <a:rPr lang="en-US" sz="2667" b="1" dirty="0"/>
              <a:t>Model discrepancy </a:t>
            </a:r>
            <a:r>
              <a:rPr lang="en-US" sz="2400" dirty="0"/>
              <a:t>(“All models are wrong, but some are useful” – George Box)</a:t>
            </a:r>
          </a:p>
          <a:p>
            <a:pPr marL="789412" lvl="1" indent="-256026"/>
            <a:r>
              <a:rPr lang="en-US" dirty="0"/>
              <a:t>Incomplete or in parts incorrect physical model</a:t>
            </a:r>
          </a:p>
          <a:p>
            <a:pPr marL="789412" lvl="1" indent="-256026"/>
            <a:r>
              <a:rPr lang="en-US" dirty="0">
                <a:solidFill>
                  <a:srgbClr val="FF0000"/>
                </a:solidFill>
              </a:rPr>
              <a:t>Effective field theory expansion truncation error</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18</a:t>
            </a:fld>
            <a:endParaRPr lang="en-US"/>
          </a:p>
        </p:txBody>
      </p:sp>
    </p:spTree>
    <p:extLst>
      <p:ext uri="{BB962C8B-B14F-4D97-AF65-F5344CB8AC3E}">
        <p14:creationId xmlns:p14="http://schemas.microsoft.com/office/powerpoint/2010/main" val="143201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19</a:t>
            </a:fld>
            <a:endParaRPr lang="en-US"/>
          </a:p>
        </p:txBody>
      </p:sp>
    </p:spTree>
    <p:extLst>
      <p:ext uri="{BB962C8B-B14F-4D97-AF65-F5344CB8AC3E}">
        <p14:creationId xmlns:p14="http://schemas.microsoft.com/office/powerpoint/2010/main" val="249934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for slides: </a:t>
            </a:r>
            <a:r>
              <a:rPr lang="en-US" dirty="0">
                <a:hlinkClick r:id="rId3"/>
              </a:rPr>
              <a:t>https://tinyurl.com/56drrvud</a:t>
            </a:r>
            <a:endParaRPr lang="en-US" dirty="0"/>
          </a:p>
          <a:p>
            <a:endParaRPr lang="en-US" dirty="0"/>
          </a:p>
        </p:txBody>
      </p:sp>
      <p:sp>
        <p:nvSpPr>
          <p:cNvPr id="4" name="Slide Number Placeholder 3"/>
          <p:cNvSpPr>
            <a:spLocks noGrp="1"/>
          </p:cNvSpPr>
          <p:nvPr>
            <p:ph type="sldNum" sz="quarter" idx="10"/>
          </p:nvPr>
        </p:nvSpPr>
        <p:spPr/>
        <p:txBody>
          <a:bodyPr/>
          <a:lstStyle/>
          <a:p>
            <a:fld id="{DCB91BF2-6347-7E43-8D88-61FF90024FB1}" type="slidenum">
              <a:rPr lang="en-US" smtClean="0"/>
              <a:t>2</a:t>
            </a:fld>
            <a:endParaRPr lang="en-US"/>
          </a:p>
        </p:txBody>
      </p:sp>
    </p:spTree>
    <p:extLst>
      <p:ext uri="{BB962C8B-B14F-4D97-AF65-F5344CB8AC3E}">
        <p14:creationId xmlns:p14="http://schemas.microsoft.com/office/powerpoint/2010/main" val="996240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20</a:t>
            </a:fld>
            <a:endParaRPr lang="en-US"/>
          </a:p>
        </p:txBody>
      </p:sp>
    </p:spTree>
    <p:extLst>
      <p:ext uri="{BB962C8B-B14F-4D97-AF65-F5344CB8AC3E}">
        <p14:creationId xmlns:p14="http://schemas.microsoft.com/office/powerpoint/2010/main" val="1759050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21</a:t>
            </a:fld>
            <a:endParaRPr lang="en-US"/>
          </a:p>
        </p:txBody>
      </p:sp>
    </p:spTree>
    <p:extLst>
      <p:ext uri="{BB962C8B-B14F-4D97-AF65-F5344CB8AC3E}">
        <p14:creationId xmlns:p14="http://schemas.microsoft.com/office/powerpoint/2010/main" val="2118496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22</a:t>
            </a:fld>
            <a:endParaRPr lang="en-US"/>
          </a:p>
        </p:txBody>
      </p:sp>
    </p:spTree>
    <p:extLst>
      <p:ext uri="{BB962C8B-B14F-4D97-AF65-F5344CB8AC3E}">
        <p14:creationId xmlns:p14="http://schemas.microsoft.com/office/powerpoint/2010/main" val="104883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Parameter sets using a greedy algorithm, Latin-hypercube sampling, etc.</a:t>
            </a:r>
          </a:p>
          <a:p>
            <a:endParaRPr lang="en-US" dirty="0"/>
          </a:p>
          <a:p>
            <a:r>
              <a:rPr lang="en-US" dirty="0"/>
              <a:t>Contains all the relevant information needed for the calculation, while being much cheaper to evaluate.</a:t>
            </a:r>
          </a:p>
          <a:p>
            <a:endParaRPr lang="en-US" dirty="0"/>
          </a:p>
          <a:p>
            <a:r>
              <a:rPr lang="en-US" dirty="0"/>
              <a:t>Workflow of how to construct a snapshot-based reduced-order model. </a:t>
            </a:r>
          </a:p>
          <a:p>
            <a:r>
              <a:rPr lang="en-US" dirty="0"/>
              <a:t>From that high-fidelity system we extract snapshots.</a:t>
            </a:r>
          </a:p>
          <a:p>
            <a:r>
              <a:rPr lang="en-US" dirty="0">
                <a:cs typeface="Calibri"/>
              </a:rPr>
              <a:t>With snapshots, we project the </a:t>
            </a:r>
            <a:r>
              <a:rPr lang="en-US" dirty="0"/>
              <a:t>high-fidelity solution</a:t>
            </a:r>
            <a:r>
              <a:rPr lang="en-US" dirty="0">
                <a:cs typeface="Calibri"/>
              </a:rPr>
              <a:t>. </a:t>
            </a:r>
          </a:p>
          <a:p>
            <a:r>
              <a:rPr lang="en-US" dirty="0">
                <a:cs typeface="Calibri"/>
              </a:rPr>
              <a:t>All offline.</a:t>
            </a:r>
          </a:p>
          <a:p>
            <a:r>
              <a:rPr lang="en-US" dirty="0">
                <a:cs typeface="Calibri"/>
              </a:rPr>
              <a:t>Predictions in online stage.</a:t>
            </a:r>
          </a:p>
          <a:p>
            <a:r>
              <a:rPr lang="en-US" dirty="0">
                <a:cs typeface="Calibri"/>
              </a:rPr>
              <a:t>Faster than their high-fidelity counterpart.</a:t>
            </a:r>
            <a:endParaRPr lang="en-US" dirty="0"/>
          </a:p>
        </p:txBody>
      </p:sp>
      <p:sp>
        <p:nvSpPr>
          <p:cNvPr id="4" name="Slide Number Placeholder 3"/>
          <p:cNvSpPr>
            <a:spLocks noGrp="1"/>
          </p:cNvSpPr>
          <p:nvPr>
            <p:ph type="sldNum" sz="quarter" idx="5"/>
          </p:nvPr>
        </p:nvSpPr>
        <p:spPr/>
        <p:txBody>
          <a:bodyPr/>
          <a:lstStyle/>
          <a:p>
            <a:fld id="{66E54F36-B4D4-4763-A8B9-FB747BF32ADD}" type="slidenum">
              <a:rPr lang="en-US" smtClean="0"/>
              <a:t>23</a:t>
            </a:fld>
            <a:endParaRPr lang="en-US"/>
          </a:p>
        </p:txBody>
      </p:sp>
    </p:spTree>
    <p:extLst>
      <p:ext uri="{BB962C8B-B14F-4D97-AF65-F5344CB8AC3E}">
        <p14:creationId xmlns:p14="http://schemas.microsoft.com/office/powerpoint/2010/main" val="388642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24</a:t>
            </a:fld>
            <a:endParaRPr lang="en-US"/>
          </a:p>
        </p:txBody>
      </p:sp>
    </p:spTree>
    <p:extLst>
      <p:ext uri="{BB962C8B-B14F-4D97-AF65-F5344CB8AC3E}">
        <p14:creationId xmlns:p14="http://schemas.microsoft.com/office/powerpoint/2010/main" val="3407654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25</a:t>
            </a:fld>
            <a:endParaRPr lang="en-US"/>
          </a:p>
        </p:txBody>
      </p:sp>
    </p:spTree>
    <p:extLst>
      <p:ext uri="{BB962C8B-B14F-4D97-AF65-F5344CB8AC3E}">
        <p14:creationId xmlns:p14="http://schemas.microsoft.com/office/powerpoint/2010/main" val="979655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Developments at top were proof of principle until NVP</a:t>
            </a:r>
          </a:p>
        </p:txBody>
      </p:sp>
      <p:sp>
        <p:nvSpPr>
          <p:cNvPr id="4" name="Slide Number Placeholder 3"/>
          <p:cNvSpPr>
            <a:spLocks noGrp="1"/>
          </p:cNvSpPr>
          <p:nvPr>
            <p:ph type="sldNum" sz="quarter" idx="5"/>
          </p:nvPr>
        </p:nvSpPr>
        <p:spPr/>
        <p:txBody>
          <a:bodyPr/>
          <a:lstStyle/>
          <a:p>
            <a:fld id="{C56A752D-AFD6-6746-BC0B-779D2D0AAFFF}" type="slidenum">
              <a:rPr lang="en-US" smtClean="0"/>
              <a:t>26</a:t>
            </a:fld>
            <a:endParaRPr lang="en-US"/>
          </a:p>
        </p:txBody>
      </p:sp>
    </p:spTree>
    <p:extLst>
      <p:ext uri="{BB962C8B-B14F-4D97-AF65-F5344CB8AC3E}">
        <p14:creationId xmlns:p14="http://schemas.microsoft.com/office/powerpoint/2010/main" val="2096651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27</a:t>
            </a:fld>
            <a:endParaRPr lang="en-US"/>
          </a:p>
        </p:txBody>
      </p:sp>
    </p:spTree>
    <p:extLst>
      <p:ext uri="{BB962C8B-B14F-4D97-AF65-F5344CB8AC3E}">
        <p14:creationId xmlns:p14="http://schemas.microsoft.com/office/powerpoint/2010/main" val="3516316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a:t>
            </a:r>
            <a:r>
              <a:rPr lang="en-US" dirty="0" err="1"/>
              <a:t>Wesolowski</a:t>
            </a:r>
            <a:r>
              <a:rPr lang="en-US" dirty="0"/>
              <a:t>, Isak </a:t>
            </a:r>
            <a:r>
              <a:rPr lang="en-US" dirty="0" err="1"/>
              <a:t>Svensson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28</a:t>
            </a:fld>
            <a:endParaRPr lang="en-US"/>
          </a:p>
        </p:txBody>
      </p:sp>
    </p:spTree>
    <p:extLst>
      <p:ext uri="{BB962C8B-B14F-4D97-AF65-F5344CB8AC3E}">
        <p14:creationId xmlns:p14="http://schemas.microsoft.com/office/powerpoint/2010/main" val="513581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29</a:t>
            </a:fld>
            <a:endParaRPr lang="en-US"/>
          </a:p>
        </p:txBody>
      </p:sp>
    </p:spTree>
    <p:extLst>
      <p:ext uri="{BB962C8B-B14F-4D97-AF65-F5344CB8AC3E}">
        <p14:creationId xmlns:p14="http://schemas.microsoft.com/office/powerpoint/2010/main" val="400688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3</a:t>
            </a:fld>
            <a:endParaRPr lang="en-US"/>
          </a:p>
        </p:txBody>
      </p:sp>
    </p:spTree>
    <p:extLst>
      <p:ext uri="{BB962C8B-B14F-4D97-AF65-F5344CB8AC3E}">
        <p14:creationId xmlns:p14="http://schemas.microsoft.com/office/powerpoint/2010/main" val="3980788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30</a:t>
            </a:fld>
            <a:endParaRPr lang="en-US"/>
          </a:p>
        </p:txBody>
      </p:sp>
    </p:spTree>
    <p:extLst>
      <p:ext uri="{BB962C8B-B14F-4D97-AF65-F5344CB8AC3E}">
        <p14:creationId xmlns:p14="http://schemas.microsoft.com/office/powerpoint/2010/main" val="3384618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31</a:t>
            </a:fld>
            <a:endParaRPr lang="en-US"/>
          </a:p>
        </p:txBody>
      </p:sp>
    </p:spTree>
    <p:extLst>
      <p:ext uri="{BB962C8B-B14F-4D97-AF65-F5344CB8AC3E}">
        <p14:creationId xmlns:p14="http://schemas.microsoft.com/office/powerpoint/2010/main" val="147309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stats.stackexchange.com</a:t>
            </a:r>
            <a:r>
              <a:rPr lang="en-US" dirty="0"/>
              <a:t>/questions/52906/student-t-as-mixture-of-gaussian/59520#59520</a:t>
            </a:r>
          </a:p>
        </p:txBody>
      </p:sp>
      <p:sp>
        <p:nvSpPr>
          <p:cNvPr id="4" name="Slide Number Placeholder 3"/>
          <p:cNvSpPr>
            <a:spLocks noGrp="1"/>
          </p:cNvSpPr>
          <p:nvPr>
            <p:ph type="sldNum" sz="quarter" idx="5"/>
          </p:nvPr>
        </p:nvSpPr>
        <p:spPr/>
        <p:txBody>
          <a:bodyPr/>
          <a:lstStyle/>
          <a:p>
            <a:fld id="{C56A752D-AFD6-6746-BC0B-779D2D0AAFFF}" type="slidenum">
              <a:rPr lang="en-US" smtClean="0"/>
              <a:t>32</a:t>
            </a:fld>
            <a:endParaRPr lang="en-US"/>
          </a:p>
        </p:txBody>
      </p:sp>
    </p:spTree>
    <p:extLst>
      <p:ext uri="{BB962C8B-B14F-4D97-AF65-F5344CB8AC3E}">
        <p14:creationId xmlns:p14="http://schemas.microsoft.com/office/powerpoint/2010/main" val="2584596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33</a:t>
            </a:fld>
            <a:endParaRPr lang="en-US"/>
          </a:p>
        </p:txBody>
      </p:sp>
    </p:spTree>
    <p:extLst>
      <p:ext uri="{BB962C8B-B14F-4D97-AF65-F5344CB8AC3E}">
        <p14:creationId xmlns:p14="http://schemas.microsoft.com/office/powerpoint/2010/main" val="3769588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34</a:t>
            </a:fld>
            <a:endParaRPr lang="en-US"/>
          </a:p>
        </p:txBody>
      </p:sp>
    </p:spTree>
    <p:extLst>
      <p:ext uri="{BB962C8B-B14F-4D97-AF65-F5344CB8AC3E}">
        <p14:creationId xmlns:p14="http://schemas.microsoft.com/office/powerpoint/2010/main" val="2320253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35</a:t>
            </a:fld>
            <a:endParaRPr lang="en-US"/>
          </a:p>
        </p:txBody>
      </p:sp>
    </p:spTree>
    <p:extLst>
      <p:ext uri="{BB962C8B-B14F-4D97-AF65-F5344CB8AC3E}">
        <p14:creationId xmlns:p14="http://schemas.microsoft.com/office/powerpoint/2010/main" val="2665673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Two mistakes in using results in first graph by the peak and </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 treated as Gaussian: you miss the correlation and you miss the tails – not a Gaussian but essentially a Student t distribution.</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Emphasize that these are specific results, but it is a *framework* available to all through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 PPD, statistically consistent *only* if the truncation error is included.</a:t>
            </a: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94310" marR="0" lvl="0" indent="-19431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&amp;{\color{black}\pr(\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 &amp; \quad\int\! \pr(\</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{x},\bm{\theta}) p(\bm{\theta}|\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d\bm{\theta}</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The </a:t>
            </a:r>
            <a:r>
              <a:rPr lang="en-US" sz="1200" b="1" dirty="0"/>
              <a:t>distribution</a:t>
            </a:r>
            <a:r>
              <a:rPr lang="en-US" sz="1200" dirty="0"/>
              <a:t> for </a:t>
            </a:r>
            <a:r>
              <a:rPr lang="en-US" sz="1200" i="1" dirty="0"/>
              <a:t>Q</a:t>
            </a:r>
            <a:r>
              <a:rPr lang="en-US" sz="1200" dirty="0"/>
              <a:t> peaks at about 1/3 with a 20% uncertainty.</a:t>
            </a:r>
          </a:p>
          <a:p>
            <a:pPr marL="194310" indent="-194310">
              <a:spcAft>
                <a:spcPts val="1200"/>
              </a:spcAft>
              <a:buFont typeface="Arial" panose="020B0604020202020204" pitchFamily="34" charset="0"/>
              <a:buChar char="•"/>
            </a:pPr>
            <a:r>
              <a:rPr lang="en-US" sz="1200" dirty="0"/>
              <a:t>This is consistent with </a:t>
            </a:r>
            <a:r>
              <a:rPr lang="en-US" sz="1200" dirty="0" err="1"/>
              <a:t>χEFT</a:t>
            </a:r>
            <a:r>
              <a:rPr lang="en-US" sz="1200" dirty="0"/>
              <a:t> considerations for few-body observables [(</a:t>
            </a:r>
            <a:r>
              <a:rPr lang="en-US" sz="1200" i="1" dirty="0"/>
              <a:t>m</a:t>
            </a:r>
            <a:r>
              <a:rPr lang="en-US" sz="1200" baseline="-25000" dirty="0"/>
              <a:t>π</a:t>
            </a:r>
            <a:r>
              <a:rPr lang="en-US" sz="1200" dirty="0"/>
              <a:t>)</a:t>
            </a:r>
            <a:r>
              <a:rPr lang="en-US" sz="1200" baseline="30000" dirty="0"/>
              <a:t>eff</a:t>
            </a:r>
            <a:r>
              <a:rPr lang="en-US" sz="1200" dirty="0"/>
              <a:t>/</a:t>
            </a:r>
            <a:r>
              <a:rPr lang="en-US" sz="1200" dirty="0" err="1"/>
              <a:t>Λ</a:t>
            </a:r>
            <a:r>
              <a:rPr lang="en-US" sz="1200" i="1" baseline="-25000" dirty="0" err="1"/>
              <a:t>b</a:t>
            </a:r>
            <a:r>
              <a:rPr lang="en-US" sz="1200" dirty="0"/>
              <a:t>] and with other estimations (cf. LENPIC papers).</a:t>
            </a:r>
          </a:p>
          <a:p>
            <a:pPr marL="194310" indent="-194310">
              <a:spcAft>
                <a:spcPts val="1200"/>
              </a:spcAft>
              <a:buFont typeface="Arial" panose="020B0604020202020204" pitchFamily="34" charset="0"/>
              <a:buChar char="•"/>
            </a:pPr>
            <a:r>
              <a:rPr lang="en-US" sz="1200" dirty="0"/>
              <a:t>This is what the data prefer for the size of the N</a:t>
            </a:r>
            <a:r>
              <a:rPr lang="en-US" sz="1200" baseline="30000" dirty="0"/>
              <a:t>3</a:t>
            </a:r>
            <a:r>
              <a:rPr lang="en-US" sz="1200" dirty="0"/>
              <a:t>LO uncertainty.</a:t>
            </a:r>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endParaRPr lang="en-US" sz="1200" dirty="0"/>
          </a:p>
          <a:p>
            <a:pPr marL="194310" indent="-194310">
              <a:spcAft>
                <a:spcPts val="1200"/>
              </a:spcAft>
              <a:buFont typeface="Arial" panose="020B0604020202020204" pitchFamily="34" charset="0"/>
              <a:buChar char="•"/>
            </a:pPr>
            <a:r>
              <a:rPr lang="en-US" sz="1200" dirty="0"/>
              <a:t>Propagate errors from pdf for LECs learned from data to the observables.</a:t>
            </a:r>
          </a:p>
          <a:p>
            <a:pPr marL="194310" indent="-194310">
              <a:spcAft>
                <a:spcPts val="1200"/>
              </a:spcAft>
              <a:buFont typeface="Arial" panose="020B0604020202020204" pitchFamily="34" charset="0"/>
              <a:buChar char="•"/>
            </a:pPr>
            <a:r>
              <a:rPr lang="en-US" sz="1200" b="1" dirty="0"/>
              <a:t>Analysis is statistically consistent (experimental data are black circles) as long as truncation errors included.</a:t>
            </a:r>
          </a:p>
          <a:p>
            <a:pPr marL="194310" indent="-194310">
              <a:spcAft>
                <a:spcPts val="1200"/>
              </a:spcAft>
              <a:buFont typeface="Arial" panose="020B0604020202020204" pitchFamily="34" charset="0"/>
              <a:buChar char="•"/>
            </a:pPr>
            <a:r>
              <a:rPr lang="en-US" sz="1200" dirty="0"/>
              <a:t>Some observables are highly correlated; some are not.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36</a:t>
            </a:fld>
            <a:endParaRPr lang="en-US"/>
          </a:p>
        </p:txBody>
      </p:sp>
    </p:spTree>
    <p:extLst>
      <p:ext uri="{BB962C8B-B14F-4D97-AF65-F5344CB8AC3E}">
        <p14:creationId xmlns:p14="http://schemas.microsoft.com/office/powerpoint/2010/main" val="2656433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37</a:t>
            </a:fld>
            <a:endParaRPr lang="en-US"/>
          </a:p>
        </p:txBody>
      </p:sp>
    </p:spTree>
    <p:extLst>
      <p:ext uri="{BB962C8B-B14F-4D97-AF65-F5344CB8AC3E}">
        <p14:creationId xmlns:p14="http://schemas.microsoft.com/office/powerpoint/2010/main" val="2704921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38</a:t>
            </a:fld>
            <a:endParaRPr lang="en-US"/>
          </a:p>
        </p:txBody>
      </p:sp>
    </p:spTree>
    <p:extLst>
      <p:ext uri="{BB962C8B-B14F-4D97-AF65-F5344CB8AC3E}">
        <p14:creationId xmlns:p14="http://schemas.microsoft.com/office/powerpoint/2010/main" val="1851192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39</a:t>
            </a:fld>
            <a:endParaRPr lang="en-US"/>
          </a:p>
        </p:txBody>
      </p:sp>
    </p:spTree>
    <p:extLst>
      <p:ext uri="{BB962C8B-B14F-4D97-AF65-F5344CB8AC3E}">
        <p14:creationId xmlns:p14="http://schemas.microsoft.com/office/powerpoint/2010/main" val="269342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4</a:t>
            </a:fld>
            <a:endParaRPr lang="en-US"/>
          </a:p>
        </p:txBody>
      </p:sp>
    </p:spTree>
    <p:extLst>
      <p:ext uri="{BB962C8B-B14F-4D97-AF65-F5344CB8AC3E}">
        <p14:creationId xmlns:p14="http://schemas.microsoft.com/office/powerpoint/2010/main" val="2591792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40</a:t>
            </a:fld>
            <a:endParaRPr lang="en-US"/>
          </a:p>
        </p:txBody>
      </p:sp>
    </p:spTree>
    <p:extLst>
      <p:ext uri="{BB962C8B-B14F-4D97-AF65-F5344CB8AC3E}">
        <p14:creationId xmlns:p14="http://schemas.microsoft.com/office/powerpoint/2010/main" val="3373868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weighting for BMA by evidence vs. model mixing strategies (stacking, BART, others)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(k=1,\</a:t>
            </a:r>
            <a:r>
              <a:rPr lang="en-US" dirty="0" err="1">
                <a:solidFill>
                  <a:srgbClr val="000000"/>
                </a:solidFill>
                <a:effectLst/>
                <a:latin typeface="Monaco" pitchFamily="2" charset="77"/>
              </a:rPr>
              <a:t>ldots</a:t>
            </a:r>
            <a:r>
              <a:rPr lang="en-US" dirty="0">
                <a:solidFill>
                  <a:srgbClr val="000000"/>
                </a:solidFill>
                <a:effectLst/>
                <a:latin typeface="Monaco" pitchFamily="2" charset="77"/>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{M}_k : </a:t>
            </a:r>
            <a:r>
              <a:rPr lang="en-US" dirty="0" err="1">
                <a:solidFill>
                  <a:srgbClr val="000000"/>
                </a:solidFill>
                <a:effectLst/>
                <a:latin typeface="Monaco" pitchFamily="2" charset="77"/>
              </a:rPr>
              <a:t>y_i</a:t>
            </a:r>
            <a:r>
              <a:rPr lang="en-US" dirty="0">
                <a:solidFill>
                  <a:srgbClr val="000000"/>
                </a:solidFill>
                <a:effectLst/>
                <a:latin typeface="Monaco" pitchFamily="2" charset="77"/>
              </a:rPr>
              <a:t> = </a:t>
            </a:r>
            <a:r>
              <a:rPr lang="en-US" dirty="0" err="1">
                <a:solidFill>
                  <a:srgbClr val="000000"/>
                </a:solidFill>
                <a:effectLst/>
                <a:latin typeface="Monaco" pitchFamily="2" charset="77"/>
              </a:rPr>
              <a:t>f_k</a:t>
            </a:r>
            <a:r>
              <a:rPr lang="en-US" dirty="0">
                <a:solidFill>
                  <a:srgbClr val="000000"/>
                </a:solidFill>
                <a:effectLst/>
                <a:latin typeface="Monaco" pitchFamily="2" charset="77"/>
              </a:rPr>
              <a:t>(</a:t>
            </a:r>
            <a:r>
              <a:rPr lang="en-US" dirty="0" err="1">
                <a:solidFill>
                  <a:srgbClr val="000000"/>
                </a:solidFill>
                <a:effectLst/>
                <a:latin typeface="Monaco" pitchFamily="2" charset="77"/>
              </a:rPr>
              <a:t>x_i</a:t>
            </a:r>
            <a:r>
              <a:rPr lang="en-US" dirty="0">
                <a:solidFill>
                  <a:srgbClr val="000000"/>
                </a:solidFill>
                <a:effectLst/>
                <a:latin typeface="Monaco" pitchFamily="2" charset="77"/>
              </a:rPr>
              <a:t>) + \</a:t>
            </a:r>
            <a:r>
              <a:rPr lang="en-US" dirty="0" err="1">
                <a:solidFill>
                  <a:srgbClr val="000000"/>
                </a:solidFill>
                <a:effectLst/>
                <a:latin typeface="Monaco" pitchFamily="2" charset="77"/>
              </a:rPr>
              <a:t>varepsilon</a:t>
            </a:r>
            <a:r>
              <a:rPr lang="en-US" dirty="0">
                <a:solidFill>
                  <a:srgbClr val="000000"/>
                </a:solidFill>
                <a:effectLst/>
                <a:latin typeface="Monaco" pitchFamily="2" charset="77"/>
              </a:rPr>
              <a:t>_{</a:t>
            </a:r>
            <a:r>
              <a:rPr lang="en-US" dirty="0" err="1">
                <a:solidFill>
                  <a:srgbClr val="000000"/>
                </a:solidFill>
                <a:effectLst/>
                <a:latin typeface="Monaco" pitchFamily="2" charset="77"/>
              </a:rPr>
              <a:t>i,k</a:t>
            </a:r>
            <a:r>
              <a:rPr lang="en-US" dirty="0">
                <a:solidFill>
                  <a:srgbClr val="000000"/>
                </a:solidFill>
                <a:effectLst/>
                <a:latin typeface="Monaco"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pr}(\tilde y | \tilde x) = \sum_{k=1}^{K} \hat </a:t>
            </a:r>
            <a:r>
              <a:rPr lang="en-US" dirty="0" err="1">
                <a:solidFill>
                  <a:srgbClr val="000000"/>
                </a:solidFill>
                <a:effectLst/>
                <a:latin typeface="Monaco" pitchFamily="2" charset="77"/>
              </a:rPr>
              <a:t>w_k</a:t>
            </a:r>
            <a:r>
              <a:rPr lang="en-US" dirty="0">
                <a:solidFill>
                  <a:srgbClr val="000000"/>
                </a:solidFill>
                <a:effectLst/>
                <a:latin typeface="Monaco" pitchFamily="2" charset="77"/>
              </a:rPr>
              <a:t> {\rm pr}(\tilde y | \tilde x, \</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{M} _k)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F(g) = \int_{-\</a:t>
            </a:r>
            <a:r>
              <a:rPr lang="en-US" dirty="0" err="1">
                <a:solidFill>
                  <a:srgbClr val="000000"/>
                </a:solidFill>
                <a:effectLst/>
                <a:latin typeface="Monaco" pitchFamily="2" charset="77"/>
              </a:rPr>
              <a:t>infty</a:t>
            </a:r>
            <a:r>
              <a:rPr lang="en-US" dirty="0">
                <a:solidFill>
                  <a:srgbClr val="000000"/>
                </a:solidFill>
                <a:effectLst/>
                <a:latin typeface="Monaco" pitchFamily="2" charset="77"/>
              </a:rPr>
              <a:t>}^{\</a:t>
            </a:r>
            <a:r>
              <a:rPr lang="en-US" dirty="0" err="1">
                <a:solidFill>
                  <a:srgbClr val="000000"/>
                </a:solidFill>
                <a:effectLst/>
                <a:latin typeface="Monaco" pitchFamily="2" charset="77"/>
              </a:rPr>
              <a:t>infty</a:t>
            </a:r>
            <a:r>
              <a:rPr lang="en-US" dirty="0">
                <a:solidFill>
                  <a:srgbClr val="000000"/>
                </a:solidFill>
                <a:effectLst/>
                <a:latin typeface="Monaco" pitchFamily="2" charset="77"/>
              </a:rPr>
              <a:t>} dx~ e^{-\frac{x^{2}}{2} - g^{2} x^{4}}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41</a:t>
            </a:fld>
            <a:endParaRPr lang="en-US"/>
          </a:p>
        </p:txBody>
      </p:sp>
    </p:spTree>
    <p:extLst>
      <p:ext uri="{BB962C8B-B14F-4D97-AF65-F5344CB8AC3E}">
        <p14:creationId xmlns:p14="http://schemas.microsoft.com/office/powerpoint/2010/main" val="3028548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Cyberinfrastructure for Sustained Scientific Innovation </a:t>
            </a:r>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42</a:t>
            </a:fld>
            <a:endParaRPr lang="en-US"/>
          </a:p>
        </p:txBody>
      </p:sp>
    </p:spTree>
    <p:extLst>
      <p:ext uri="{BB962C8B-B14F-4D97-AF65-F5344CB8AC3E}">
        <p14:creationId xmlns:p14="http://schemas.microsoft.com/office/powerpoint/2010/main" val="2309906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documentclass</a:t>
            </a:r>
            <a:r>
              <a:rPr lang="en-US" sz="1200" kern="1200" dirty="0">
                <a:solidFill>
                  <a:schemeClr val="tx1"/>
                </a:solidFill>
                <a:effectLst/>
                <a:latin typeface="+mn-lt"/>
                <a:ea typeface="+mn-ea"/>
                <a:cs typeface="+mn-cs"/>
              </a:rPr>
              <a:t>[10pt]{article}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usenames</a:t>
            </a:r>
            <a:r>
              <a:rPr lang="en-US" sz="1200" kern="1200" dirty="0">
                <a:solidFill>
                  <a:schemeClr val="tx1"/>
                </a:solidFill>
                <a:effectLst/>
                <a:latin typeface="+mn-lt"/>
                <a:ea typeface="+mn-ea"/>
                <a:cs typeface="+mn-cs"/>
              </a:rPr>
              <a:t>]{color} %used for font color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amssymb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amsmath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[utf8]{</a:t>
            </a:r>
            <a:r>
              <a:rPr lang="en-US" sz="1200" kern="1200" dirty="0" err="1">
                <a:solidFill>
                  <a:schemeClr val="tx1"/>
                </a:solidFill>
                <a:effectLst/>
                <a:latin typeface="+mn-lt"/>
                <a:ea typeface="+mn-ea"/>
                <a:cs typeface="+mn-cs"/>
              </a:rPr>
              <a:t>inputenc</a:t>
            </a:r>
            <a:r>
              <a:rPr lang="en-US" sz="1200" kern="1200" dirty="0">
                <a:solidFill>
                  <a:schemeClr val="tx1"/>
                </a:solidFill>
                <a:effectLst/>
                <a:latin typeface="+mn-lt"/>
                <a:ea typeface="+mn-ea"/>
                <a:cs typeface="+mn-cs"/>
              </a:rPr>
              <a:t>} %useful to type directly diacritic characters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{\design}{{\color{blue}\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*{\argmax}{</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\,max}</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{\shrinkage}{\</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omegalab</a:t>
            </a:r>
            <a:r>
              <a:rPr lang="en-US" sz="1200" kern="1200" dirty="0">
                <a:solidFill>
                  <a:schemeClr val="tx1"/>
                </a:solidFill>
                <a:effectLst/>
                <a:latin typeface="+mn-lt"/>
                <a:ea typeface="+mn-ea"/>
                <a:cs typeface="+mn-cs"/>
              </a:rPr>
              <a:t>}{\omega_{\text{lab}}}</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{\given}{\,|\,}  % Use for | in \pr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{\pr}{pr} % Good, but want to handle sizing and | spacing?</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 % Good, but want to handle sizing and | spacing?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Now add spacing:</a:t>
            </a:r>
          </a:p>
          <a:p>
            <a:r>
              <a:rPr lang="en-US" sz="1200" kern="1200" dirty="0">
                <a:solidFill>
                  <a:schemeClr val="tx1"/>
                </a:solidFill>
                <a:effectLst/>
                <a:latin typeface="+mn-lt"/>
                <a:ea typeface="+mn-ea"/>
                <a:cs typeface="+mn-cs"/>
              </a:rPr>
              <a:t>% Derivatives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{\dd}{d}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diffcs</a:t>
            </a:r>
            <a:r>
              <a:rPr lang="en-US" sz="1200" kern="1200" dirty="0">
                <a:solidFill>
                  <a:schemeClr val="tx1"/>
                </a:solidFill>
                <a:effectLst/>
                <a:latin typeface="+mn-lt"/>
                <a:ea typeface="+mn-ea"/>
                <a:cs typeface="+mn-cs"/>
              </a:rPr>
              <a:t>}{d\sigma}  % differential cross section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}{{\color{green}\</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{Utility of {\color{blue}design}: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{information  gain averaged over {\color{red}parameters} and {\color{green}measurements}}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U_{\text{KL}}(\design)</a:t>
            </a:r>
          </a:p>
          <a:p>
            <a:r>
              <a:rPr lang="en-US" sz="1200" kern="1200" dirty="0">
                <a:solidFill>
                  <a:schemeClr val="tx1"/>
                </a:solidFill>
                <a:effectLst/>
                <a:latin typeface="+mn-lt"/>
                <a:ea typeface="+mn-ea"/>
                <a:cs typeface="+mn-cs"/>
              </a:rPr>
              <a:t>    &amp; = \int \!\!\left\{ \ln\!\!\left[\frac{\pr(\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  \dd{\</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a:t>
            </a:r>
          </a:p>
          <a:p>
            <a:r>
              <a:rPr lang="en-US" sz="1200" kern="1200" dirty="0">
                <a:solidFill>
                  <a:schemeClr val="tx1"/>
                </a:solidFill>
                <a:effectLst/>
                <a:latin typeface="+mn-lt"/>
                <a:ea typeface="+mn-ea"/>
                <a:cs typeface="+mn-cs"/>
              </a:rPr>
              <a:t>       \pr(\</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\given \design) \dd{\</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{(cf.\ entropy)} \\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\frac{1}{2} \ln \frac{|V_0|}{|V(\design)|}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\ln\shrinkage(\design)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 shrinkage''}</a:t>
            </a:r>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43</a:t>
            </a:fld>
            <a:endParaRPr lang="en-US"/>
          </a:p>
        </p:txBody>
      </p:sp>
    </p:spTree>
    <p:extLst>
      <p:ext uri="{BB962C8B-B14F-4D97-AF65-F5344CB8AC3E}">
        <p14:creationId xmlns:p14="http://schemas.microsoft.com/office/powerpoint/2010/main" val="861918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How much does the posterior shrink the prior region?</a:t>
            </a:r>
          </a:p>
          <a:p>
            <a:endParaRPr lang="en-US" b="0" i="0" dirty="0">
              <a:effectLst/>
              <a:latin typeface="Arial" panose="020B0604020202020204" pitchFamily="34" charset="0"/>
            </a:endParaRPr>
          </a:p>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solidFill>
                  <a:srgbClr val="808080"/>
                </a:solidFill>
                <a:effectLst/>
                <a:latin typeface="Monaco" pitchFamily="2" charset="77"/>
              </a:rPr>
              <a:t>\</a:t>
            </a:r>
            <a:r>
              <a:rPr lang="en-US" dirty="0" err="1">
                <a:solidFill>
                  <a:srgbClr val="808080"/>
                </a:solidFill>
                <a:effectLst/>
                <a:latin typeface="Monaco" pitchFamily="2" charset="77"/>
              </a:rPr>
              <a:t>documentclass</a:t>
            </a:r>
            <a:r>
              <a:rPr lang="en-US" dirty="0">
                <a:solidFill>
                  <a:srgbClr val="808080"/>
                </a:solidFill>
                <a:effectLst/>
                <a:latin typeface="Monaco" pitchFamily="2" charset="77"/>
              </a:rPr>
              <a:t>[10pt]{article}</a:t>
            </a:r>
          </a:p>
          <a:p>
            <a:r>
              <a:rPr lang="en-US" dirty="0">
                <a:solidFill>
                  <a:srgbClr val="808080"/>
                </a:solidFill>
                <a:effectLst/>
                <a:latin typeface="Monaco" pitchFamily="2" charset="77"/>
              </a:rPr>
              <a:t>\</a:t>
            </a:r>
            <a:r>
              <a:rPr lang="en-US" dirty="0" err="1">
                <a:solidFill>
                  <a:srgbClr val="808080"/>
                </a:solidFill>
                <a:effectLst/>
                <a:latin typeface="Monaco" pitchFamily="2" charset="77"/>
              </a:rPr>
              <a:t>usepackage</a:t>
            </a:r>
            <a:r>
              <a:rPr lang="en-US" dirty="0">
                <a:solidFill>
                  <a:srgbClr val="808080"/>
                </a:solidFill>
                <a:effectLst/>
                <a:latin typeface="Monaco" pitchFamily="2" charset="77"/>
              </a:rPr>
              <a:t>[</a:t>
            </a:r>
            <a:r>
              <a:rPr lang="en-US" dirty="0" err="1">
                <a:solidFill>
                  <a:srgbClr val="808080"/>
                </a:solidFill>
                <a:effectLst/>
                <a:latin typeface="Monaco" pitchFamily="2" charset="77"/>
              </a:rPr>
              <a:t>usenames</a:t>
            </a:r>
            <a:r>
              <a:rPr lang="en-US" dirty="0">
                <a:solidFill>
                  <a:srgbClr val="808080"/>
                </a:solidFill>
                <a:effectLst/>
                <a:latin typeface="Monaco" pitchFamily="2" charset="77"/>
              </a:rPr>
              <a:t>]{color} %used for font color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dvipsnames</a:t>
            </a:r>
            <a:r>
              <a:rPr lang="en-US" dirty="0">
                <a:solidFill>
                  <a:srgbClr val="000000"/>
                </a:solidFill>
                <a:effectLst/>
                <a:latin typeface="Monaco" pitchFamily="2" charset="77"/>
              </a:rPr>
              <a:t>]{</a:t>
            </a:r>
            <a:r>
              <a:rPr lang="en-US" dirty="0" err="1">
                <a:solidFill>
                  <a:srgbClr val="000000"/>
                </a:solidFill>
                <a:effectLst/>
                <a:latin typeface="Monaco" pitchFamily="2" charset="77"/>
              </a:rPr>
              <a:t>xcolor</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amssymb</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a:t>
            </a:r>
            <a:r>
              <a:rPr lang="en-US" dirty="0" err="1">
                <a:solidFill>
                  <a:srgbClr val="000000"/>
                </a:solidFill>
                <a:effectLst/>
                <a:latin typeface="Monaco" pitchFamily="2" charset="77"/>
              </a:rPr>
              <a:t>amsmath</a:t>
            </a:r>
            <a:r>
              <a:rPr lang="en-US" dirty="0">
                <a:solidFill>
                  <a:srgbClr val="000000"/>
                </a:solidFill>
                <a:effectLst/>
                <a:latin typeface="Monaco" pitchFamily="2" charset="77"/>
              </a:rPr>
              <a:t>} %</a:t>
            </a:r>
            <a:r>
              <a:rPr lang="en-US" dirty="0" err="1">
                <a:solidFill>
                  <a:srgbClr val="000000"/>
                </a:solidFill>
                <a:effectLst/>
                <a:latin typeface="Monaco" pitchFamily="2" charset="77"/>
              </a:rPr>
              <a:t>maths</a:t>
            </a: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usepackage</a:t>
            </a:r>
            <a:r>
              <a:rPr lang="en-US" dirty="0">
                <a:solidFill>
                  <a:srgbClr val="000000"/>
                </a:solidFill>
                <a:effectLst/>
                <a:latin typeface="Monaco" pitchFamily="2" charset="77"/>
              </a:rPr>
              <a:t>[utf8]{</a:t>
            </a:r>
            <a:r>
              <a:rPr lang="en-US" dirty="0" err="1">
                <a:solidFill>
                  <a:srgbClr val="000000"/>
                </a:solidFill>
                <a:effectLst/>
                <a:latin typeface="Monaco" pitchFamily="2" charset="77"/>
              </a:rPr>
              <a:t>inputenc</a:t>
            </a:r>
            <a:r>
              <a:rPr lang="en-US" dirty="0">
                <a:solidFill>
                  <a:srgbClr val="000000"/>
                </a:solidFill>
                <a:effectLst/>
                <a:latin typeface="Monaco" pitchFamily="2" charset="77"/>
              </a:rPr>
              <a:t>} %useful to type directly diacritic characters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{\design}{{\color{blue}\</a:t>
            </a:r>
            <a:r>
              <a:rPr lang="en-US" dirty="0" err="1">
                <a:solidFill>
                  <a:srgbClr val="000000"/>
                </a:solidFill>
                <a:effectLst/>
                <a:latin typeface="Monaco" pitchFamily="2" charset="77"/>
              </a:rPr>
              <a:t>mathbf</a:t>
            </a:r>
            <a:r>
              <a:rPr lang="en-US" dirty="0">
                <a:solidFill>
                  <a:srgbClr val="000000"/>
                </a:solidFill>
                <a:effectLst/>
                <a:latin typeface="Monaco" pitchFamily="2" charset="77"/>
              </a:rPr>
              <a:t>{d}}}</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*{\argmax}{</a:t>
            </a:r>
            <a:r>
              <a:rPr lang="en-US" dirty="0" err="1">
                <a:solidFill>
                  <a:srgbClr val="000000"/>
                </a:solidFill>
                <a:effectLst/>
                <a:latin typeface="Monaco" pitchFamily="2" charset="77"/>
              </a:rPr>
              <a:t>arg</a:t>
            </a:r>
            <a:r>
              <a:rPr lang="en-US" dirty="0">
                <a:solidFill>
                  <a:srgbClr val="000000"/>
                </a:solidFill>
                <a:effectLst/>
                <a:latin typeface="Monaco" pitchFamily="2" charset="77"/>
              </a:rPr>
              <a:t>\,max}</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{\shrinkage}{\</a:t>
            </a:r>
            <a:r>
              <a:rPr lang="en-US" dirty="0" err="1">
                <a:solidFill>
                  <a:srgbClr val="000000"/>
                </a:solidFill>
                <a:effectLst/>
                <a:latin typeface="Monaco" pitchFamily="2" charset="77"/>
              </a:rPr>
              <a:t>mathcal</a:t>
            </a:r>
            <a:r>
              <a:rPr lang="en-US" dirty="0">
                <a:solidFill>
                  <a:srgbClr val="000000"/>
                </a:solidFill>
                <a:effectLst/>
                <a:latin typeface="Monaco" pitchFamily="2" charset="77"/>
              </a:rPr>
              <a:t>{S}}</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omegalab</a:t>
            </a:r>
            <a:r>
              <a:rPr lang="en-US" dirty="0">
                <a:solidFill>
                  <a:srgbClr val="000000"/>
                </a:solidFill>
                <a:effectLst/>
                <a:latin typeface="Monaco" pitchFamily="2" charset="77"/>
              </a:rPr>
              <a:t>}{\omega_{\text{lab}}}</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{\given}{\,|\,}  % Use for | in \pr</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{\pr}{pr} % Good, but want to handle sizing and | spacing?</a:t>
            </a:r>
          </a:p>
          <a:p>
            <a:r>
              <a:rPr lang="en-US" dirty="0">
                <a:solidFill>
                  <a:srgbClr val="000000"/>
                </a:solidFill>
                <a:effectLst/>
                <a:latin typeface="Monaco" pitchFamily="2" charset="77"/>
              </a:rPr>
              <a:t>%\</a:t>
            </a:r>
            <a:r>
              <a:rPr lang="en-US" dirty="0" err="1">
                <a:solidFill>
                  <a:srgbClr val="000000"/>
                </a:solidFill>
                <a:effectLst/>
                <a:latin typeface="Monaco" pitchFamily="2" charset="77"/>
              </a:rPr>
              <a:t>DeclareMathOperator</a:t>
            </a:r>
            <a:r>
              <a:rPr lang="en-US" dirty="0">
                <a:solidFill>
                  <a:srgbClr val="000000"/>
                </a:solidFill>
                <a:effectLst/>
                <a:latin typeface="Monaco" pitchFamily="2" charset="77"/>
              </a:rPr>
              <a:t>{\pr}{p} % Good, but want to handle sizing and | spacing?</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 Now add spacing:</a:t>
            </a:r>
          </a:p>
          <a:p>
            <a:r>
              <a:rPr lang="en-US" dirty="0">
                <a:solidFill>
                  <a:srgbClr val="000000"/>
                </a:solidFill>
                <a:effectLst/>
                <a:latin typeface="Monaco" pitchFamily="2" charset="77"/>
              </a:rPr>
              <a:t>% Derivatives</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{\dd}{d}</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diffcs</a:t>
            </a:r>
            <a:r>
              <a:rPr lang="en-US" dirty="0">
                <a:solidFill>
                  <a:srgbClr val="000000"/>
                </a:solidFill>
                <a:effectLst/>
                <a:latin typeface="Monaco" pitchFamily="2" charset="77"/>
              </a:rPr>
              <a:t>}{d\sigma}  % differential cross section</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}{y}</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genobs</a:t>
            </a:r>
            <a:r>
              <a:rPr lang="en-US" dirty="0">
                <a:solidFill>
                  <a:srgbClr val="000000"/>
                </a:solidFill>
                <a:effectLst/>
                <a:latin typeface="Monaco" pitchFamily="2" charset="77"/>
              </a:rPr>
              <a:t>}}}</a:t>
            </a: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inputvec</a:t>
            </a:r>
            <a:r>
              <a:rPr lang="en-US" dirty="0">
                <a:solidFill>
                  <a:srgbClr val="000000"/>
                </a:solidFill>
                <a:effectLst/>
                <a:latin typeface="Monaco" pitchFamily="2" charset="77"/>
              </a:rPr>
              <a:t>}{\</a:t>
            </a:r>
            <a:r>
              <a:rPr lang="en-US" dirty="0" err="1">
                <a:solidFill>
                  <a:srgbClr val="000000"/>
                </a:solidFill>
                <a:effectLst/>
                <a:latin typeface="Monaco" pitchFamily="2" charset="77"/>
              </a:rPr>
              <a:t>mathbf</a:t>
            </a:r>
            <a:r>
              <a:rPr lang="en-US" dirty="0">
                <a:solidFill>
                  <a:srgbClr val="000000"/>
                </a:solidFill>
                <a:effectLst/>
                <a:latin typeface="Monaco" pitchFamily="2" charset="77"/>
              </a:rPr>
              <a:t>}</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newcommand</a:t>
            </a:r>
            <a:r>
              <a:rPr lang="en-US" dirty="0">
                <a:solidFill>
                  <a:srgbClr val="000000"/>
                </a:solidFill>
                <a:effectLst/>
                <a:latin typeface="Monaco" pitchFamily="2" charset="77"/>
              </a:rPr>
              <a:t>{\</a:t>
            </a:r>
            <a:r>
              <a:rPr lang="en-US" dirty="0" err="1">
                <a:solidFill>
                  <a:srgbClr val="000000"/>
                </a:solidFill>
                <a:effectLst/>
                <a:latin typeface="Monaco" pitchFamily="2" charset="77"/>
              </a:rPr>
              <a:t>lecs</a:t>
            </a:r>
            <a:r>
              <a:rPr lang="en-US" dirty="0">
                <a:solidFill>
                  <a:srgbClr val="000000"/>
                </a:solidFill>
                <a:effectLst/>
                <a:latin typeface="Monaco" pitchFamily="2" charset="77"/>
              </a:rPr>
              <a:t>}{{\color{red}\</a:t>
            </a:r>
            <a:r>
              <a:rPr lang="en-US" dirty="0" err="1">
                <a:solidFill>
                  <a:srgbClr val="000000"/>
                </a:solidFill>
                <a:effectLst/>
                <a:latin typeface="Monaco" pitchFamily="2" charset="77"/>
              </a:rPr>
              <a:t>vec</a:t>
            </a:r>
            <a:r>
              <a:rPr lang="en-US" dirty="0">
                <a:solidFill>
                  <a:srgbClr val="000000"/>
                </a:solidFill>
                <a:effectLst/>
                <a:latin typeface="Monaco" pitchFamily="2" charset="77"/>
              </a:rPr>
              <a:t>{a}}}</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r>
              <a:rPr lang="en-US" dirty="0">
                <a:solidFill>
                  <a:srgbClr val="000000"/>
                </a:solidFill>
                <a:effectLst/>
                <a:latin typeface="Monaco" pitchFamily="2" charset="77"/>
              </a:rPr>
              <a:t>\</a:t>
            </a:r>
            <a:r>
              <a:rPr lang="en-US" dirty="0" err="1">
                <a:solidFill>
                  <a:srgbClr val="000000"/>
                </a:solidFill>
                <a:effectLst/>
                <a:latin typeface="Monaco" pitchFamily="2" charset="77"/>
              </a:rPr>
              <a:t>mbox</a:t>
            </a:r>
            <a:r>
              <a:rPr lang="en-US" dirty="0">
                <a:solidFill>
                  <a:srgbClr val="000000"/>
                </a:solidFill>
                <a:effectLst/>
                <a:latin typeface="Monaco" pitchFamily="2" charset="77"/>
              </a:rPr>
              <a:t>{Utility of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{{\color{blue}design}}: }&amp; \</a:t>
            </a:r>
            <a:r>
              <a:rPr lang="en-US" dirty="0" err="1">
                <a:solidFill>
                  <a:srgbClr val="000000"/>
                </a:solidFill>
                <a:effectLst/>
                <a:latin typeface="Monaco" pitchFamily="2" charset="77"/>
              </a:rPr>
              <a:t>mbox</a:t>
            </a:r>
            <a:r>
              <a:rPr lang="en-US" dirty="0">
                <a:solidFill>
                  <a:srgbClr val="000000"/>
                </a:solidFill>
                <a:effectLst/>
                <a:latin typeface="Monaco" pitchFamily="2" charset="77"/>
              </a:rPr>
              <a:t>{information  gain averaged over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{{\color{red}parameters}} and \</a:t>
            </a:r>
            <a:r>
              <a:rPr lang="en-US" dirty="0" err="1">
                <a:solidFill>
                  <a:srgbClr val="000000"/>
                </a:solidFill>
                <a:effectLst/>
                <a:latin typeface="Monaco" pitchFamily="2" charset="77"/>
              </a:rPr>
              <a:t>textbf</a:t>
            </a:r>
            <a:r>
              <a:rPr lang="en-US" dirty="0">
                <a:solidFill>
                  <a:srgbClr val="000000"/>
                </a:solidFill>
                <a:effectLst/>
                <a:latin typeface="Monaco" pitchFamily="2" charset="77"/>
              </a:rPr>
              <a:t>{{\color{</a:t>
            </a:r>
            <a:r>
              <a:rPr lang="en-US" dirty="0" err="1">
                <a:solidFill>
                  <a:srgbClr val="000000"/>
                </a:solidFill>
                <a:effectLst/>
                <a:latin typeface="Monaco" pitchFamily="2" charset="77"/>
              </a:rPr>
              <a:t>ForestGreen</a:t>
            </a:r>
            <a:r>
              <a:rPr lang="en-US" dirty="0">
                <a:solidFill>
                  <a:srgbClr val="000000"/>
                </a:solidFill>
                <a:effectLst/>
                <a:latin typeface="Monaco" pitchFamily="2" charset="77"/>
              </a:rPr>
              <a:t>}measurements}}}  </a:t>
            </a:r>
          </a:p>
          <a:p>
            <a:r>
              <a:rPr lang="en-US" dirty="0">
                <a:solidFill>
                  <a:srgbClr val="000000"/>
                </a:solidFill>
                <a:effectLst/>
                <a:latin typeface="Monaco" pitchFamily="2" charset="77"/>
              </a:rPr>
              <a:t>\\</a:t>
            </a:r>
          </a:p>
          <a:p>
            <a:r>
              <a:rPr lang="en-US" dirty="0">
                <a:solidFill>
                  <a:srgbClr val="000000"/>
                </a:solidFill>
                <a:effectLst/>
                <a:latin typeface="Monaco" pitchFamily="2" charset="77"/>
              </a:rPr>
              <a:t> U_{\text{KL}}(\design)</a:t>
            </a:r>
          </a:p>
          <a:p>
            <a:r>
              <a:rPr lang="en-US" dirty="0">
                <a:solidFill>
                  <a:srgbClr val="000000"/>
                </a:solidFill>
                <a:effectLst/>
                <a:latin typeface="Monaco" pitchFamily="2" charset="77"/>
              </a:rPr>
              <a:t>    &amp; = \int \!\!\left\{ \ln\!\!\left[\frac{\pr(\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\design)}{\pr(\</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\pr(\</a:t>
            </a:r>
            <a:r>
              <a:rPr lang="en-US" dirty="0" err="1">
                <a:solidFill>
                  <a:srgbClr val="000000"/>
                </a:solidFill>
                <a:effectLst/>
                <a:latin typeface="Monaco" pitchFamily="2" charset="77"/>
              </a:rPr>
              <a:t>lecs</a:t>
            </a:r>
            <a:r>
              <a:rPr lang="en-US" dirty="0">
                <a:solidFill>
                  <a:srgbClr val="000000"/>
                </a:solidFill>
                <a:effectLst/>
                <a:latin typeface="Monaco" pitchFamily="2" charset="77"/>
              </a:rPr>
              <a:t> \given \</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\design)  \dd{\</a:t>
            </a:r>
            <a:r>
              <a:rPr lang="en-US" dirty="0" err="1">
                <a:solidFill>
                  <a:srgbClr val="000000"/>
                </a:solidFill>
                <a:effectLst/>
                <a:latin typeface="Monaco" pitchFamily="2" charset="77"/>
              </a:rPr>
              <a:t>lecs</a:t>
            </a:r>
            <a:r>
              <a:rPr lang="en-US" dirty="0">
                <a:solidFill>
                  <a:srgbClr val="000000"/>
                </a:solidFill>
                <a:effectLst/>
                <a:latin typeface="Monaco" pitchFamily="2" charset="77"/>
              </a:rPr>
              <a:t>}\right\}\! </a:t>
            </a:r>
          </a:p>
          <a:p>
            <a:r>
              <a:rPr lang="en-US" dirty="0">
                <a:solidFill>
                  <a:srgbClr val="000000"/>
                </a:solidFill>
                <a:effectLst/>
                <a:latin typeface="Monaco" pitchFamily="2" charset="77"/>
              </a:rPr>
              <a:t>       \pr(\</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\given \design) \dd{\</a:t>
            </a:r>
            <a:r>
              <a:rPr lang="en-US" dirty="0" err="1">
                <a:solidFill>
                  <a:srgbClr val="000000"/>
                </a:solidFill>
                <a:effectLst/>
                <a:latin typeface="Monaco" pitchFamily="2" charset="77"/>
              </a:rPr>
              <a:t>genobsset</a:t>
            </a:r>
            <a:r>
              <a:rPr lang="en-US" dirty="0">
                <a:solidFill>
                  <a:srgbClr val="000000"/>
                </a:solidFill>
                <a:effectLst/>
                <a:latin typeface="Monaco" pitchFamily="2" charset="77"/>
              </a:rPr>
              <a:t>}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{(cf.\ entropy)} </a:t>
            </a:r>
          </a:p>
          <a:p>
            <a:r>
              <a:rPr lang="en-US" dirty="0">
                <a:solidFill>
                  <a:srgbClr val="000000"/>
                </a:solidFill>
                <a:effectLst/>
                <a:latin typeface="Monaco" pitchFamily="2" charset="77"/>
              </a:rPr>
              <a:t>%    &amp; \</a:t>
            </a:r>
            <a:r>
              <a:rPr lang="en-US" dirty="0" err="1">
                <a:solidFill>
                  <a:srgbClr val="000000"/>
                </a:solidFill>
                <a:effectLst/>
                <a:latin typeface="Monaco" pitchFamily="2" charset="77"/>
              </a:rPr>
              <a:t>longrightarrow</a:t>
            </a:r>
            <a:r>
              <a:rPr lang="en-US" dirty="0">
                <a:solidFill>
                  <a:srgbClr val="000000"/>
                </a:solidFill>
                <a:effectLst/>
                <a:latin typeface="Monaco" pitchFamily="2" charset="77"/>
              </a:rPr>
              <a:t> \frac{1}{2} \ln \frac{|V_0|}{|V(\design)|} \</a:t>
            </a:r>
            <a:r>
              <a:rPr lang="en-US" dirty="0" err="1">
                <a:solidFill>
                  <a:srgbClr val="000000"/>
                </a:solidFill>
                <a:effectLst/>
                <a:latin typeface="Monaco" pitchFamily="2" charset="77"/>
              </a:rPr>
              <a:t>equiv</a:t>
            </a:r>
            <a:r>
              <a:rPr lang="en-US" dirty="0">
                <a:solidFill>
                  <a:srgbClr val="000000"/>
                </a:solidFill>
                <a:effectLst/>
                <a:latin typeface="Monaco" pitchFamily="2" charset="77"/>
              </a:rPr>
              <a:t> \ln\shrinkage(\design)  \quad\</a:t>
            </a:r>
            <a:r>
              <a:rPr lang="en-US" dirty="0" err="1">
                <a:solidFill>
                  <a:srgbClr val="000000"/>
                </a:solidFill>
                <a:effectLst/>
                <a:latin typeface="Monaco" pitchFamily="2" charset="77"/>
              </a:rPr>
              <a:t>mbox</a:t>
            </a:r>
            <a:r>
              <a:rPr lang="en-US" dirty="0">
                <a:solidFill>
                  <a:srgbClr val="000000"/>
                </a:solidFill>
                <a:effectLst/>
                <a:latin typeface="Monaco" pitchFamily="2" charset="77"/>
              </a:rPr>
              <a:t>{``Posterior shrinkage''}</a:t>
            </a:r>
          </a:p>
          <a:p>
            <a:br>
              <a:rPr lang="en-US" dirty="0">
                <a:solidFill>
                  <a:srgbClr val="000000"/>
                </a:solidFill>
                <a:effectLst/>
                <a:latin typeface="Monaco" pitchFamily="2" charset="77"/>
              </a:rPr>
            </a:br>
            <a:endParaRPr lang="en-US" dirty="0">
              <a:solidFill>
                <a:srgbClr val="000000"/>
              </a:solidFill>
              <a:effectLst/>
              <a:latin typeface="Monaco" pitchFamily="2" charset="77"/>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44</a:t>
            </a:fld>
            <a:endParaRPr lang="en-US"/>
          </a:p>
        </p:txBody>
      </p:sp>
    </p:spTree>
    <p:extLst>
      <p:ext uri="{BB962C8B-B14F-4D97-AF65-F5344CB8AC3E}">
        <p14:creationId xmlns:p14="http://schemas.microsoft.com/office/powerpoint/2010/main" val="133484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 expected utility eq. (23) of proton differential cross section (d</a:t>
            </a:r>
            <a:r>
              <a:rPr lang="el-GR" b="0" i="0" dirty="0">
                <a:effectLst/>
                <a:latin typeface="Arial" panose="020B0604020202020204" pitchFamily="34" charset="0"/>
              </a:rPr>
              <a:t>σ) </a:t>
            </a:r>
            <a:r>
              <a:rPr lang="en-US" b="0" i="0" dirty="0">
                <a:effectLst/>
                <a:latin typeface="Arial" panose="020B0604020202020204" pitchFamily="34" charset="0"/>
              </a:rPr>
              <a:t>measurements. Colors indicate</a:t>
            </a:r>
            <a:br>
              <a:rPr lang="en-US" dirty="0"/>
            </a:br>
            <a:r>
              <a:rPr lang="en-US" b="0" i="0" dirty="0">
                <a:effectLst/>
                <a:latin typeface="Arial" panose="020B0604020202020204" pitchFamily="34" charset="0"/>
              </a:rPr>
              <a:t>the utility of one measurement conducted at each kinematic point (</a:t>
            </a:r>
            <a:r>
              <a:rPr lang="el-GR" b="0" i="0" dirty="0">
                <a:effectLst/>
                <a:latin typeface="Arial" panose="020B0604020202020204" pitchFamily="34" charset="0"/>
              </a:rPr>
              <a:t>ω</a:t>
            </a:r>
            <a:r>
              <a:rPr lang="en-US" b="0" i="0" dirty="0">
                <a:effectLst/>
                <a:latin typeface="Arial" panose="020B0604020202020204" pitchFamily="34" charset="0"/>
              </a:rPr>
              <a:t>lab, </a:t>
            </a:r>
            <a:r>
              <a:rPr lang="el-GR" b="0" i="0" dirty="0">
                <a:effectLst/>
                <a:latin typeface="Arial" panose="020B0604020202020204" pitchFamily="34" charset="0"/>
              </a:rPr>
              <a:t>θ</a:t>
            </a:r>
            <a:r>
              <a:rPr lang="en-US" b="0" i="0" dirty="0">
                <a:effectLst/>
                <a:latin typeface="Arial" panose="020B0604020202020204" pitchFamily="34" charset="0"/>
              </a:rPr>
              <a:t>lab), with the point of largest utility UKL being</a:t>
            </a:r>
            <a:br>
              <a:rPr lang="en-US" dirty="0"/>
            </a:br>
            <a:r>
              <a:rPr lang="en-US" b="0" i="0" dirty="0">
                <a:effectLst/>
                <a:latin typeface="Arial" panose="020B0604020202020204" pitchFamily="34" charset="0"/>
              </a:rPr>
              <a:t>by definition the optimal 1-point design. (The color bar is on a linear scale, though the hue varies much more quickly for</a:t>
            </a:r>
            <a:br>
              <a:rPr lang="en-US" dirty="0"/>
            </a:br>
            <a:r>
              <a:rPr lang="en-US" b="0" i="0" dirty="0">
                <a:effectLst/>
                <a:latin typeface="Arial" panose="020B0604020202020204" pitchFamily="34" charset="0"/>
              </a:rPr>
              <a:t>small UKL.) The top row (with the red, “No </a:t>
            </a:r>
            <a:r>
              <a:rPr lang="el-GR" b="0" i="0" dirty="0">
                <a:effectLst/>
                <a:latin typeface="Arial" panose="020B0604020202020204" pitchFamily="34" charset="0"/>
              </a:rPr>
              <a:t>δ</a:t>
            </a:r>
            <a:r>
              <a:rPr lang="en-US" b="0" i="0" dirty="0" err="1">
                <a:effectLst/>
                <a:latin typeface="Arial" panose="020B0604020202020204" pitchFamily="34" charset="0"/>
              </a:rPr>
              <a:t>yth</a:t>
            </a:r>
            <a:r>
              <a:rPr lang="en-US" b="0" i="0" dirty="0">
                <a:effectLst/>
                <a:latin typeface="Arial" panose="020B0604020202020204" pitchFamily="34" charset="0"/>
              </a:rPr>
              <a:t>” box) does not include EFT truncation estimates, whereas the bottom</a:t>
            </a:r>
            <a:br>
              <a:rPr lang="en-US" dirty="0"/>
            </a:br>
            <a:r>
              <a:rPr lang="en-US" b="0" i="0" dirty="0">
                <a:effectLst/>
                <a:latin typeface="Arial" panose="020B0604020202020204" pitchFamily="34" charset="0"/>
              </a:rPr>
              <a:t>row does include the EFT uncertainty. Each column shows the utility one could expect to achieve for a subset of the proton</a:t>
            </a:r>
            <a:br>
              <a:rPr lang="en-US" dirty="0"/>
            </a:br>
            <a:r>
              <a:rPr lang="en-US" b="0" i="0" dirty="0">
                <a:effectLst/>
                <a:latin typeface="Arial" panose="020B0604020202020204" pitchFamily="34" charset="0"/>
              </a:rPr>
              <a:t>polarizabilities: the first column considers all polarizabilities together, while the second and third show the gain for </a:t>
            </a:r>
            <a:r>
              <a:rPr lang="el-GR" b="0" i="0" dirty="0">
                <a:effectLst/>
                <a:latin typeface="Arial" panose="020B0604020202020204" pitchFamily="34" charset="0"/>
              </a:rPr>
              <a:t>α</a:t>
            </a:r>
            <a:r>
              <a:rPr lang="en-US" b="0" i="0" dirty="0">
                <a:effectLst/>
                <a:latin typeface="Arial" panose="020B0604020202020204" pitchFamily="34" charset="0"/>
              </a:rPr>
              <a:t>E1 ± </a:t>
            </a:r>
            <a:r>
              <a:rPr lang="el-GR" b="0" i="0" dirty="0">
                <a:effectLst/>
                <a:latin typeface="Arial" panose="020B0604020202020204" pitchFamily="34" charset="0"/>
              </a:rPr>
              <a:t>β</a:t>
            </a:r>
            <a:r>
              <a:rPr lang="en-US" b="0" i="0" dirty="0">
                <a:effectLst/>
                <a:latin typeface="Arial" panose="020B0604020202020204" pitchFamily="34" charset="0"/>
              </a:rPr>
              <a:t>M 1</a:t>
            </a:r>
            <a:br>
              <a:rPr lang="en-US" dirty="0"/>
            </a:br>
            <a:r>
              <a:rPr lang="en-US" b="0" i="0" dirty="0">
                <a:effectLst/>
                <a:latin typeface="Arial" panose="020B0604020202020204" pitchFamily="34" charset="0"/>
              </a:rPr>
              <a:t>individually, and the final column reflects the collective information to be learned about the four spin polarizabilities {</a:t>
            </a:r>
            <a:r>
              <a:rPr lang="el-GR" b="0" i="0" dirty="0">
                <a:effectLst/>
                <a:latin typeface="Arial" panose="020B0604020202020204" pitchFamily="34" charset="0"/>
              </a:rPr>
              <a:t>γ</a:t>
            </a:r>
            <a:r>
              <a:rPr lang="en-US" b="0" i="0" dirty="0" err="1">
                <a:effectLst/>
                <a:latin typeface="Arial" panose="020B0604020202020204" pitchFamily="34" charset="0"/>
              </a:rPr>
              <a:t>i</a:t>
            </a:r>
            <a:r>
              <a:rPr lang="en-US" b="0" i="0" dirty="0">
                <a:effectLst/>
                <a:latin typeface="Arial" panose="020B0604020202020204" pitchFamily="34" charset="0"/>
              </a:rPr>
              <a:t>}. The</a:t>
            </a:r>
            <a:br>
              <a:rPr lang="en-US" dirty="0"/>
            </a:br>
            <a:r>
              <a:rPr lang="en-US" b="0" i="0" dirty="0">
                <a:effectLst/>
                <a:latin typeface="Arial" panose="020B0604020202020204" pitchFamily="34" charset="0"/>
              </a:rPr>
              <a:t>interior box that excludes </a:t>
            </a:r>
            <a:r>
              <a:rPr lang="el-GR" b="0" i="0" dirty="0">
                <a:effectLst/>
                <a:latin typeface="Arial" panose="020B0604020202020204" pitchFamily="34" charset="0"/>
              </a:rPr>
              <a:t>ω &lt; 60 </a:t>
            </a:r>
            <a:r>
              <a:rPr lang="en-US" b="0" i="0" dirty="0">
                <a:effectLst/>
                <a:latin typeface="Arial" panose="020B0604020202020204" pitchFamily="34" charset="0"/>
              </a:rPr>
              <a:t>MeV along with forward and backward angles marks the experimentally accessible regime (see</a:t>
            </a:r>
            <a:br>
              <a:rPr lang="en-US" dirty="0"/>
            </a:br>
            <a:r>
              <a:rPr lang="en-US" b="0" i="0" dirty="0">
                <a:effectLst/>
                <a:latin typeface="Arial" panose="020B0604020202020204" pitchFamily="34" charset="0"/>
              </a:rPr>
              <a:t>text for further discussion). The vertical line marks the cusp at the pion-production threshold. To visualize the full range of</a:t>
            </a:r>
            <a:br>
              <a:rPr lang="en-US" dirty="0"/>
            </a:br>
            <a:r>
              <a:rPr lang="en-US" b="0" i="0" dirty="0">
                <a:effectLst/>
                <a:latin typeface="Arial" panose="020B0604020202020204" pitchFamily="34" charset="0"/>
              </a:rPr>
              <a:t>variation in the subplots, the color ranges from zero to a saturation point calculated by averaging the optimal utilities across all</a:t>
            </a:r>
            <a:br>
              <a:rPr lang="en-US" dirty="0"/>
            </a:br>
            <a:r>
              <a:rPr lang="en-US" b="0" i="0" dirty="0">
                <a:effectLst/>
                <a:latin typeface="Arial" panose="020B0604020202020204" pitchFamily="34" charset="0"/>
              </a:rPr>
              <a:t>subplots. Contour lines are added for utilities above the saturation point, with the first contour at saturation and subsequent</a:t>
            </a:r>
            <a:br>
              <a:rPr lang="en-US" dirty="0"/>
            </a:br>
            <a:r>
              <a:rPr lang="en-US" b="0" i="0" dirty="0">
                <a:effectLst/>
                <a:latin typeface="Arial" panose="020B0604020202020204" pitchFamily="34" charset="0"/>
              </a:rPr>
              <a:t>contour lines at intervals of 50% of the color range, see the top left subplot. To help visualize the utilities from less-constraining</a:t>
            </a:r>
            <a:br>
              <a:rPr lang="en-US" dirty="0"/>
            </a:br>
            <a:r>
              <a:rPr lang="en-US" b="0" i="0" dirty="0">
                <a:effectLst/>
                <a:latin typeface="Arial" panose="020B0604020202020204" pitchFamily="34" charset="0"/>
              </a:rPr>
              <a:t>measurements, additional contours are added to any subplot whose maximum utility is less than 10% of the color range, see,</a:t>
            </a:r>
            <a:br>
              <a:rPr lang="en-US" dirty="0"/>
            </a:br>
            <a:r>
              <a:rPr lang="en-US" b="0" i="0" dirty="0">
                <a:effectLst/>
                <a:latin typeface="Arial" panose="020B0604020202020204" pitchFamily="34" charset="0"/>
              </a:rPr>
              <a:t>e.g., fig. 6. Unless otherwise stated, the color ranges are common to all subplots within a figure, but different between figures.</a:t>
            </a:r>
            <a:br>
              <a:rPr lang="en-US" dirty="0"/>
            </a:br>
            <a:r>
              <a:rPr lang="en-US" b="0" i="0" dirty="0">
                <a:effectLst/>
                <a:latin typeface="Arial" panose="020B0604020202020204" pitchFamily="34" charset="0"/>
              </a:rPr>
              <a:t>The white circles with black borders show the optimal five-point design kinematics, as described in the text. The effect of</a:t>
            </a:r>
            <a:br>
              <a:rPr lang="en-US" dirty="0"/>
            </a:br>
            <a:r>
              <a:rPr lang="en-US" b="0" i="0" dirty="0">
                <a:effectLst/>
                <a:latin typeface="Arial" panose="020B0604020202020204" pitchFamily="34" charset="0"/>
              </a:rPr>
              <a:t>including EFT truncation errors is striking: it shifts the region of optimal utility to lower energies and moderates the expected</a:t>
            </a:r>
            <a:br>
              <a:rPr lang="en-US" dirty="0"/>
            </a:br>
            <a:r>
              <a:rPr lang="en-US" b="0" i="0" dirty="0">
                <a:effectLst/>
                <a:latin typeface="Arial" panose="020B0604020202020204" pitchFamily="34" charset="0"/>
              </a:rPr>
              <a:t>utility.</a:t>
            </a:r>
          </a:p>
          <a:p>
            <a:endParaRPr lang="en-US" b="0" i="0" dirty="0">
              <a:effectLst/>
              <a:latin typeface="Arial" panose="020B0604020202020204" pitchFamily="34"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documentclass</a:t>
            </a:r>
            <a:r>
              <a:rPr lang="en-US" sz="1200" kern="1200" dirty="0">
                <a:solidFill>
                  <a:schemeClr val="tx1"/>
                </a:solidFill>
                <a:effectLst/>
                <a:latin typeface="+mn-lt"/>
                <a:ea typeface="+mn-ea"/>
                <a:cs typeface="+mn-cs"/>
              </a:rPr>
              <a:t>[10pt]{article}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usenames</a:t>
            </a:r>
            <a:r>
              <a:rPr lang="en-US" sz="1200" kern="1200" dirty="0">
                <a:solidFill>
                  <a:schemeClr val="tx1"/>
                </a:solidFill>
                <a:effectLst/>
                <a:latin typeface="+mn-lt"/>
                <a:ea typeface="+mn-ea"/>
                <a:cs typeface="+mn-cs"/>
              </a:rPr>
              <a:t>]{color} %used for font color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amssymb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amsmath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[utf8]{</a:t>
            </a:r>
            <a:r>
              <a:rPr lang="en-US" sz="1200" kern="1200" dirty="0" err="1">
                <a:solidFill>
                  <a:schemeClr val="tx1"/>
                </a:solidFill>
                <a:effectLst/>
                <a:latin typeface="+mn-lt"/>
                <a:ea typeface="+mn-ea"/>
                <a:cs typeface="+mn-cs"/>
              </a:rPr>
              <a:t>inputenc</a:t>
            </a:r>
            <a:r>
              <a:rPr lang="en-US" sz="1200" kern="1200" dirty="0">
                <a:solidFill>
                  <a:schemeClr val="tx1"/>
                </a:solidFill>
                <a:effectLst/>
                <a:latin typeface="+mn-lt"/>
                <a:ea typeface="+mn-ea"/>
                <a:cs typeface="+mn-cs"/>
              </a:rPr>
              <a:t>} %useful to type directly diacritic characters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{\design}{{\color{blue}\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*{\argmax}{</a:t>
            </a:r>
            <a:r>
              <a:rPr lang="en-US" sz="1200" kern="1200" dirty="0" err="1">
                <a:solidFill>
                  <a:schemeClr val="tx1"/>
                </a:solidFill>
                <a:effectLst/>
                <a:latin typeface="+mn-lt"/>
                <a:ea typeface="+mn-ea"/>
                <a:cs typeface="+mn-cs"/>
              </a:rPr>
              <a:t>arg</a:t>
            </a:r>
            <a:r>
              <a:rPr lang="en-US" sz="1200" kern="1200" dirty="0">
                <a:solidFill>
                  <a:schemeClr val="tx1"/>
                </a:solidFill>
                <a:effectLst/>
                <a:latin typeface="+mn-lt"/>
                <a:ea typeface="+mn-ea"/>
                <a:cs typeface="+mn-cs"/>
              </a:rPr>
              <a:t>\,max}</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{\shrinkage}{\</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{S}}</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omegalab</a:t>
            </a:r>
            <a:r>
              <a:rPr lang="en-US" sz="1200" kern="1200" dirty="0">
                <a:solidFill>
                  <a:schemeClr val="tx1"/>
                </a:solidFill>
                <a:effectLst/>
                <a:latin typeface="+mn-lt"/>
                <a:ea typeface="+mn-ea"/>
                <a:cs typeface="+mn-cs"/>
              </a:rPr>
              <a:t>}{\omega_{\text{lab}}}</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{\given}{\,|\,}  % Use for | in \pr</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{\pr}{pr} % Good, but want to handle sizing and | spacing?</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{\pr}{p} % Good, but want to handle sizing and | spacing?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Now add spacing:</a:t>
            </a:r>
          </a:p>
          <a:p>
            <a:r>
              <a:rPr lang="en-US" sz="1200" kern="1200" dirty="0">
                <a:solidFill>
                  <a:schemeClr val="tx1"/>
                </a:solidFill>
                <a:effectLst/>
                <a:latin typeface="+mn-lt"/>
                <a:ea typeface="+mn-ea"/>
                <a:cs typeface="+mn-cs"/>
              </a:rPr>
              <a:t>% Derivatives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{\dd}{d}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diffcs</a:t>
            </a:r>
            <a:r>
              <a:rPr lang="en-US" sz="1200" kern="1200" dirty="0">
                <a:solidFill>
                  <a:schemeClr val="tx1"/>
                </a:solidFill>
                <a:effectLst/>
                <a:latin typeface="+mn-lt"/>
                <a:ea typeface="+mn-ea"/>
                <a:cs typeface="+mn-cs"/>
              </a:rPr>
              <a:t>}{d\sigma}  % differential cross section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}{y}</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}{{\color{green}\</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genobs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inputvec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{a}}}</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{Utility of {\color{blue}design}: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{information  gain averaged over {\color{red}parameters} and {\color{green}measurements}}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U_{\text{KL}}(\design)</a:t>
            </a:r>
          </a:p>
          <a:p>
            <a:r>
              <a:rPr lang="en-US" sz="1200" kern="1200" dirty="0">
                <a:solidFill>
                  <a:schemeClr val="tx1"/>
                </a:solidFill>
                <a:effectLst/>
                <a:latin typeface="+mn-lt"/>
                <a:ea typeface="+mn-ea"/>
                <a:cs typeface="+mn-cs"/>
              </a:rPr>
              <a:t>    &amp; = \int \!\!\left\{ \ln\!\!\left[\frac{\pr(\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\pr(\</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 \given \</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\design)  \dd{\</a:t>
            </a:r>
            <a:r>
              <a:rPr lang="en-US" sz="1200" kern="1200" dirty="0" err="1">
                <a:solidFill>
                  <a:schemeClr val="tx1"/>
                </a:solidFill>
                <a:effectLst/>
                <a:latin typeface="+mn-lt"/>
                <a:ea typeface="+mn-ea"/>
                <a:cs typeface="+mn-cs"/>
              </a:rPr>
              <a:t>lecs</a:t>
            </a:r>
            <a:r>
              <a:rPr lang="en-US" sz="1200" kern="1200" dirty="0">
                <a:solidFill>
                  <a:schemeClr val="tx1"/>
                </a:solidFill>
                <a:effectLst/>
                <a:latin typeface="+mn-lt"/>
                <a:ea typeface="+mn-ea"/>
                <a:cs typeface="+mn-cs"/>
              </a:rPr>
              <a:t>}\right\}\! </a:t>
            </a:r>
          </a:p>
          <a:p>
            <a:r>
              <a:rPr lang="en-US" sz="1200" kern="1200" dirty="0">
                <a:solidFill>
                  <a:schemeClr val="tx1"/>
                </a:solidFill>
                <a:effectLst/>
                <a:latin typeface="+mn-lt"/>
                <a:ea typeface="+mn-ea"/>
                <a:cs typeface="+mn-cs"/>
              </a:rPr>
              <a:t>       \pr(\</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\given \design) \dd{\</a:t>
            </a:r>
            <a:r>
              <a:rPr lang="en-US" sz="1200" kern="1200" dirty="0" err="1">
                <a:solidFill>
                  <a:schemeClr val="tx1"/>
                </a:solidFill>
                <a:effectLst/>
                <a:latin typeface="+mn-lt"/>
                <a:ea typeface="+mn-ea"/>
                <a:cs typeface="+mn-cs"/>
              </a:rPr>
              <a:t>genobsset</a:t>
            </a:r>
            <a:r>
              <a:rPr lang="en-US" sz="1200" kern="1200" dirty="0">
                <a:solidFill>
                  <a:schemeClr val="tx1"/>
                </a:solidFill>
                <a:effectLst/>
                <a:latin typeface="+mn-lt"/>
                <a:ea typeface="+mn-ea"/>
                <a:cs typeface="+mn-cs"/>
              </a:rPr>
              <a:t>}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{(cf.\ entropy)} \\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 \frac{1}{2} \ln \frac{|V_0|}{|V(\design)|}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\ln\shrinkage(\design)  \quad\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 shrinkage''}</a:t>
            </a:r>
          </a:p>
          <a:p>
            <a:endParaRPr lang="en-US" dirty="0"/>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45</a:t>
            </a:fld>
            <a:endParaRPr lang="en-US"/>
          </a:p>
        </p:txBody>
      </p:sp>
    </p:spTree>
    <p:extLst>
      <p:ext uri="{BB962C8B-B14F-4D97-AF65-F5344CB8AC3E}">
        <p14:creationId xmlns:p14="http://schemas.microsoft.com/office/powerpoint/2010/main" val="296485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CB91BF2-6347-7E43-8D88-61FF90024FB1}" type="slidenum">
              <a:rPr lang="en-US" smtClean="0"/>
              <a:t>46</a:t>
            </a:fld>
            <a:endParaRPr lang="en-US"/>
          </a:p>
        </p:txBody>
      </p:sp>
    </p:spTree>
    <p:extLst>
      <p:ext uri="{BB962C8B-B14F-4D97-AF65-F5344CB8AC3E}">
        <p14:creationId xmlns:p14="http://schemas.microsoft.com/office/powerpoint/2010/main" val="734310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sampling/importance resampling Christian </a:t>
            </a:r>
            <a:r>
              <a:rPr lang="en-US" dirty="0" err="1"/>
              <a:t>Forssen</a:t>
            </a:r>
            <a:r>
              <a:rPr lang="en-US" dirty="0"/>
              <a:t>  </a:t>
            </a:r>
            <a:r>
              <a:rPr lang="en-US" b="0" i="1" dirty="0" err="1">
                <a:effectLst/>
                <a:latin typeface="-apple-system"/>
              </a:rPr>
              <a:t>Front.in</a:t>
            </a:r>
            <a:r>
              <a:rPr lang="en-US" b="0" i="1" dirty="0">
                <a:effectLst/>
                <a:latin typeface="-apple-system"/>
              </a:rPr>
              <a:t> Phys.</a:t>
            </a:r>
            <a:r>
              <a:rPr lang="en-US" b="0" i="0" dirty="0">
                <a:effectLst/>
                <a:latin typeface="-apple-system"/>
              </a:rPr>
              <a:t> 10 (2022) 1058809</a:t>
            </a:r>
          </a:p>
          <a:p>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47</a:t>
            </a:fld>
            <a:endParaRPr lang="en-US"/>
          </a:p>
        </p:txBody>
      </p:sp>
    </p:spTree>
    <p:extLst>
      <p:ext uri="{BB962C8B-B14F-4D97-AF65-F5344CB8AC3E}">
        <p14:creationId xmlns:p14="http://schemas.microsoft.com/office/powerpoint/2010/main" val="2317044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sampling/importance resampling Christian </a:t>
            </a:r>
            <a:r>
              <a:rPr lang="en-US" dirty="0" err="1"/>
              <a:t>Forssen</a:t>
            </a:r>
            <a:r>
              <a:rPr lang="en-US" dirty="0"/>
              <a:t>  </a:t>
            </a:r>
            <a:r>
              <a:rPr lang="en-US" b="0" i="1" dirty="0" err="1">
                <a:effectLst/>
                <a:latin typeface="-apple-system"/>
              </a:rPr>
              <a:t>Front.in</a:t>
            </a:r>
            <a:r>
              <a:rPr lang="en-US" b="0" i="1" dirty="0">
                <a:effectLst/>
                <a:latin typeface="-apple-system"/>
              </a:rPr>
              <a:t> Phys.</a:t>
            </a:r>
            <a:r>
              <a:rPr lang="en-US" b="0" i="0" dirty="0">
                <a:effectLst/>
                <a:latin typeface="-apple-system"/>
              </a:rPr>
              <a:t> 10 (2022) 1058809</a:t>
            </a:r>
          </a:p>
          <a:p>
            <a:endParaRPr lang="en-US"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48</a:t>
            </a:fld>
            <a:endParaRPr lang="en-US"/>
          </a:p>
        </p:txBody>
      </p:sp>
    </p:spTree>
    <p:extLst>
      <p:ext uri="{BB962C8B-B14F-4D97-AF65-F5344CB8AC3E}">
        <p14:creationId xmlns:p14="http://schemas.microsoft.com/office/powerpoint/2010/main" val="705195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2013-present:</a:t>
            </a:r>
            <a:r>
              <a:rPr lang="en-US" sz="1200" dirty="0"/>
              <a:t> </a:t>
            </a:r>
            <a:r>
              <a:rPr lang="en-US" sz="1200" dirty="0">
                <a:solidFill>
                  <a:srgbClr val="0070C0"/>
                </a:solidFill>
              </a:rPr>
              <a:t>ISNET: </a:t>
            </a:r>
            <a:r>
              <a:rPr lang="en-US" sz="1200" b="1" dirty="0"/>
              <a:t>I</a:t>
            </a:r>
            <a:r>
              <a:rPr lang="en-US" sz="1200" dirty="0">
                <a:solidFill>
                  <a:srgbClr val="0070C0"/>
                </a:solidFill>
              </a:rPr>
              <a:t>nformation and </a:t>
            </a:r>
            <a:r>
              <a:rPr lang="en-US" sz="1200" b="1" dirty="0"/>
              <a:t>S</a:t>
            </a:r>
            <a:r>
              <a:rPr lang="en-US" sz="1200" dirty="0">
                <a:solidFill>
                  <a:srgbClr val="0070C0"/>
                </a:solidFill>
              </a:rPr>
              <a:t>tatistics in </a:t>
            </a:r>
            <a:r>
              <a:rPr lang="en-US" sz="1200" b="1" dirty="0"/>
              <a:t>N</a:t>
            </a:r>
            <a:r>
              <a:rPr lang="en-US" sz="1200" dirty="0">
                <a:solidFill>
                  <a:srgbClr val="0070C0"/>
                </a:solidFill>
              </a:rPr>
              <a:t>uclear </a:t>
            </a:r>
            <a:r>
              <a:rPr lang="en-US" sz="1200" b="1" dirty="0"/>
              <a:t>E</a:t>
            </a:r>
            <a:r>
              <a:rPr lang="en-US" sz="1200" dirty="0">
                <a:solidFill>
                  <a:srgbClr val="0070C0"/>
                </a:solidFill>
              </a:rPr>
              <a:t>xperiment and </a:t>
            </a:r>
            <a:r>
              <a:rPr lang="en-US" sz="1200" b="1" dirty="0"/>
              <a:t>T</a:t>
            </a:r>
            <a:r>
              <a:rPr lang="en-US" sz="1200" dirty="0">
                <a:solidFill>
                  <a:srgbClr val="0070C0"/>
                </a:solidFill>
              </a:rPr>
              <a:t>heory</a:t>
            </a:r>
            <a:r>
              <a:rPr lang="en-US" sz="1200" dirty="0"/>
              <a:t> </a:t>
            </a:r>
          </a:p>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49</a:t>
            </a:fld>
            <a:endParaRPr lang="en-US"/>
          </a:p>
        </p:txBody>
      </p:sp>
    </p:spTree>
    <p:extLst>
      <p:ext uri="{BB962C8B-B14F-4D97-AF65-F5344CB8AC3E}">
        <p14:creationId xmlns:p14="http://schemas.microsoft.com/office/powerpoint/2010/main" val="102893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examples are drawn from nuclear structure, reactions, and nuclear astrophysics, but the need for UQ for models is relevant throughout nuclear physics.</a:t>
            </a:r>
          </a:p>
        </p:txBody>
      </p:sp>
      <p:sp>
        <p:nvSpPr>
          <p:cNvPr id="4" name="Slide Number Placeholder 3"/>
          <p:cNvSpPr>
            <a:spLocks noGrp="1"/>
          </p:cNvSpPr>
          <p:nvPr>
            <p:ph type="sldNum" sz="quarter" idx="5"/>
          </p:nvPr>
        </p:nvSpPr>
        <p:spPr/>
        <p:txBody>
          <a:bodyPr/>
          <a:lstStyle/>
          <a:p>
            <a:fld id="{C56A752D-AFD6-6746-BC0B-779D2D0AAFFF}" type="slidenum">
              <a:rPr lang="en-US" smtClean="0"/>
              <a:t>5</a:t>
            </a:fld>
            <a:endParaRPr lang="en-US"/>
          </a:p>
        </p:txBody>
      </p:sp>
    </p:spTree>
    <p:extLst>
      <p:ext uri="{BB962C8B-B14F-4D97-AF65-F5344CB8AC3E}">
        <p14:creationId xmlns:p14="http://schemas.microsoft.com/office/powerpoint/2010/main" val="2176626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uncertainties from standard regression or range of models</a:t>
            </a:r>
          </a:p>
        </p:txBody>
      </p:sp>
      <p:sp>
        <p:nvSpPr>
          <p:cNvPr id="4" name="Slide Number Placeholder 3"/>
          <p:cNvSpPr>
            <a:spLocks noGrp="1"/>
          </p:cNvSpPr>
          <p:nvPr>
            <p:ph type="sldNum" sz="quarter" idx="5"/>
          </p:nvPr>
        </p:nvSpPr>
        <p:spPr/>
        <p:txBody>
          <a:bodyPr/>
          <a:lstStyle/>
          <a:p>
            <a:fld id="{C56A752D-AFD6-6746-BC0B-779D2D0AAFFF}" type="slidenum">
              <a:rPr lang="en-US" smtClean="0"/>
              <a:t>51</a:t>
            </a:fld>
            <a:endParaRPr lang="en-US"/>
          </a:p>
        </p:txBody>
      </p:sp>
    </p:spTree>
    <p:extLst>
      <p:ext uri="{BB962C8B-B14F-4D97-AF65-F5344CB8AC3E}">
        <p14:creationId xmlns:p14="http://schemas.microsoft.com/office/powerpoint/2010/main" val="4165105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in multiple senses here: </a:t>
            </a:r>
            <a:r>
              <a:rPr lang="en-US" dirty="0" err="1"/>
              <a:t>Evgeny</a:t>
            </a:r>
            <a:r>
              <a:rPr lang="en-US" dirty="0"/>
              <a:t> will say more</a:t>
            </a:r>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54</a:t>
            </a:fld>
            <a:endParaRPr lang="en-US"/>
          </a:p>
        </p:txBody>
      </p:sp>
    </p:spTree>
    <p:extLst>
      <p:ext uri="{BB962C8B-B14F-4D97-AF65-F5344CB8AC3E}">
        <p14:creationId xmlns:p14="http://schemas.microsoft.com/office/powerpoint/2010/main" val="2943588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c3 to learn 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Use c2,c3 to learn rho.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Better estimates of correlations and 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Look for other opportunities to exploit correlations for physics in other nuclei!</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55</a:t>
            </a:fld>
            <a:endParaRPr lang="en-US"/>
          </a:p>
        </p:txBody>
      </p:sp>
    </p:spTree>
    <p:extLst>
      <p:ext uri="{BB962C8B-B14F-4D97-AF65-F5344CB8AC3E}">
        <p14:creationId xmlns:p14="http://schemas.microsoft.com/office/powerpoint/2010/main" val="2078602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(150 MeV) SMS 450 MeV</a:t>
            </a:r>
          </a:p>
          <a:p>
            <a:r>
              <a:rPr lang="en-US" dirty="0" err="1"/>
              <a:t>Qsum</a:t>
            </a:r>
            <a:r>
              <a:rPr lang="en-US" dirty="0"/>
              <a:t>, </a:t>
            </a:r>
            <a:r>
              <a:rPr lang="en-US" dirty="0" err="1"/>
              <a:t>Qofprel</a:t>
            </a:r>
            <a:r>
              <a:rPr lang="en-US" dirty="0"/>
              <a:t>, cos</a:t>
            </a:r>
          </a:p>
        </p:txBody>
      </p:sp>
      <p:sp>
        <p:nvSpPr>
          <p:cNvPr id="4" name="Slide Number Placeholder 3"/>
          <p:cNvSpPr>
            <a:spLocks noGrp="1"/>
          </p:cNvSpPr>
          <p:nvPr>
            <p:ph type="sldNum" sz="quarter" idx="5"/>
          </p:nvPr>
        </p:nvSpPr>
        <p:spPr/>
        <p:txBody>
          <a:bodyPr/>
          <a:lstStyle/>
          <a:p>
            <a:fld id="{DCB91BF2-6347-7E43-8D88-61FF90024FB1}" type="slidenum">
              <a:rPr lang="en-US" smtClean="0"/>
              <a:t>56</a:t>
            </a:fld>
            <a:endParaRPr lang="en-US"/>
          </a:p>
        </p:txBody>
      </p:sp>
    </p:spTree>
    <p:extLst>
      <p:ext uri="{BB962C8B-B14F-4D97-AF65-F5344CB8AC3E}">
        <p14:creationId xmlns:p14="http://schemas.microsoft.com/office/powerpoint/2010/main" val="1513525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(150 MeV) SMS 450 MeV</a:t>
            </a:r>
          </a:p>
          <a:p>
            <a:r>
              <a:rPr lang="en-US" dirty="0" err="1"/>
              <a:t>Qsum</a:t>
            </a:r>
            <a:r>
              <a:rPr lang="en-US" dirty="0"/>
              <a:t>, </a:t>
            </a:r>
            <a:r>
              <a:rPr lang="en-US" dirty="0" err="1"/>
              <a:t>Qofprel</a:t>
            </a:r>
            <a:r>
              <a:rPr lang="en-US" dirty="0"/>
              <a:t>, cos</a:t>
            </a:r>
          </a:p>
        </p:txBody>
      </p:sp>
      <p:sp>
        <p:nvSpPr>
          <p:cNvPr id="4" name="Slide Number Placeholder 3"/>
          <p:cNvSpPr>
            <a:spLocks noGrp="1"/>
          </p:cNvSpPr>
          <p:nvPr>
            <p:ph type="sldNum" sz="quarter" idx="5"/>
          </p:nvPr>
        </p:nvSpPr>
        <p:spPr/>
        <p:txBody>
          <a:bodyPr/>
          <a:lstStyle/>
          <a:p>
            <a:fld id="{DCB91BF2-6347-7E43-8D88-61FF90024FB1}" type="slidenum">
              <a:rPr lang="en-US" smtClean="0"/>
              <a:t>57</a:t>
            </a:fld>
            <a:endParaRPr lang="en-US"/>
          </a:p>
        </p:txBody>
      </p:sp>
    </p:spTree>
    <p:extLst>
      <p:ext uri="{BB962C8B-B14F-4D97-AF65-F5344CB8AC3E}">
        <p14:creationId xmlns:p14="http://schemas.microsoft.com/office/powerpoint/2010/main" val="9538164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solidFill>
                <a:srgbClr val="FF0000"/>
              </a:solidFill>
            </a:endParaRPr>
          </a:p>
        </p:txBody>
      </p:sp>
      <p:sp>
        <p:nvSpPr>
          <p:cNvPr id="4" name="Slide Number Placeholder 3"/>
          <p:cNvSpPr>
            <a:spLocks noGrp="1"/>
          </p:cNvSpPr>
          <p:nvPr>
            <p:ph type="sldNum" sz="quarter" idx="5"/>
          </p:nvPr>
        </p:nvSpPr>
        <p:spPr/>
        <p:txBody>
          <a:bodyPr/>
          <a:lstStyle/>
          <a:p>
            <a:fld id="{C56A752D-AFD6-6746-BC0B-779D2D0AAFFF}" type="slidenum">
              <a:rPr lang="en-US" smtClean="0"/>
              <a:t>58</a:t>
            </a:fld>
            <a:endParaRPr lang="en-US"/>
          </a:p>
        </p:txBody>
      </p:sp>
    </p:spTree>
    <p:extLst>
      <p:ext uri="{BB962C8B-B14F-4D97-AF65-F5344CB8AC3E}">
        <p14:creationId xmlns:p14="http://schemas.microsoft.com/office/powerpoint/2010/main" val="973396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59</a:t>
            </a:fld>
            <a:endParaRPr lang="en-US"/>
          </a:p>
        </p:txBody>
      </p:sp>
    </p:spTree>
    <p:extLst>
      <p:ext uri="{BB962C8B-B14F-4D97-AF65-F5344CB8AC3E}">
        <p14:creationId xmlns:p14="http://schemas.microsoft.com/office/powerpoint/2010/main" val="23702840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60</a:t>
            </a:fld>
            <a:endParaRPr lang="en-US"/>
          </a:p>
        </p:txBody>
      </p:sp>
    </p:spTree>
    <p:extLst>
      <p:ext uri="{BB962C8B-B14F-4D97-AF65-F5344CB8AC3E}">
        <p14:creationId xmlns:p14="http://schemas.microsoft.com/office/powerpoint/2010/main" val="3189072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91BF2-6347-7E43-8D88-61FF90024FB1}" type="slidenum">
              <a:rPr lang="en-US" smtClean="0"/>
              <a:t>61</a:t>
            </a:fld>
            <a:endParaRPr lang="en-US"/>
          </a:p>
        </p:txBody>
      </p:sp>
    </p:spTree>
    <p:extLst>
      <p:ext uri="{BB962C8B-B14F-4D97-AF65-F5344CB8AC3E}">
        <p14:creationId xmlns:p14="http://schemas.microsoft.com/office/powerpoint/2010/main" val="2276390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62</a:t>
            </a:fld>
            <a:endParaRPr lang="en-US"/>
          </a:p>
        </p:txBody>
      </p:sp>
    </p:spTree>
    <p:extLst>
      <p:ext uri="{BB962C8B-B14F-4D97-AF65-F5344CB8AC3E}">
        <p14:creationId xmlns:p14="http://schemas.microsoft.com/office/powerpoint/2010/main" val="208713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A752D-AFD6-6746-BC0B-779D2D0AAFFF}" type="slidenum">
              <a:rPr lang="en-US" smtClean="0"/>
              <a:t>6</a:t>
            </a:fld>
            <a:endParaRPr lang="en-US"/>
          </a:p>
        </p:txBody>
      </p:sp>
    </p:spTree>
    <p:extLst>
      <p:ext uri="{BB962C8B-B14F-4D97-AF65-F5344CB8AC3E}">
        <p14:creationId xmlns:p14="http://schemas.microsoft.com/office/powerpoint/2010/main" val="1311801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63</a:t>
            </a:fld>
            <a:endParaRPr lang="en-US"/>
          </a:p>
        </p:txBody>
      </p:sp>
    </p:spTree>
    <p:extLst>
      <p:ext uri="{BB962C8B-B14F-4D97-AF65-F5344CB8AC3E}">
        <p14:creationId xmlns:p14="http://schemas.microsoft.com/office/powerpoint/2010/main" val="7892441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a:p>
            <a:endParaRPr lang="en-US" dirty="0"/>
          </a:p>
          <a:p>
            <a:endParaRPr lang="en-US" dirty="0"/>
          </a:p>
          <a:p>
            <a:r>
              <a:rPr lang="en-US" dirty="0"/>
              <a:t>Other ways to determine limits? RG? Lepage plots (residuals with experiment as opposed to internal)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onaco" pitchFamily="2" charset="77"/>
              </a:rPr>
              <a:t>{\rm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 | \{</a:t>
            </a:r>
            <a:r>
              <a:rPr lang="en-US" dirty="0" err="1">
                <a:solidFill>
                  <a:srgbClr val="000000"/>
                </a:solidFill>
                <a:effectLst/>
                <a:latin typeface="Monaco" pitchFamily="2" charset="77"/>
              </a:rPr>
              <a:t>y_n</a:t>
            </a:r>
            <a:r>
              <a:rPr lang="en-US" dirty="0">
                <a:solidFill>
                  <a:srgbClr val="000000"/>
                </a:solidFill>
                <a:effectLst/>
                <a:latin typeface="Monaco" pitchFamily="2" charset="77"/>
              </a:rPr>
              <a:t>\}, y_{\rm ref}) \</a:t>
            </a:r>
            <a:r>
              <a:rPr lang="en-US" dirty="0" err="1">
                <a:solidFill>
                  <a:srgbClr val="000000"/>
                </a:solidFill>
                <a:effectLst/>
                <a:latin typeface="Monaco" pitchFamily="2" charset="77"/>
              </a:rPr>
              <a:t>propto</a:t>
            </a:r>
            <a:r>
              <a:rPr lang="en-US" dirty="0">
                <a:solidFill>
                  <a:srgbClr val="000000"/>
                </a:solidFill>
                <a:effectLst/>
                <a:latin typeface="Monaco" pitchFamily="2" charset="77"/>
              </a:rPr>
              <a:t> \frac{\rm pr(\</a:t>
            </a:r>
            <a:r>
              <a:rPr lang="en-US" dirty="0" err="1">
                <a:solidFill>
                  <a:srgbClr val="000000"/>
                </a:solidFill>
                <a:effectLst/>
                <a:latin typeface="Monaco" pitchFamily="2" charset="77"/>
              </a:rPr>
              <a:t>Lambda_b</a:t>
            </a:r>
            <a:r>
              <a:rPr lang="en-US" dirty="0">
                <a:solidFill>
                  <a:srgbClr val="000000"/>
                </a:solidFill>
                <a:effectLst/>
                <a:latin typeface="Monaco" pitchFamily="2" charset="77"/>
              </a:rPr>
              <a:t>)}{\tau^{\nu}\</a:t>
            </a:r>
            <a:r>
              <a:rPr lang="en-US" dirty="0" err="1">
                <a:solidFill>
                  <a:srgbClr val="000000"/>
                </a:solidFill>
                <a:effectLst/>
                <a:latin typeface="Monaco" pitchFamily="2" charset="77"/>
              </a:rPr>
              <a:t>prod_n</a:t>
            </a:r>
            <a:r>
              <a:rPr lang="en-US" dirty="0">
                <a:solidFill>
                  <a:srgbClr val="000000"/>
                </a:solidFill>
                <a:effectLst/>
                <a:latin typeface="Monaco" pitchFamily="2" charset="77"/>
              </a:rPr>
              <a:t> </a:t>
            </a:r>
            <a:r>
              <a:rPr lang="en-US" dirty="0" err="1">
                <a:solidFill>
                  <a:srgbClr val="000000"/>
                </a:solidFill>
                <a:effectLst/>
                <a:latin typeface="Monaco" pitchFamily="2" charset="77"/>
              </a:rPr>
              <a:t>Q^n</a:t>
            </a:r>
            <a:r>
              <a:rPr lang="en-US" dirty="0">
                <a:solidFill>
                  <a:srgbClr val="000000"/>
                </a:solidFill>
                <a:effectLst/>
                <a:latin typeface="Monaco" pitchFamily="2" charset="77"/>
              </a:rPr>
              <a:t>}</a:t>
            </a:r>
          </a:p>
          <a:p>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64</a:t>
            </a:fld>
            <a:endParaRPr lang="en-US"/>
          </a:p>
        </p:txBody>
      </p:sp>
    </p:spTree>
    <p:extLst>
      <p:ext uri="{BB962C8B-B14F-4D97-AF65-F5344CB8AC3E}">
        <p14:creationId xmlns:p14="http://schemas.microsoft.com/office/powerpoint/2010/main" val="3548262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a:t>
            </a:r>
            <a:r>
              <a:rPr lang="en-US" dirty="0" err="1"/>
              <a:t>mpi</a:t>
            </a:r>
            <a:r>
              <a:rPr lang="en-US" dirty="0"/>
              <a:t>^{eff}/\</a:t>
            </a:r>
            <a:r>
              <a:rPr lang="en-US" dirty="0" err="1"/>
              <a:t>Lambda_b</a:t>
            </a:r>
            <a:endParaRPr lang="en-US" dirty="0"/>
          </a:p>
        </p:txBody>
      </p:sp>
      <p:sp>
        <p:nvSpPr>
          <p:cNvPr id="4" name="Slide Number Placeholder 3"/>
          <p:cNvSpPr>
            <a:spLocks noGrp="1"/>
          </p:cNvSpPr>
          <p:nvPr>
            <p:ph type="sldNum" sz="quarter" idx="5"/>
          </p:nvPr>
        </p:nvSpPr>
        <p:spPr/>
        <p:txBody>
          <a:bodyPr/>
          <a:lstStyle/>
          <a:p>
            <a:fld id="{79F11996-39D8-AE4A-AE40-5C2219F7B4CB}" type="slidenum">
              <a:rPr lang="en-US" smtClean="0"/>
              <a:t>65</a:t>
            </a:fld>
            <a:endParaRPr lang="en-US"/>
          </a:p>
        </p:txBody>
      </p:sp>
    </p:spTree>
    <p:extLst>
      <p:ext uri="{BB962C8B-B14F-4D97-AF65-F5344CB8AC3E}">
        <p14:creationId xmlns:p14="http://schemas.microsoft.com/office/powerpoint/2010/main" val="2233569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e^{-\frac{(x-\mu)^2}{2\sigma_x^2}} e^{-\frac{(y-\mu)^2}{2\sigma_y^2}}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0 \\</a:t>
            </a:r>
          </a:p>
          <a:p>
            <a:r>
              <a:rPr lang="en-US" sz="1200" kern="1200" dirty="0">
                <a:solidFill>
                  <a:schemeClr val="tx1"/>
                </a:solidFill>
                <a:effectLst/>
                <a:latin typeface="+mn-lt"/>
                <a:ea typeface="+mn-ea"/>
                <a:cs typeface="+mn-cs"/>
              </a:rPr>
              <a:t>                  0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}{\color{red}\Sigma^{-1}}\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gaussian}</a:t>
            </a:r>
          </a:p>
          <a:p>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 e^{-\frac{(x-\mu)^2}{2\sigma^2}} e^{-\frac{(y-\mu)^2}{2\sigma^2}}</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x \\ y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qquad</a:t>
            </a:r>
            <a:r>
              <a:rPr lang="en-US" sz="1200" kern="1200" dirty="0">
                <a:solidFill>
                  <a:schemeClr val="tx1"/>
                </a:solidFill>
                <a:effectLst/>
                <a:latin typeface="+mn-lt"/>
                <a:ea typeface="+mn-ea"/>
                <a:cs typeface="+mn-cs"/>
              </a:rPr>
              <a:t> &amp;</a:t>
            </a:r>
          </a:p>
          <a:p>
            <a:r>
              <a:rPr lang="en-US" sz="1200" kern="1200" dirty="0">
                <a:solidFill>
                  <a:schemeClr val="tx1"/>
                </a:solidFill>
                <a:effectLst/>
                <a:latin typeface="+mn-lt"/>
                <a:ea typeface="+mn-ea"/>
                <a:cs typeface="+mn-cs"/>
              </a:rPr>
              <a:t>   {\color{red}\Sigma = \begin{</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 \sigma_x^2 &amp;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\rho\</a:t>
            </a:r>
            <a:r>
              <a:rPr lang="en-US" sz="1200" kern="1200" dirty="0" err="1">
                <a:solidFill>
                  <a:schemeClr val="tx1"/>
                </a:solidFill>
                <a:effectLst/>
                <a:latin typeface="+mn-lt"/>
                <a:ea typeface="+mn-ea"/>
                <a:cs typeface="+mn-cs"/>
              </a:rPr>
              <a:t>sigma_x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sigma_y</a:t>
            </a:r>
            <a:r>
              <a:rPr lang="en-US" sz="1200" kern="1200" dirty="0">
                <a:solidFill>
                  <a:schemeClr val="tx1"/>
                </a:solidFill>
                <a:effectLst/>
                <a:latin typeface="+mn-lt"/>
                <a:ea typeface="+mn-ea"/>
                <a:cs typeface="+mn-cs"/>
              </a:rPr>
              <a:t> &amp; \sigma_y^2 </a:t>
            </a:r>
          </a:p>
          <a:p>
            <a:r>
              <a:rPr lang="en-US" sz="1200" kern="1200" dirty="0">
                <a:solidFill>
                  <a:schemeClr val="tx1"/>
                </a:solidFill>
                <a:effectLst/>
                <a:latin typeface="+mn-lt"/>
                <a:ea typeface="+mn-ea"/>
                <a:cs typeface="+mn-cs"/>
              </a:rPr>
              <a:t>   \end{</a:t>
            </a:r>
            <a:r>
              <a:rPr lang="en-US" sz="1200" kern="1200" dirty="0" err="1">
                <a:solidFill>
                  <a:schemeClr val="tx1"/>
                </a:solidFill>
                <a:effectLst/>
                <a:latin typeface="+mn-lt"/>
                <a:ea typeface="+mn-ea"/>
                <a:cs typeface="+mn-cs"/>
              </a:rPr>
              <a:t>bmatrix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66</a:t>
            </a:fld>
            <a:endParaRPr lang="en-US"/>
          </a:p>
        </p:txBody>
      </p:sp>
    </p:spTree>
    <p:extLst>
      <p:ext uri="{BB962C8B-B14F-4D97-AF65-F5344CB8AC3E}">
        <p14:creationId xmlns:p14="http://schemas.microsoft.com/office/powerpoint/2010/main" val="2335069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r>
              <a:rPr lang="en-US" dirty="0"/>
              <a:t>\</a:t>
            </a:r>
            <a:r>
              <a:rPr lang="en-US" dirty="0" err="1"/>
              <a:t>usepackage</a:t>
            </a:r>
            <a:r>
              <a:rPr lang="en-US" dirty="0"/>
              <a:t>{</a:t>
            </a:r>
            <a:r>
              <a:rPr lang="en-US" dirty="0" err="1"/>
              <a:t>bm</a:t>
            </a:r>
            <a:r>
              <a:rPr lang="en-US" dirty="0"/>
              <a:t>}</a:t>
            </a:r>
          </a:p>
          <a:p>
            <a:pPr marL="192024" marR="0" lvl="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DeclareMathOperator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 % Good, but want to handle sizing and | spacing?</a:t>
            </a:r>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scriptsize</a:t>
            </a:r>
            <a:r>
              <a:rPr lang="en-US" sz="1200" kern="1200" dirty="0">
                <a:solidFill>
                  <a:schemeClr val="tx1"/>
                </a:solidFill>
                <a:effectLst/>
                <a:latin typeface="+mn-lt"/>
                <a:ea typeface="+mn-ea"/>
                <a:cs typeface="+mn-cs"/>
              </a:rPr>
              <a:t> 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(A|B,I)} = \frac{{\color{blue}\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(B|A,I)}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(A|I)}}{\</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(B|A)}</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Longrightarrow</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{\color{red}\underbrace{\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(x |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{posterior}}}</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{\color{blue}\underbrace{\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x,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a:t>
            </a:r>
          </a:p>
          <a:p>
            <a:r>
              <a:rPr lang="en-US" sz="1200" kern="1200" dirty="0">
                <a:solidFill>
                  <a:schemeClr val="tx1"/>
                </a:solidFill>
                <a:effectLst/>
                <a:latin typeface="+mn-lt"/>
                <a:ea typeface="+mn-ea"/>
                <a:cs typeface="+mn-cs"/>
              </a:rPr>
              <a:t>\times</a:t>
            </a:r>
          </a:p>
          <a:p>
            <a:r>
              <a:rPr lang="en-US" sz="1200" kern="1200" dirty="0">
                <a:solidFill>
                  <a:schemeClr val="tx1"/>
                </a:solidFill>
                <a:effectLst/>
                <a:latin typeface="+mn-lt"/>
                <a:ea typeface="+mn-ea"/>
                <a:cs typeface="+mn-cs"/>
              </a:rPr>
              <a:t>{\color[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]{0.000000,0.493151,0.000000}\underbrace{\</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{data} | I)}_{\</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{prior}}}</a:t>
            </a:r>
          </a:p>
          <a:p>
            <a:pPr marL="192024" indent="-192024">
              <a:spcAft>
                <a:spcPts val="600"/>
              </a:spcAft>
              <a:buFont typeface="Arial"/>
              <a:buChar char="•"/>
            </a:pPr>
            <a:endParaRPr lang="en-US" dirty="0"/>
          </a:p>
          <a:p>
            <a:pPr marL="192024" indent="-192024">
              <a:spcAft>
                <a:spcPts val="600"/>
              </a:spcAft>
              <a:buFont typeface="Arial"/>
              <a:buChar char="•"/>
            </a:pPr>
            <a:endParaRPr lang="en-US" dirty="0"/>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p>
          <a:p>
            <a:r>
              <a:rPr lang="en-US" sz="1200" kern="1200" dirty="0">
                <a:solidFill>
                  <a:schemeClr val="tx1"/>
                </a:solidFill>
                <a:effectLst/>
                <a:latin typeface="+mn-lt"/>
                <a:ea typeface="+mn-ea"/>
                <a:cs typeface="+mn-cs"/>
              </a:rPr>
              <a:t>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 }</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usepackage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newcommand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}{\text{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endParaRPr lang="en-US" sz="1200" kern="1200" dirty="0">
              <a:solidFill>
                <a:schemeClr val="tx1"/>
              </a:solidFill>
              <a:effectLst/>
              <a:latin typeface="+mn-lt"/>
              <a:ea typeface="+mn-ea"/>
              <a:cs typeface="+mn-cs"/>
            </a:endParaRPr>
          </a:p>
          <a:p>
            <a:pPr marL="192024" marR="0" indent="-192024" algn="l" defTabSz="457200" rtl="0" eaLnBrk="1" fontAlgn="auto" latinLnBrk="0" hangingPunct="1">
              <a:lnSpc>
                <a:spcPct val="100000"/>
              </a:lnSpc>
              <a:spcBef>
                <a:spcPts val="0"/>
              </a:spcBef>
              <a:spcAft>
                <a:spcPts val="600"/>
              </a:spcAft>
              <a:buClrTx/>
              <a:buSzTx/>
              <a:buFont typeface="Arial"/>
              <a:buChar char="•"/>
              <a:tabLst/>
              <a:defRPr/>
            </a:pPr>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&amp;{\color{blue}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{likelihood: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I)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e^{-\chi^2/2}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\quad\underset{\rm uncorrelated}{\</a:t>
            </a:r>
            <a:r>
              <a:rPr lang="en-US" sz="1200" kern="1200" dirty="0" err="1">
                <a:solidFill>
                  <a:schemeClr val="tx1"/>
                </a:solidFill>
                <a:effectLst/>
                <a:latin typeface="+mn-lt"/>
                <a:ea typeface="+mn-ea"/>
                <a:cs typeface="+mn-cs"/>
              </a:rPr>
              <a:t>Longrightarrow</a:t>
            </a:r>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{\color{blue}</a:t>
            </a:r>
          </a:p>
          <a:p>
            <a:r>
              <a:rPr lang="en-US" sz="1200" kern="1200" dirty="0">
                <a:solidFill>
                  <a:schemeClr val="tx1"/>
                </a:solidFill>
                <a:effectLst/>
                <a:latin typeface="+mn-lt"/>
                <a:ea typeface="+mn-ea"/>
                <a:cs typeface="+mn-cs"/>
              </a:rPr>
              <a:t>\chi^2 = \</a:t>
            </a:r>
            <a:r>
              <a:rPr lang="en-US" sz="1200" kern="1200" dirty="0" err="1">
                <a:solidFill>
                  <a:schemeClr val="tx1"/>
                </a:solidFill>
                <a:effectLst/>
                <a:latin typeface="+mn-lt"/>
                <a:ea typeface="+mn-ea"/>
                <a:cs typeface="+mn-cs"/>
              </a:rPr>
              <a:t>sum_i</a:t>
            </a:r>
            <a:r>
              <a:rPr lang="en-US" sz="1200" kern="1200" dirty="0">
                <a:solidFill>
                  <a:schemeClr val="tx1"/>
                </a:solidFill>
                <a:effectLst/>
                <a:latin typeface="+mn-lt"/>
                <a:ea typeface="+mn-ea"/>
                <a:cs typeface="+mn-cs"/>
              </a:rPr>
              <a:t>^{\rm data}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\frac{1}{\sigma_i^2}\</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\quad</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a:t>
            </a:r>
            <a:r>
              <a:rPr lang="en-US" sz="1200" kern="1200" dirty="0" err="1">
                <a:solidFill>
                  <a:schemeClr val="tx1"/>
                </a:solidFill>
                <a:effectLst/>
                <a:latin typeface="+mn-lt"/>
                <a:ea typeface="+mn-ea"/>
                <a:cs typeface="+mn-cs"/>
              </a:rPr>
              <a:t>equiv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exp}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{y}_{\rm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a:t>
            </a:r>
          </a:p>
          <a:p>
            <a:r>
              <a:rPr lang="en-US" sz="1200" kern="1200" dirty="0">
                <a:solidFill>
                  <a:schemeClr val="tx1"/>
                </a:solidFill>
                <a:effectLst/>
                <a:latin typeface="+mn-lt"/>
                <a:ea typeface="+mn-ea"/>
                <a:cs typeface="+mn-cs"/>
              </a:rPr>
              <a:t>} \\[10pt]</a:t>
            </a:r>
          </a:p>
          <a:p>
            <a:r>
              <a:rPr lang="en-US" sz="1200" kern="1200" dirty="0">
                <a:solidFill>
                  <a:schemeClr val="tx1"/>
                </a:solidFill>
                <a:effectLst/>
                <a:latin typeface="+mn-lt"/>
                <a:ea typeface="+mn-ea"/>
                <a:cs typeface="+mn-cs"/>
              </a:rPr>
              <a:t>&amp;\quad\</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{correlated: }</a:t>
            </a:r>
          </a:p>
          <a:p>
            <a:r>
              <a:rPr lang="en-US" sz="1200" kern="1200" dirty="0">
                <a:solidFill>
                  <a:schemeClr val="tx1"/>
                </a:solidFill>
                <a:effectLst/>
                <a:latin typeface="+mn-lt"/>
                <a:ea typeface="+mn-ea"/>
                <a:cs typeface="+mn-cs"/>
              </a:rPr>
              <a:t>{\color{red}\</a:t>
            </a:r>
            <a:r>
              <a:rPr lang="en-US" sz="1200" kern="1200" dirty="0" err="1">
                <a:solidFill>
                  <a:schemeClr val="tx1"/>
                </a:solidFill>
                <a:effectLst/>
                <a:latin typeface="+mn-lt"/>
                <a:ea typeface="+mn-ea"/>
                <a:cs typeface="+mn-cs"/>
              </a:rPr>
              <a:t>pr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{y}_{\rm exp}, \Sigma_{\rm exp}, \Sigma_{\rm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 I)}</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propto</a:t>
            </a:r>
            <a:r>
              <a:rPr lang="en-US" sz="1200" kern="1200" dirty="0">
                <a:solidFill>
                  <a:schemeClr val="tx1"/>
                </a:solidFill>
                <a:effectLst/>
                <a:latin typeface="+mn-lt"/>
                <a:ea typeface="+mn-ea"/>
                <a:cs typeface="+mn-cs"/>
              </a:rPr>
              <a:t> {\color{blue}e^{-\frac12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intercal</a:t>
            </a:r>
            <a:r>
              <a:rPr lang="en-US" sz="1200" kern="1200" dirty="0">
                <a:solidFill>
                  <a:schemeClr val="tx1"/>
                </a:solidFill>
                <a:effectLst/>
                <a:latin typeface="+mn-lt"/>
                <a:ea typeface="+mn-ea"/>
                <a:cs typeface="+mn-cs"/>
              </a:rPr>
              <a:t>}(\Sigma_{\rm exp}+\Sigma_{\rm </a:t>
            </a:r>
            <a:r>
              <a:rPr lang="en-US" sz="1200" kern="1200" dirty="0" err="1">
                <a:solidFill>
                  <a:schemeClr val="tx1"/>
                </a:solidFill>
                <a:effectLst/>
                <a:latin typeface="+mn-lt"/>
                <a:ea typeface="+mn-ea"/>
                <a:cs typeface="+mn-cs"/>
              </a:rPr>
              <a:t>th</a:t>
            </a:r>
            <a:r>
              <a:rPr lang="en-US" sz="1200" kern="1200" dirty="0">
                <a:solidFill>
                  <a:schemeClr val="tx1"/>
                </a:solidFill>
                <a:effectLst/>
                <a:latin typeface="+mn-lt"/>
                <a:ea typeface="+mn-ea"/>
                <a:cs typeface="+mn-cs"/>
              </a:rPr>
              <a:t>})^{-1}\</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{r}}}   \times {\color[</a:t>
            </a:r>
            <a:r>
              <a:rPr lang="en-US" sz="1200" kern="1200" dirty="0" err="1">
                <a:solidFill>
                  <a:schemeClr val="tx1"/>
                </a:solidFill>
                <a:effectLst/>
                <a:latin typeface="+mn-lt"/>
                <a:ea typeface="+mn-ea"/>
                <a:cs typeface="+mn-cs"/>
              </a:rPr>
              <a:t>rgb</a:t>
            </a:r>
            <a:r>
              <a:rPr lang="en-US" sz="1200" kern="1200" dirty="0">
                <a:solidFill>
                  <a:schemeClr val="tx1"/>
                </a:solidFill>
                <a:effectLst/>
                <a:latin typeface="+mn-lt"/>
                <a:ea typeface="+mn-ea"/>
                <a:cs typeface="+mn-cs"/>
              </a:rPr>
              <a:t>]{0.000000,0.493151,0.000000} e^{-\</a:t>
            </a:r>
            <a:r>
              <a:rPr lang="en-US" sz="1200" kern="1200" dirty="0" err="1">
                <a:solidFill>
                  <a:schemeClr val="tx1"/>
                </a:solidFill>
                <a:effectLst/>
                <a:latin typeface="+mn-lt"/>
                <a:ea typeface="+mn-ea"/>
                <a:cs typeface="+mn-cs"/>
              </a:rPr>
              <a:t>bm</a:t>
            </a:r>
            <a:r>
              <a:rPr lang="en-US" sz="1200" kern="1200" dirty="0">
                <a:solidFill>
                  <a:schemeClr val="tx1"/>
                </a:solidFill>
                <a:effectLst/>
                <a:latin typeface="+mn-lt"/>
                <a:ea typeface="+mn-ea"/>
                <a:cs typeface="+mn-cs"/>
              </a:rPr>
              <a:t>{\theta}^2/2\bar\theta^2}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92024" indent="-192024">
              <a:spcAft>
                <a:spcPts val="600"/>
              </a:spcAft>
              <a:buFont typeface="Arial"/>
              <a:buChar char="•"/>
            </a:pPr>
            <a:endParaRPr lang="en-US" dirty="0"/>
          </a:p>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67</a:t>
            </a:fld>
            <a:endParaRPr lang="en-US"/>
          </a:p>
        </p:txBody>
      </p:sp>
    </p:spTree>
    <p:extLst>
      <p:ext uri="{BB962C8B-B14F-4D97-AF65-F5344CB8AC3E}">
        <p14:creationId xmlns:p14="http://schemas.microsoft.com/office/powerpoint/2010/main" val="271924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7</a:t>
            </a:fld>
            <a:endParaRPr lang="en-US"/>
          </a:p>
        </p:txBody>
      </p:sp>
    </p:spTree>
    <p:extLst>
      <p:ext uri="{BB962C8B-B14F-4D97-AF65-F5344CB8AC3E}">
        <p14:creationId xmlns:p14="http://schemas.microsoft.com/office/powerpoint/2010/main" val="1822952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8</a:t>
            </a:fld>
            <a:endParaRPr lang="en-US"/>
          </a:p>
        </p:txBody>
      </p:sp>
    </p:spTree>
    <p:extLst>
      <p:ext uri="{BB962C8B-B14F-4D97-AF65-F5344CB8AC3E}">
        <p14:creationId xmlns:p14="http://schemas.microsoft.com/office/powerpoint/2010/main" val="91736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91BF2-6347-7E43-8D88-61FF90024FB1}" type="slidenum">
              <a:rPr lang="en-US" smtClean="0"/>
              <a:t>9</a:t>
            </a:fld>
            <a:endParaRPr lang="en-US"/>
          </a:p>
        </p:txBody>
      </p:sp>
    </p:spTree>
    <p:extLst>
      <p:ext uri="{BB962C8B-B14F-4D97-AF65-F5344CB8AC3E}">
        <p14:creationId xmlns:p14="http://schemas.microsoft.com/office/powerpoint/2010/main" val="74119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563A-09B4-D6AE-7DCD-89F873170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50F24-D058-1202-6F0F-940CAB10A4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7AED95-DF99-7EAD-8FE4-44CE607FCF98}"/>
              </a:ext>
            </a:extLst>
          </p:cNvPr>
          <p:cNvSpPr>
            <a:spLocks noGrp="1"/>
          </p:cNvSpPr>
          <p:nvPr>
            <p:ph type="dt" sz="half" idx="10"/>
          </p:nvPr>
        </p:nvSpPr>
        <p:spPr/>
        <p:txBody>
          <a:bodyPr/>
          <a:lstStyle/>
          <a:p>
            <a:fld id="{2A286D3B-1600-6F43-BA69-3A77929FE1D3}" type="datetime1">
              <a:rPr lang="en-US" smtClean="0"/>
              <a:t>3/12/23</a:t>
            </a:fld>
            <a:endParaRPr lang="en-US"/>
          </a:p>
        </p:txBody>
      </p:sp>
      <p:sp>
        <p:nvSpPr>
          <p:cNvPr id="5" name="Footer Placeholder 4">
            <a:extLst>
              <a:ext uri="{FF2B5EF4-FFF2-40B4-BE49-F238E27FC236}">
                <a16:creationId xmlns:a16="http://schemas.microsoft.com/office/drawing/2014/main" id="{4F96AFFA-BE05-A225-45E7-B864A2CD5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7C6B1-2333-C42A-C2A3-31D4F2E074BC}"/>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5052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DD8B-0278-B6F2-8233-0666648AD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A75E9-ECA9-FB22-3D83-5FBC51D130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280D8-DA19-EE24-4EE1-1A596C8B8E7A}"/>
              </a:ext>
            </a:extLst>
          </p:cNvPr>
          <p:cNvSpPr>
            <a:spLocks noGrp="1"/>
          </p:cNvSpPr>
          <p:nvPr>
            <p:ph type="dt" sz="half" idx="10"/>
          </p:nvPr>
        </p:nvSpPr>
        <p:spPr/>
        <p:txBody>
          <a:bodyPr/>
          <a:lstStyle/>
          <a:p>
            <a:fld id="{7CCA00F2-6410-A04D-B549-1EB6610EC9F0}" type="datetime1">
              <a:rPr lang="en-US" smtClean="0"/>
              <a:t>3/12/23</a:t>
            </a:fld>
            <a:endParaRPr lang="en-US"/>
          </a:p>
        </p:txBody>
      </p:sp>
      <p:sp>
        <p:nvSpPr>
          <p:cNvPr id="5" name="Footer Placeholder 4">
            <a:extLst>
              <a:ext uri="{FF2B5EF4-FFF2-40B4-BE49-F238E27FC236}">
                <a16:creationId xmlns:a16="http://schemas.microsoft.com/office/drawing/2014/main" id="{8DB8EC8E-97B4-EA4A-0483-6671C777B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24D95-4D9A-9D99-9862-D35757B7B68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42625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53F0F-5E92-B376-527A-902F33E38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B346F-CF22-2FD9-D063-1E8BDAFFEC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944A6-E6A8-7C5C-2227-E32753C2DD6E}"/>
              </a:ext>
            </a:extLst>
          </p:cNvPr>
          <p:cNvSpPr>
            <a:spLocks noGrp="1"/>
          </p:cNvSpPr>
          <p:nvPr>
            <p:ph type="dt" sz="half" idx="10"/>
          </p:nvPr>
        </p:nvSpPr>
        <p:spPr/>
        <p:txBody>
          <a:bodyPr/>
          <a:lstStyle/>
          <a:p>
            <a:fld id="{F6C8C9E9-9581-684E-8884-5B70435DA0CC}" type="datetime1">
              <a:rPr lang="en-US" smtClean="0"/>
              <a:t>3/12/23</a:t>
            </a:fld>
            <a:endParaRPr lang="en-US"/>
          </a:p>
        </p:txBody>
      </p:sp>
      <p:sp>
        <p:nvSpPr>
          <p:cNvPr id="5" name="Footer Placeholder 4">
            <a:extLst>
              <a:ext uri="{FF2B5EF4-FFF2-40B4-BE49-F238E27FC236}">
                <a16:creationId xmlns:a16="http://schemas.microsoft.com/office/drawing/2014/main" id="{A7617D03-1D0A-CF93-DA25-2BA04E4B6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4DFC5-35CF-B731-98E9-73CA075218D7}"/>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887283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6"/>
          <p:cNvSpPr>
            <a:spLocks noGrp="1"/>
          </p:cNvSpPr>
          <p:nvPr>
            <p:ph type="ftr" sz="quarter" idx="3"/>
          </p:nvPr>
        </p:nvSpPr>
        <p:spPr>
          <a:xfrm>
            <a:off x="5520912" y="6475085"/>
            <a:ext cx="5537235" cy="364628"/>
          </a:xfrm>
          <a:prstGeom prst="rect">
            <a:avLst/>
          </a:prstGeom>
          <a:ln>
            <a:noFill/>
          </a:ln>
        </p:spPr>
        <p:txBody>
          <a:bodyPr lIns="0" tIns="48077" rIns="0" bIns="48077" anchor="b"/>
          <a:lstStyle>
            <a:lvl1pPr algn="r" eaLnBrk="0" hangingPunct="0">
              <a:lnSpc>
                <a:spcPct val="90000"/>
              </a:lnSpc>
              <a:defRPr sz="1200" smtClean="0">
                <a:solidFill>
                  <a:srgbClr val="064308"/>
                </a:solidFill>
                <a:latin typeface="Arial"/>
                <a:ea typeface="+mn-ea"/>
                <a:cs typeface="Arial"/>
              </a:defRPr>
            </a:lvl1pPr>
          </a:lstStyle>
          <a:p>
            <a:pPr>
              <a:defRPr/>
            </a:pPr>
            <a:endParaRPr lang="en-US" dirty="0"/>
          </a:p>
        </p:txBody>
      </p:sp>
      <p:sp>
        <p:nvSpPr>
          <p:cNvPr id="3" name="Slide Number Placeholder 2"/>
          <p:cNvSpPr>
            <a:spLocks noGrp="1"/>
          </p:cNvSpPr>
          <p:nvPr>
            <p:ph type="sldNum" sz="quarter" idx="4"/>
          </p:nvPr>
        </p:nvSpPr>
        <p:spPr>
          <a:xfrm>
            <a:off x="9123821" y="65011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70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A5CDA-1BC3-19BF-1A64-18204A5CA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DA4A8-8A8A-6EDD-114C-BB0E7EC36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2B639-543E-4777-F10E-C3BCD92BB741}"/>
              </a:ext>
            </a:extLst>
          </p:cNvPr>
          <p:cNvSpPr>
            <a:spLocks noGrp="1"/>
          </p:cNvSpPr>
          <p:nvPr>
            <p:ph type="dt" sz="half" idx="10"/>
          </p:nvPr>
        </p:nvSpPr>
        <p:spPr/>
        <p:txBody>
          <a:bodyPr/>
          <a:lstStyle/>
          <a:p>
            <a:fld id="{13F37C06-AAB1-1B46-9489-D52D6F3E60E6}" type="datetime1">
              <a:rPr lang="en-US" smtClean="0"/>
              <a:t>3/12/23</a:t>
            </a:fld>
            <a:endParaRPr lang="en-US"/>
          </a:p>
        </p:txBody>
      </p:sp>
      <p:sp>
        <p:nvSpPr>
          <p:cNvPr id="5" name="Footer Placeholder 4">
            <a:extLst>
              <a:ext uri="{FF2B5EF4-FFF2-40B4-BE49-F238E27FC236}">
                <a16:creationId xmlns:a16="http://schemas.microsoft.com/office/drawing/2014/main" id="{195CE896-BBD9-B0B4-09C7-A56763CA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09B5A-AC86-29FC-231E-1CC9026C71F0}"/>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25602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8710B-F3C2-EC7A-1F28-37348A41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B783D8-888E-636A-0B00-CFA880679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EB0DF-0CF9-2093-D8F9-630FE9F6E132}"/>
              </a:ext>
            </a:extLst>
          </p:cNvPr>
          <p:cNvSpPr>
            <a:spLocks noGrp="1"/>
          </p:cNvSpPr>
          <p:nvPr>
            <p:ph type="dt" sz="half" idx="10"/>
          </p:nvPr>
        </p:nvSpPr>
        <p:spPr/>
        <p:txBody>
          <a:bodyPr/>
          <a:lstStyle/>
          <a:p>
            <a:fld id="{7CA56A65-3129-694F-A179-0C64EE390816}" type="datetime1">
              <a:rPr lang="en-US" smtClean="0"/>
              <a:t>3/12/23</a:t>
            </a:fld>
            <a:endParaRPr lang="en-US"/>
          </a:p>
        </p:txBody>
      </p:sp>
      <p:sp>
        <p:nvSpPr>
          <p:cNvPr id="5" name="Footer Placeholder 4">
            <a:extLst>
              <a:ext uri="{FF2B5EF4-FFF2-40B4-BE49-F238E27FC236}">
                <a16:creationId xmlns:a16="http://schemas.microsoft.com/office/drawing/2014/main" id="{BDF4E6E1-B2CA-8B49-49E4-868BA97CD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FAC62-1816-ED68-B7C0-22CA2EACD88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50772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B2A8-EA07-8BC7-5F33-D4E67FA1B4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B8C48-EE0B-FC2C-993C-C448C0A050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823CE-6F9B-C6D3-8EE3-81DB235DAC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22A4BF-0A8C-77F4-3702-18E4D13C8D78}"/>
              </a:ext>
            </a:extLst>
          </p:cNvPr>
          <p:cNvSpPr>
            <a:spLocks noGrp="1"/>
          </p:cNvSpPr>
          <p:nvPr>
            <p:ph type="dt" sz="half" idx="10"/>
          </p:nvPr>
        </p:nvSpPr>
        <p:spPr/>
        <p:txBody>
          <a:bodyPr/>
          <a:lstStyle/>
          <a:p>
            <a:fld id="{DC1B7282-370C-9042-811F-9208B8F12A7A}" type="datetime1">
              <a:rPr lang="en-US" smtClean="0"/>
              <a:t>3/12/23</a:t>
            </a:fld>
            <a:endParaRPr lang="en-US"/>
          </a:p>
        </p:txBody>
      </p:sp>
      <p:sp>
        <p:nvSpPr>
          <p:cNvPr id="6" name="Footer Placeholder 5">
            <a:extLst>
              <a:ext uri="{FF2B5EF4-FFF2-40B4-BE49-F238E27FC236}">
                <a16:creationId xmlns:a16="http://schemas.microsoft.com/office/drawing/2014/main" id="{C992031A-EB09-3C90-14F2-055B4F32A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7D941-3B3A-B187-8E97-E85069DAA4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37115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89D1-F73D-DCCA-E7B3-74862C0724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6AB4A-B648-DFC3-5F15-BD788A12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86C98-AC75-B936-3DA4-553747DC8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85E0BB-9CDF-D91D-1B10-CDC3D415C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9861F-7214-CBF5-6DEF-A7827C1EE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C02A7-B6C3-544D-2A10-B36452399CE4}"/>
              </a:ext>
            </a:extLst>
          </p:cNvPr>
          <p:cNvSpPr>
            <a:spLocks noGrp="1"/>
          </p:cNvSpPr>
          <p:nvPr>
            <p:ph type="dt" sz="half" idx="10"/>
          </p:nvPr>
        </p:nvSpPr>
        <p:spPr/>
        <p:txBody>
          <a:bodyPr/>
          <a:lstStyle/>
          <a:p>
            <a:fld id="{45C0787D-63DA-554E-B4B8-20212F799A2D}" type="datetime1">
              <a:rPr lang="en-US" smtClean="0"/>
              <a:t>3/12/23</a:t>
            </a:fld>
            <a:endParaRPr lang="en-US"/>
          </a:p>
        </p:txBody>
      </p:sp>
      <p:sp>
        <p:nvSpPr>
          <p:cNvPr id="8" name="Footer Placeholder 7">
            <a:extLst>
              <a:ext uri="{FF2B5EF4-FFF2-40B4-BE49-F238E27FC236}">
                <a16:creationId xmlns:a16="http://schemas.microsoft.com/office/drawing/2014/main" id="{E99B2F19-DB8A-DC41-0D93-35576D3B2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87692-1F25-10FD-5FDD-E7AD06444456}"/>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12577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A436-BB52-EE1C-AE29-D26506EF84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6E757-8CFB-4F98-8683-449172E94BAB}"/>
              </a:ext>
            </a:extLst>
          </p:cNvPr>
          <p:cNvSpPr>
            <a:spLocks noGrp="1"/>
          </p:cNvSpPr>
          <p:nvPr>
            <p:ph type="dt" sz="half" idx="10"/>
          </p:nvPr>
        </p:nvSpPr>
        <p:spPr/>
        <p:txBody>
          <a:bodyPr/>
          <a:lstStyle/>
          <a:p>
            <a:fld id="{64B9685E-9473-1349-92CB-738DEB58A60B}" type="datetime1">
              <a:rPr lang="en-US" smtClean="0"/>
              <a:t>3/12/23</a:t>
            </a:fld>
            <a:endParaRPr lang="en-US"/>
          </a:p>
        </p:txBody>
      </p:sp>
      <p:sp>
        <p:nvSpPr>
          <p:cNvPr id="4" name="Footer Placeholder 3">
            <a:extLst>
              <a:ext uri="{FF2B5EF4-FFF2-40B4-BE49-F238E27FC236}">
                <a16:creationId xmlns:a16="http://schemas.microsoft.com/office/drawing/2014/main" id="{33000A41-F65A-724B-1329-90BE7C39C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3DF3D-E140-3A14-D76F-E249DA1C351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335027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424F5-1B7D-82F4-6C43-19C009FB550D}"/>
              </a:ext>
            </a:extLst>
          </p:cNvPr>
          <p:cNvSpPr>
            <a:spLocks noGrp="1"/>
          </p:cNvSpPr>
          <p:nvPr>
            <p:ph type="dt" sz="half" idx="10"/>
          </p:nvPr>
        </p:nvSpPr>
        <p:spPr/>
        <p:txBody>
          <a:bodyPr/>
          <a:lstStyle/>
          <a:p>
            <a:fld id="{35A6E341-63EB-014C-ADEB-364BE20FF473}" type="datetime1">
              <a:rPr lang="en-US" smtClean="0"/>
              <a:t>3/12/23</a:t>
            </a:fld>
            <a:endParaRPr lang="en-US"/>
          </a:p>
        </p:txBody>
      </p:sp>
      <p:sp>
        <p:nvSpPr>
          <p:cNvPr id="3" name="Footer Placeholder 2">
            <a:extLst>
              <a:ext uri="{FF2B5EF4-FFF2-40B4-BE49-F238E27FC236}">
                <a16:creationId xmlns:a16="http://schemas.microsoft.com/office/drawing/2014/main" id="{53849791-0254-0D8E-B956-574779E8C0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D847B-4897-B84E-7F4B-CBE11AC11BB8}"/>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17503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3B98-9554-F4B6-0FD3-F844C6170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CFA43-DDAD-B1BD-B666-C1F93F3DD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229D11-4DF7-935E-74DF-E17A86E2C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4A511-00CB-F925-B6CC-03F9E557EE28}"/>
              </a:ext>
            </a:extLst>
          </p:cNvPr>
          <p:cNvSpPr>
            <a:spLocks noGrp="1"/>
          </p:cNvSpPr>
          <p:nvPr>
            <p:ph type="dt" sz="half" idx="10"/>
          </p:nvPr>
        </p:nvSpPr>
        <p:spPr/>
        <p:txBody>
          <a:bodyPr/>
          <a:lstStyle/>
          <a:p>
            <a:fld id="{1662F1BC-4378-514F-A8CE-2654AFDCA94B}" type="datetime1">
              <a:rPr lang="en-US" smtClean="0"/>
              <a:t>3/12/23</a:t>
            </a:fld>
            <a:endParaRPr lang="en-US"/>
          </a:p>
        </p:txBody>
      </p:sp>
      <p:sp>
        <p:nvSpPr>
          <p:cNvPr id="6" name="Footer Placeholder 5">
            <a:extLst>
              <a:ext uri="{FF2B5EF4-FFF2-40B4-BE49-F238E27FC236}">
                <a16:creationId xmlns:a16="http://schemas.microsoft.com/office/drawing/2014/main" id="{7EBDE7ED-A77C-8A89-971D-04353C636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0022B8-B2D5-93C6-CEA7-C3012957B0BA}"/>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72572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80CB-3F9B-43F8-21F8-3B91541C3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91740E-B7C5-6475-D0AB-8F461272C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CE91BC-1EF1-2A32-FF8C-0BCE8997B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7B400-1665-B103-E25F-DD993263EEF8}"/>
              </a:ext>
            </a:extLst>
          </p:cNvPr>
          <p:cNvSpPr>
            <a:spLocks noGrp="1"/>
          </p:cNvSpPr>
          <p:nvPr>
            <p:ph type="dt" sz="half" idx="10"/>
          </p:nvPr>
        </p:nvSpPr>
        <p:spPr/>
        <p:txBody>
          <a:bodyPr/>
          <a:lstStyle/>
          <a:p>
            <a:fld id="{AC626E78-529A-294F-A2DC-2FA2DDA84FB4}" type="datetime1">
              <a:rPr lang="en-US" smtClean="0"/>
              <a:t>3/12/23</a:t>
            </a:fld>
            <a:endParaRPr lang="en-US"/>
          </a:p>
        </p:txBody>
      </p:sp>
      <p:sp>
        <p:nvSpPr>
          <p:cNvPr id="6" name="Footer Placeholder 5">
            <a:extLst>
              <a:ext uri="{FF2B5EF4-FFF2-40B4-BE49-F238E27FC236}">
                <a16:creationId xmlns:a16="http://schemas.microsoft.com/office/drawing/2014/main" id="{C3113F44-BC1A-264D-286E-BD7C283D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064CA-772A-643A-801E-99B689BF9D9B}"/>
              </a:ext>
            </a:extLst>
          </p:cNvPr>
          <p:cNvSpPr>
            <a:spLocks noGrp="1"/>
          </p:cNvSpPr>
          <p:nvPr>
            <p:ph type="sldNum" sz="quarter" idx="12"/>
          </p:nvPr>
        </p:nvSpPr>
        <p:spPr/>
        <p:txBody>
          <a:bodyPr/>
          <a:lstStyle/>
          <a:p>
            <a:fld id="{8DA1184E-1970-A546-A045-E06ADE9543DE}" type="slidenum">
              <a:rPr lang="en-US" smtClean="0"/>
              <a:t>‹#›</a:t>
            </a:fld>
            <a:endParaRPr lang="en-US"/>
          </a:p>
        </p:txBody>
      </p:sp>
    </p:spTree>
    <p:extLst>
      <p:ext uri="{BB962C8B-B14F-4D97-AF65-F5344CB8AC3E}">
        <p14:creationId xmlns:p14="http://schemas.microsoft.com/office/powerpoint/2010/main" val="29861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C32DF-63BF-77AB-01CD-3FDF410F7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1AEA9D-908B-8742-B670-61EE2593D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52649-F621-E25E-1805-70C726799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66EE7E-CD4B-4B45-96EF-CD3FA5D70F6D}" type="datetime1">
              <a:rPr lang="en-US" smtClean="0"/>
              <a:t>3/12/23</a:t>
            </a:fld>
            <a:endParaRPr lang="en-US"/>
          </a:p>
        </p:txBody>
      </p:sp>
      <p:sp>
        <p:nvSpPr>
          <p:cNvPr id="5" name="Footer Placeholder 4">
            <a:extLst>
              <a:ext uri="{FF2B5EF4-FFF2-40B4-BE49-F238E27FC236}">
                <a16:creationId xmlns:a16="http://schemas.microsoft.com/office/drawing/2014/main" id="{8E6840CB-50FC-DFD6-2237-970B4BFA7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422474-2E2F-44A3-B889-0209AEB34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1184E-1970-A546-A045-E06ADE9543DE}" type="slidenum">
              <a:rPr lang="en-US" smtClean="0"/>
              <a:t>‹#›</a:t>
            </a:fld>
            <a:endParaRPr lang="en-US"/>
          </a:p>
        </p:txBody>
      </p:sp>
    </p:spTree>
    <p:extLst>
      <p:ext uri="{BB962C8B-B14F-4D97-AF65-F5344CB8AC3E}">
        <p14:creationId xmlns:p14="http://schemas.microsoft.com/office/powerpoint/2010/main" val="43559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hyperlink" Target="https://bandframework.github.io/" TargetMode="External"/><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hyperlink" Target="https://nuclei.mps.ohio-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buqeye.github.io/" TargetMode="External"/><Relationship Id="rId5" Type="http://schemas.openxmlformats.org/officeDocument/2006/relationships/image" Target="../media/image3.png"/><Relationship Id="rId15" Type="http://schemas.openxmlformats.org/officeDocument/2006/relationships/hyperlink" Target="https://go.osu.edu/msu2023" TargetMode="External"/><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hyperlink" Target="https://www.lenpic.org/" TargetMode="Externa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7.emf"/><Relationship Id="rId7"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emf"/><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21.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png"/><Relationship Id="rId5" Type="http://schemas.openxmlformats.org/officeDocument/2006/relationships/image" Target="../media/image21.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hyperlink" Target="https://bandframework.github.io/" TargetMode="External"/><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hyperlink" Target="https://nuclei.mps.ohio-state.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buqeye.github.io/" TargetMode="External"/><Relationship Id="rId5" Type="http://schemas.openxmlformats.org/officeDocument/2006/relationships/image" Target="../media/image3.png"/><Relationship Id="rId15" Type="http://schemas.openxmlformats.org/officeDocument/2006/relationships/hyperlink" Target="https://go.osu.edu/msu2023" TargetMode="External"/><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hyperlink" Target="https://www.lenpic.org/" TargetMode="Externa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hyperlink" Target="https://bandframework.github.io/"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51.png"/><Relationship Id="rId21" Type="http://schemas.openxmlformats.org/officeDocument/2006/relationships/image" Target="../media/image66.jpe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jpeg"/><Relationship Id="rId25" Type="http://schemas.openxmlformats.org/officeDocument/2006/relationships/image" Target="../media/image70.jpeg"/><Relationship Id="rId2" Type="http://schemas.openxmlformats.org/officeDocument/2006/relationships/notesSlide" Target="../notesSlides/notesSlide21.xml"/><Relationship Id="rId16" Type="http://schemas.openxmlformats.org/officeDocument/2006/relationships/image" Target="../media/image61.jpeg"/><Relationship Id="rId20"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56.jpeg"/><Relationship Id="rId24" Type="http://schemas.openxmlformats.org/officeDocument/2006/relationships/image" Target="../media/image69.jpeg"/><Relationship Id="rId5" Type="http://schemas.openxmlformats.org/officeDocument/2006/relationships/image" Target="../media/image5.tiff"/><Relationship Id="rId15" Type="http://schemas.openxmlformats.org/officeDocument/2006/relationships/image" Target="../media/image60.png"/><Relationship Id="rId23" Type="http://schemas.openxmlformats.org/officeDocument/2006/relationships/image" Target="../media/image68.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hyperlink" Target="https://bandframework.github.io/" TargetMode="External"/><Relationship Id="rId9" Type="http://schemas.openxmlformats.org/officeDocument/2006/relationships/image" Target="../media/image54.jpeg"/><Relationship Id="rId14" Type="http://schemas.openxmlformats.org/officeDocument/2006/relationships/image" Target="../media/image59.jpeg"/><Relationship Id="rId22"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tiff"/></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7" Type="http://schemas.openxmlformats.org/officeDocument/2006/relationships/hyperlink" Target="https://journals.aps.org/prl/abstract/10.1103/PhysRevLett.121.032501"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journals.aps.org/prc/abstract/10.1103/PhysRevC.104.064001" TargetMode="External"/><Relationship Id="rId5" Type="http://schemas.openxmlformats.org/officeDocument/2006/relationships/image" Target="../media/image73.png"/><Relationship Id="rId4" Type="http://schemas.openxmlformats.org/officeDocument/2006/relationships/hyperlink" Target="https://www-sciencedirect-com.proxy.lib.ohio-state.edu/science/article/pii/S0370269320306171?via%3Dihub"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6.tiff"/><Relationship Id="rId13" Type="http://schemas.openxmlformats.org/officeDocument/2006/relationships/hyperlink" Target="https://arxiv.org/abs/2301.05093" TargetMode="External"/><Relationship Id="rId3" Type="http://schemas.openxmlformats.org/officeDocument/2006/relationships/hyperlink" Target="https://www.sciencedirect.com/science/article/pii/S0370269320305220?via%3Dihub" TargetMode="External"/><Relationship Id="rId7" Type="http://schemas.openxmlformats.org/officeDocument/2006/relationships/image" Target="../media/image75.png"/><Relationship Id="rId12" Type="http://schemas.openxmlformats.org/officeDocument/2006/relationships/image" Target="../media/image80.tiff"/><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79.tiff"/><Relationship Id="rId5" Type="http://schemas.openxmlformats.org/officeDocument/2006/relationships/hyperlink" Target="https://www.sciencedirect.com/science/article/pii/S0370269321005487?via%3Dihub" TargetMode="External"/><Relationship Id="rId10" Type="http://schemas.openxmlformats.org/officeDocument/2006/relationships/image" Target="../media/image78.tiff"/><Relationship Id="rId4" Type="http://schemas.openxmlformats.org/officeDocument/2006/relationships/hyperlink" Target="https://www.sciencedirect.com/science/article/pii/S0370269321007176?via%3Dihub" TargetMode="External"/><Relationship Id="rId9" Type="http://schemas.openxmlformats.org/officeDocument/2006/relationships/image" Target="../media/image77.tiff"/><Relationship Id="rId14" Type="http://schemas.openxmlformats.org/officeDocument/2006/relationships/hyperlink" Target="https://journals.aps.org/prc/pdf/10.1103/PhysRevC.105.064004"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arxiv.org/abs/2209.13039" TargetMode="External"/><Relationship Id="rId7" Type="http://schemas.openxmlformats.org/officeDocument/2006/relationships/image" Target="../media/image83.emf"/><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hyperlink" Target="https://journals.aps.org/prc/abstract/10.1103/PhysRevC.106.05432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tiff"/></Relationships>
</file>

<file path=ppt/slides/_rels/slide28.xml.rels><?xml version="1.0" encoding="UTF-8" standalone="yes"?>
<Relationships xmlns="http://schemas.openxmlformats.org/package/2006/relationships"><Relationship Id="rId8" Type="http://schemas.openxmlformats.org/officeDocument/2006/relationships/hyperlink" Target="https://www.frontiersin.org/articles/10.3389/fphy.2022.901954/full" TargetMode="External"/><Relationship Id="rId3" Type="http://schemas.openxmlformats.org/officeDocument/2006/relationships/image" Target="../media/image80.tiff"/><Relationship Id="rId7" Type="http://schemas.openxmlformats.org/officeDocument/2006/relationships/hyperlink" Target="https://journals.aps.org/prc/abstract/10.1103/PhysRevC.107.014001" TargetMode="External"/><Relationship Id="rId12" Type="http://schemas.openxmlformats.org/officeDocument/2006/relationships/image" Target="../media/image84.em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journals.aps.org/prc/abstract/10.1103/PhysRevC.105.014005" TargetMode="External"/><Relationship Id="rId11" Type="http://schemas.openxmlformats.org/officeDocument/2006/relationships/hyperlink" Target="https://journals.aps.org/prc/abstract/10.1103/PhysRevC.106.064605" TargetMode="External"/><Relationship Id="rId5" Type="http://schemas.openxmlformats.org/officeDocument/2006/relationships/hyperlink" Target="https://buqeye.github.io/" TargetMode="External"/><Relationship Id="rId10" Type="http://schemas.openxmlformats.org/officeDocument/2006/relationships/hyperlink" Target="https://iopscience.iop.org/article/10.1088/1361-6471/ac4da6" TargetMode="External"/><Relationship Id="rId4" Type="http://schemas.openxmlformats.org/officeDocument/2006/relationships/hyperlink" Target="https://journals.aps.org/prc/abstract/10.1103/PhysRevC.104.064001" TargetMode="External"/><Relationship Id="rId9" Type="http://schemas.openxmlformats.org/officeDocument/2006/relationships/hyperlink" Target="https://www.frontiersin.org/articles/10.3389/fphy.2022.1066035/fu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86.emf"/></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hyperlink" Target="https://arxiv.org/abs/2104.04441" TargetMode="External"/><Relationship Id="rId3" Type="http://schemas.openxmlformats.org/officeDocument/2006/relationships/slideLayout" Target="../slideLayouts/slideLayout12.xml"/><Relationship Id="rId7" Type="http://schemas.openxmlformats.org/officeDocument/2006/relationships/image" Target="../media/image8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7.png"/><Relationship Id="rId5" Type="http://schemas.openxmlformats.org/officeDocument/2006/relationships/hyperlink" Target="https://www.sumsar.net/blog/2013/12/t-as-a-mixture-of-normals/" TargetMode="External"/><Relationship Id="rId4" Type="http://schemas.openxmlformats.org/officeDocument/2006/relationships/notesSlide" Target="../notesSlides/notesSlide32.xml"/><Relationship Id="rId9" Type="http://schemas.openxmlformats.org/officeDocument/2006/relationships/hyperlink" Target="https://royalsocietypublishing.org/doi/10.1098/rsos.16060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2.xml"/><Relationship Id="rId7" Type="http://schemas.openxmlformats.org/officeDocument/2006/relationships/image" Target="../media/image9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1.emf"/><Relationship Id="rId5" Type="http://schemas.openxmlformats.org/officeDocument/2006/relationships/image" Target="../media/image50.emf"/><Relationship Id="rId10" Type="http://schemas.openxmlformats.org/officeDocument/2006/relationships/image" Target="../media/image95.png"/><Relationship Id="rId4" Type="http://schemas.openxmlformats.org/officeDocument/2006/relationships/notesSlide" Target="../notesSlides/notesSlide34.xml"/><Relationship Id="rId9" Type="http://schemas.openxmlformats.org/officeDocument/2006/relationships/image" Target="../media/image94.emf"/></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9.emf"/></Relationships>
</file>

<file path=ppt/slides/_rels/slide36.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9.emf"/></Relationships>
</file>

<file path=ppt/slides/_rels/slide37.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tiff"/></Relationships>
</file>

<file path=ppt/slides/_rels/slide38.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06.emf"/><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109.emf"/><Relationship Id="rId12"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08.emf"/><Relationship Id="rId11" Type="http://schemas.openxmlformats.org/officeDocument/2006/relationships/image" Target="../media/image69.jpeg"/><Relationship Id="rId5" Type="http://schemas.openxmlformats.org/officeDocument/2006/relationships/image" Target="../media/image107.emf"/><Relationship Id="rId10" Type="http://schemas.openxmlformats.org/officeDocument/2006/relationships/image" Target="../media/image67.jpeg"/><Relationship Id="rId4" Type="http://schemas.openxmlformats.org/officeDocument/2006/relationships/image" Target="../media/image101.png"/><Relationship Id="rId9"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hyperlink" Target="https://bandframework.github.io/"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tiff"/></Relationships>
</file>

<file path=ppt/slides/_rels/slide4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link.springer.com/article/10.1140/epja/s10050-021-00382-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bandframework/bandframework"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physics.wustl.edu/isnet9" TargetMode="External"/><Relationship Id="rId7" Type="http://schemas.openxmlformats.org/officeDocument/2006/relationships/hyperlink" Target="https://kylegodbey.github.io/nuclear-rbm/introduction/introduction.html"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github.com/buqeye/frontiers-emulator-review" TargetMode="External"/><Relationship Id="rId5" Type="http://schemas.openxmlformats.org/officeDocument/2006/relationships/hyperlink" Target="https://furnstahl.github.io/Physics-8820/about.html" TargetMode="External"/><Relationship Id="rId4" Type="http://schemas.openxmlformats.org/officeDocument/2006/relationships/hyperlink" Target="https://indico.frib.msu.edu/event/65/" TargetMode="External"/><Relationship Id="rId9" Type="http://schemas.openxmlformats.org/officeDocument/2006/relationships/hyperlink" Target="https://go.osu.edu/msu202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png"/><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iopscience.iop.org/article/10.1088/0954-3899/41/7/074001" TargetMode="External"/><Relationship Id="rId7" Type="http://schemas.openxmlformats.org/officeDocument/2006/relationships/hyperlink" Target="https://physics.wustl.edu/isnet9"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frontiersin.org/research-topics/28271/uncertainty-quantification-in-nuclear-physics" TargetMode="External"/><Relationship Id="rId5" Type="http://schemas.openxmlformats.org/officeDocument/2006/relationships/hyperlink" Target="https://iopscience.iop.org/journal/0954-3899/page/ISNET2" TargetMode="External"/><Relationship Id="rId4" Type="http://schemas.openxmlformats.org/officeDocument/2006/relationships/hyperlink" Target="https://iopscience.iop.org/journal/0954-3899/page/ISNE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elevanth.org/blog/2017/11/28/build-a-better-markov-chain/" TargetMode="Externa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hyperlink" Target="https://chi-feng.github.io/mcmc-demo/"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hyperlink" Target="https://chi-feng.github.io/mcmc-demo/" TargetMode="External"/><Relationship Id="rId5" Type="http://schemas.openxmlformats.org/officeDocument/2006/relationships/hyperlink" Target="http://elevanth.org/blog/2017/11/28/build-a-better-markov-chain/" TargetMode="External"/><Relationship Id="rId4" Type="http://schemas.openxmlformats.org/officeDocument/2006/relationships/hyperlink" Target="https://arxiv.org/abs/2206.0825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lenpic.org/" TargetMode="External"/><Relationship Id="rId7" Type="http://schemas.openxmlformats.org/officeDocument/2006/relationships/hyperlink" Target="https://arxiv.org/abs/2206.13303"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hyperlink" Target="https://arxiv.org/abs/2104.04441" TargetMode="External"/><Relationship Id="rId4" Type="http://schemas.openxmlformats.org/officeDocument/2006/relationships/image" Target="../media/image84.emf"/></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119.emf"/><Relationship Id="rId4" Type="http://schemas.openxmlformats.org/officeDocument/2006/relationships/image" Target="../media/image118.emf"/></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7.tiff"/></Relationships>
</file>

<file path=ppt/slides/_rels/slide59.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26.emf"/><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58.xml"/><Relationship Id="rId16"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emf"/><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43.png"/><Relationship Id="rId7" Type="http://schemas.openxmlformats.org/officeDocument/2006/relationships/hyperlink" Target="https://journals.aps.org/prc/abstract/10.1103/PhysRevC.102.054315"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44.tiff"/><Relationship Id="rId11" Type="http://schemas.openxmlformats.org/officeDocument/2006/relationships/image" Target="../media/image93.png"/><Relationship Id="rId5" Type="http://schemas.openxmlformats.org/officeDocument/2006/relationships/hyperlink" Target="https://journals.aps.org/prc/abstract/10.1103/PhysRevC.100.044001" TargetMode="External"/><Relationship Id="rId10" Type="http://schemas.openxmlformats.org/officeDocument/2006/relationships/image" Target="../media/image92.png"/><Relationship Id="rId4" Type="http://schemas.openxmlformats.org/officeDocument/2006/relationships/hyperlink" Target="https://journals.aps.org/prc/abstract/10.1103/PhysRevC.96.024003" TargetMode="External"/><Relationship Id="rId9" Type="http://schemas.openxmlformats.org/officeDocument/2006/relationships/image" Target="../media/image91.emf"/></Relationships>
</file>

<file path=ppt/slides/_rels/slide64.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45.png"/><Relationship Id="rId7" Type="http://schemas.openxmlformats.org/officeDocument/2006/relationships/hyperlink" Target="https://journals.aps.org/prc/abstract/10.1103/PhysRevC.102.054315"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44.tiff"/><Relationship Id="rId11" Type="http://schemas.openxmlformats.org/officeDocument/2006/relationships/image" Target="../media/image93.png"/><Relationship Id="rId5" Type="http://schemas.openxmlformats.org/officeDocument/2006/relationships/hyperlink" Target="https://journals.aps.org/prc/abstract/10.1103/PhysRevC.100.044001" TargetMode="External"/><Relationship Id="rId10" Type="http://schemas.openxmlformats.org/officeDocument/2006/relationships/image" Target="../media/image92.png"/><Relationship Id="rId4" Type="http://schemas.openxmlformats.org/officeDocument/2006/relationships/hyperlink" Target="https://journals.aps.org/prc/abstract/10.1103/PhysRevC.96.024003" TargetMode="External"/><Relationship Id="rId9" Type="http://schemas.openxmlformats.org/officeDocument/2006/relationships/image" Target="../media/image91.emf"/></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link.springer.com/article/10.1140%2Fepja%2Fs10050-020-00102-2" TargetMode="External"/><Relationship Id="rId5" Type="http://schemas.openxmlformats.org/officeDocument/2006/relationships/image" Target="../media/image91.emf"/><Relationship Id="rId4" Type="http://schemas.openxmlformats.org/officeDocument/2006/relationships/image" Target="../media/image50.emf"/></Relationships>
</file>

<file path=ppt/slides/_rels/slide6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147.emf"/></Relationships>
</file>

<file path=ppt/slides/_rels/slide6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149.emf"/></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7.emf"/><Relationship Id="rId7"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7.emf"/><Relationship Id="rId7"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221" y="357593"/>
            <a:ext cx="10394643" cy="707886"/>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4000" b="1" dirty="0">
                <a:solidFill>
                  <a:srgbClr val="FF0000"/>
                </a:solidFill>
              </a:rPr>
              <a:t>Uncertainty Quantification for Nuclear Models</a:t>
            </a:r>
          </a:p>
        </p:txBody>
      </p:sp>
      <p:sp>
        <p:nvSpPr>
          <p:cNvPr id="5" name="Rectangle 4"/>
          <p:cNvSpPr/>
          <p:nvPr/>
        </p:nvSpPr>
        <p:spPr>
          <a:xfrm>
            <a:off x="2260021" y="1196108"/>
            <a:ext cx="7671955" cy="913199"/>
          </a:xfrm>
          <a:prstGeom prst="rect">
            <a:avLst/>
          </a:prstGeom>
        </p:spPr>
        <p:txBody>
          <a:bodyPr wrap="square">
            <a:spAutoFit/>
          </a:bodyPr>
          <a:lstStyle/>
          <a:p>
            <a:pPr algn="ctr"/>
            <a:r>
              <a:rPr lang="en-US" sz="2667" dirty="0"/>
              <a:t>Dick </a:t>
            </a:r>
            <a:r>
              <a:rPr lang="en-US" sz="2667" dirty="0" err="1"/>
              <a:t>Furnstahl</a:t>
            </a:r>
            <a:endParaRPr lang="en-US" sz="2667" dirty="0"/>
          </a:p>
          <a:p>
            <a:pPr algn="ctr"/>
            <a:r>
              <a:rPr lang="en-US" sz="2667" dirty="0"/>
              <a:t>MSU Nuclear Seminar,  March 2023</a:t>
            </a:r>
          </a:p>
        </p:txBody>
      </p:sp>
      <p:pic>
        <p:nvPicPr>
          <p:cNvPr id="6" name="Picture 5"/>
          <p:cNvPicPr>
            <a:picLocks noChangeAspect="1"/>
          </p:cNvPicPr>
          <p:nvPr/>
        </p:nvPicPr>
        <p:blipFill>
          <a:blip r:embed="rId3"/>
          <a:stretch>
            <a:fillRect/>
          </a:stretch>
        </p:blipFill>
        <p:spPr>
          <a:xfrm>
            <a:off x="4006255" y="2135125"/>
            <a:ext cx="4179485" cy="604351"/>
          </a:xfrm>
          <a:prstGeom prst="rect">
            <a:avLst/>
          </a:prstGeom>
        </p:spPr>
      </p:pic>
      <p:grpSp>
        <p:nvGrpSpPr>
          <p:cNvPr id="2" name="Group 1">
            <a:extLst>
              <a:ext uri="{FF2B5EF4-FFF2-40B4-BE49-F238E27FC236}">
                <a16:creationId xmlns:a16="http://schemas.microsoft.com/office/drawing/2014/main" id="{81D1ACD3-1B24-0A1B-6228-7FA423D71E85}"/>
              </a:ext>
            </a:extLst>
          </p:cNvPr>
          <p:cNvGrpSpPr/>
          <p:nvPr/>
        </p:nvGrpSpPr>
        <p:grpSpPr>
          <a:xfrm>
            <a:off x="346609" y="3118220"/>
            <a:ext cx="11939338" cy="3057365"/>
            <a:chOff x="392907" y="3696955"/>
            <a:chExt cx="11939338" cy="3057365"/>
          </a:xfrm>
        </p:grpSpPr>
        <p:pic>
          <p:nvPicPr>
            <p:cNvPr id="8" name="Picture 7"/>
            <p:cNvPicPr>
              <a:picLocks noChangeAspect="1"/>
            </p:cNvPicPr>
            <p:nvPr/>
          </p:nvPicPr>
          <p:blipFill>
            <a:blip r:embed="rId4"/>
            <a:stretch>
              <a:fillRect/>
            </a:stretch>
          </p:blipFill>
          <p:spPr>
            <a:xfrm>
              <a:off x="9159819" y="4181021"/>
              <a:ext cx="3172426" cy="697440"/>
            </a:xfrm>
            <a:prstGeom prst="rect">
              <a:avLst/>
            </a:prstGeom>
          </p:spPr>
        </p:pic>
        <p:pic>
          <p:nvPicPr>
            <p:cNvPr id="10" name="Picture 9"/>
            <p:cNvPicPr>
              <a:picLocks noChangeAspect="1"/>
            </p:cNvPicPr>
            <p:nvPr/>
          </p:nvPicPr>
          <p:blipFill>
            <a:blip r:embed="rId5"/>
            <a:stretch>
              <a:fillRect/>
            </a:stretch>
          </p:blipFill>
          <p:spPr>
            <a:xfrm>
              <a:off x="5339273" y="3696955"/>
              <a:ext cx="3408724" cy="995539"/>
            </a:xfrm>
            <a:prstGeom prst="rect">
              <a:avLst/>
            </a:prstGeom>
          </p:spPr>
        </p:pic>
        <p:pic>
          <p:nvPicPr>
            <p:cNvPr id="13" name="Picture 12">
              <a:extLst>
                <a:ext uri="{FF2B5EF4-FFF2-40B4-BE49-F238E27FC236}">
                  <a16:creationId xmlns:a16="http://schemas.microsoft.com/office/drawing/2014/main" id="{8A7CE8B7-4B55-D041-B702-42C28F86E779}"/>
                </a:ext>
              </a:extLst>
            </p:cNvPr>
            <p:cNvPicPr>
              <a:picLocks noChangeAspect="1"/>
            </p:cNvPicPr>
            <p:nvPr/>
          </p:nvPicPr>
          <p:blipFill>
            <a:blip r:embed="rId6"/>
            <a:stretch>
              <a:fillRect/>
            </a:stretch>
          </p:blipFill>
          <p:spPr>
            <a:xfrm>
              <a:off x="9943888" y="5329257"/>
              <a:ext cx="1328412" cy="1328412"/>
            </a:xfrm>
            <a:prstGeom prst="rect">
              <a:avLst/>
            </a:prstGeom>
          </p:spPr>
        </p:pic>
        <p:pic>
          <p:nvPicPr>
            <p:cNvPr id="14" name="Picture 13">
              <a:extLst>
                <a:ext uri="{FF2B5EF4-FFF2-40B4-BE49-F238E27FC236}">
                  <a16:creationId xmlns:a16="http://schemas.microsoft.com/office/drawing/2014/main" id="{66D6326F-CA53-714D-8A3B-AB1D4D889D49}"/>
                </a:ext>
              </a:extLst>
            </p:cNvPr>
            <p:cNvPicPr>
              <a:picLocks noChangeAspect="1"/>
            </p:cNvPicPr>
            <p:nvPr/>
          </p:nvPicPr>
          <p:blipFill>
            <a:blip r:embed="rId7"/>
            <a:stretch>
              <a:fillRect/>
            </a:stretch>
          </p:blipFill>
          <p:spPr>
            <a:xfrm>
              <a:off x="5515498" y="5273930"/>
              <a:ext cx="2729540" cy="1253107"/>
            </a:xfrm>
            <a:prstGeom prst="rect">
              <a:avLst/>
            </a:prstGeom>
          </p:spPr>
        </p:pic>
        <p:grpSp>
          <p:nvGrpSpPr>
            <p:cNvPr id="17" name="Group 16">
              <a:extLst>
                <a:ext uri="{FF2B5EF4-FFF2-40B4-BE49-F238E27FC236}">
                  <a16:creationId xmlns:a16="http://schemas.microsoft.com/office/drawing/2014/main" id="{C59E7097-4DDA-DC44-83C7-429C90C9B3F3}"/>
                </a:ext>
              </a:extLst>
            </p:cNvPr>
            <p:cNvGrpSpPr/>
            <p:nvPr/>
          </p:nvGrpSpPr>
          <p:grpSpPr>
            <a:xfrm>
              <a:off x="2846895" y="3926421"/>
              <a:ext cx="2214068" cy="2254062"/>
              <a:chOff x="2846895" y="3926421"/>
              <a:chExt cx="2214068" cy="2254062"/>
            </a:xfrm>
          </p:grpSpPr>
          <p:pic>
            <p:nvPicPr>
              <p:cNvPr id="11" name="Picture 10">
                <a:extLst>
                  <a:ext uri="{FF2B5EF4-FFF2-40B4-BE49-F238E27FC236}">
                    <a16:creationId xmlns:a16="http://schemas.microsoft.com/office/drawing/2014/main" id="{EAC1C24B-2FA8-7645-91D8-7DAB4E93C750}"/>
                  </a:ext>
                </a:extLst>
              </p:cNvPr>
              <p:cNvPicPr>
                <a:picLocks noChangeAspect="1"/>
              </p:cNvPicPr>
              <p:nvPr/>
            </p:nvPicPr>
            <p:blipFill>
              <a:blip r:embed="rId8"/>
              <a:stretch>
                <a:fillRect/>
              </a:stretch>
            </p:blipFill>
            <p:spPr>
              <a:xfrm>
                <a:off x="3166687" y="3926421"/>
                <a:ext cx="1475184" cy="1818865"/>
              </a:xfrm>
              <a:prstGeom prst="rect">
                <a:avLst/>
              </a:prstGeom>
            </p:spPr>
          </p:pic>
          <p:sp>
            <p:nvSpPr>
              <p:cNvPr id="7" name="TextBox 6">
                <a:extLst>
                  <a:ext uri="{FF2B5EF4-FFF2-40B4-BE49-F238E27FC236}">
                    <a16:creationId xmlns:a16="http://schemas.microsoft.com/office/drawing/2014/main" id="{6716585B-22DF-3047-98FF-40A247CCDB63}"/>
                  </a:ext>
                </a:extLst>
              </p:cNvPr>
              <p:cNvSpPr txBox="1"/>
              <p:nvPr/>
            </p:nvSpPr>
            <p:spPr>
              <a:xfrm>
                <a:off x="2846895" y="5841929"/>
                <a:ext cx="2214068" cy="338554"/>
              </a:xfrm>
              <a:prstGeom prst="rect">
                <a:avLst/>
              </a:prstGeom>
              <a:noFill/>
            </p:spPr>
            <p:txBody>
              <a:bodyPr wrap="none" rtlCol="0">
                <a:spAutoFit/>
              </a:bodyPr>
              <a:lstStyle/>
              <a:p>
                <a:r>
                  <a:rPr lang="en-US" sz="1600" dirty="0">
                    <a:hlinkClick r:id="rId9"/>
                  </a:rPr>
                  <a:t>https://www.lenpic.org/</a:t>
                </a:r>
                <a:endParaRPr lang="en-US" sz="1600" dirty="0"/>
              </a:p>
            </p:txBody>
          </p:sp>
        </p:grpSp>
        <p:grpSp>
          <p:nvGrpSpPr>
            <p:cNvPr id="18" name="Group 17">
              <a:extLst>
                <a:ext uri="{FF2B5EF4-FFF2-40B4-BE49-F238E27FC236}">
                  <a16:creationId xmlns:a16="http://schemas.microsoft.com/office/drawing/2014/main" id="{5FAE6FBC-5503-FC42-8427-AA1C639656C0}"/>
                </a:ext>
              </a:extLst>
            </p:cNvPr>
            <p:cNvGrpSpPr/>
            <p:nvPr/>
          </p:nvGrpSpPr>
          <p:grpSpPr>
            <a:xfrm>
              <a:off x="392907" y="3697361"/>
              <a:ext cx="2312428" cy="2782176"/>
              <a:chOff x="392907" y="3697361"/>
              <a:chExt cx="2312428" cy="2782176"/>
            </a:xfrm>
          </p:grpSpPr>
          <p:pic>
            <p:nvPicPr>
              <p:cNvPr id="12" name="Picture 11">
                <a:extLst>
                  <a:ext uri="{FF2B5EF4-FFF2-40B4-BE49-F238E27FC236}">
                    <a16:creationId xmlns:a16="http://schemas.microsoft.com/office/drawing/2014/main" id="{035C6011-6C8C-974B-A123-E8973B1AA826}"/>
                  </a:ext>
                </a:extLst>
              </p:cNvPr>
              <p:cNvPicPr>
                <a:picLocks noChangeAspect="1"/>
              </p:cNvPicPr>
              <p:nvPr/>
            </p:nvPicPr>
            <p:blipFill>
              <a:blip r:embed="rId10"/>
              <a:stretch>
                <a:fillRect/>
              </a:stretch>
            </p:blipFill>
            <p:spPr>
              <a:xfrm>
                <a:off x="485308" y="3697361"/>
                <a:ext cx="2140849" cy="2106180"/>
              </a:xfrm>
              <a:prstGeom prst="rect">
                <a:avLst/>
              </a:prstGeom>
            </p:spPr>
          </p:pic>
          <p:sp>
            <p:nvSpPr>
              <p:cNvPr id="3" name="TextBox 2">
                <a:extLst>
                  <a:ext uri="{FF2B5EF4-FFF2-40B4-BE49-F238E27FC236}">
                    <a16:creationId xmlns:a16="http://schemas.microsoft.com/office/drawing/2014/main" id="{686D41CB-90CE-E34A-AB05-3687E28DEDD7}"/>
                  </a:ext>
                </a:extLst>
              </p:cNvPr>
              <p:cNvSpPr txBox="1"/>
              <p:nvPr/>
            </p:nvSpPr>
            <p:spPr>
              <a:xfrm>
                <a:off x="392907" y="5841929"/>
                <a:ext cx="2312428" cy="338554"/>
              </a:xfrm>
              <a:prstGeom prst="rect">
                <a:avLst/>
              </a:prstGeom>
              <a:noFill/>
            </p:spPr>
            <p:txBody>
              <a:bodyPr wrap="none" rtlCol="0">
                <a:spAutoFit/>
              </a:bodyPr>
              <a:lstStyle/>
              <a:p>
                <a:r>
                  <a:rPr lang="en-US" sz="1600" dirty="0">
                    <a:hlinkClick r:id="rId11"/>
                  </a:rPr>
                  <a:t>https://buqeye.github.io/</a:t>
                </a:r>
                <a:endParaRPr lang="en-US" sz="1600" dirty="0"/>
              </a:p>
            </p:txBody>
          </p:sp>
          <p:sp>
            <p:nvSpPr>
              <p:cNvPr id="9" name="TextBox 8">
                <a:extLst>
                  <a:ext uri="{FF2B5EF4-FFF2-40B4-BE49-F238E27FC236}">
                    <a16:creationId xmlns:a16="http://schemas.microsoft.com/office/drawing/2014/main" id="{EC18A4BF-A243-C145-8A2C-7F3B8228483C}"/>
                  </a:ext>
                </a:extLst>
              </p:cNvPr>
              <p:cNvSpPr txBox="1"/>
              <p:nvPr/>
            </p:nvSpPr>
            <p:spPr>
              <a:xfrm>
                <a:off x="447776" y="6140983"/>
                <a:ext cx="2224327" cy="338554"/>
              </a:xfrm>
              <a:prstGeom prst="rect">
                <a:avLst/>
              </a:prstGeom>
              <a:noFill/>
            </p:spPr>
            <p:txBody>
              <a:bodyPr wrap="none" rtlCol="0">
                <a:spAutoFit/>
              </a:bodyPr>
              <a:lstStyle/>
              <a:p>
                <a:r>
                  <a:rPr lang="en-US" sz="1600" dirty="0" err="1">
                    <a:solidFill>
                      <a:srgbClr val="FF0000"/>
                    </a:solidFill>
                  </a:rPr>
                  <a:t>Jupyter</a:t>
                </a:r>
                <a:r>
                  <a:rPr lang="en-US" sz="1600" dirty="0">
                    <a:solidFill>
                      <a:srgbClr val="FF0000"/>
                    </a:solidFill>
                  </a:rPr>
                  <a:t> notebooks here!</a:t>
                </a:r>
              </a:p>
            </p:txBody>
          </p:sp>
        </p:grpSp>
        <p:sp>
          <p:nvSpPr>
            <p:cNvPr id="15" name="TextBox 14">
              <a:extLst>
                <a:ext uri="{FF2B5EF4-FFF2-40B4-BE49-F238E27FC236}">
                  <a16:creationId xmlns:a16="http://schemas.microsoft.com/office/drawing/2014/main" id="{BB4354FA-B4F9-AD4D-B359-3131B1BB011D}"/>
                </a:ext>
              </a:extLst>
            </p:cNvPr>
            <p:cNvSpPr txBox="1"/>
            <p:nvPr/>
          </p:nvSpPr>
          <p:spPr>
            <a:xfrm>
              <a:off x="5398501" y="4691092"/>
              <a:ext cx="3063916" cy="338554"/>
            </a:xfrm>
            <a:prstGeom prst="rect">
              <a:avLst/>
            </a:prstGeom>
            <a:noFill/>
          </p:spPr>
          <p:txBody>
            <a:bodyPr wrap="none" rtlCol="0">
              <a:spAutoFit/>
            </a:bodyPr>
            <a:lstStyle/>
            <a:p>
              <a:r>
                <a:rPr lang="en-US" sz="1600" dirty="0">
                  <a:hlinkClick r:id="rId12"/>
                </a:rPr>
                <a:t>https://nuclei.mps.ohio-state.edu/</a:t>
              </a:r>
              <a:endParaRPr lang="en-US" sz="1600" dirty="0"/>
            </a:p>
          </p:txBody>
        </p:sp>
        <p:sp>
          <p:nvSpPr>
            <p:cNvPr id="16" name="TextBox 15">
              <a:extLst>
                <a:ext uri="{FF2B5EF4-FFF2-40B4-BE49-F238E27FC236}">
                  <a16:creationId xmlns:a16="http://schemas.microsoft.com/office/drawing/2014/main" id="{51FBF5C9-D10A-304D-8F56-BE871B9467FF}"/>
                </a:ext>
              </a:extLst>
            </p:cNvPr>
            <p:cNvSpPr txBox="1"/>
            <p:nvPr/>
          </p:nvSpPr>
          <p:spPr>
            <a:xfrm>
              <a:off x="5388975" y="6415766"/>
              <a:ext cx="3028778" cy="338554"/>
            </a:xfrm>
            <a:prstGeom prst="rect">
              <a:avLst/>
            </a:prstGeom>
            <a:noFill/>
          </p:spPr>
          <p:txBody>
            <a:bodyPr wrap="none" rtlCol="0">
              <a:spAutoFit/>
            </a:bodyPr>
            <a:lstStyle/>
            <a:p>
              <a:r>
                <a:rPr lang="en-US" sz="1600" dirty="0">
                  <a:hlinkClick r:id="rId13"/>
                </a:rPr>
                <a:t>https://bandframework.github.io/</a:t>
              </a:r>
              <a:endParaRPr lang="en-US" sz="1600" dirty="0"/>
            </a:p>
          </p:txBody>
        </p:sp>
      </p:grpSp>
      <p:grpSp>
        <p:nvGrpSpPr>
          <p:cNvPr id="20" name="Group 19">
            <a:extLst>
              <a:ext uri="{FF2B5EF4-FFF2-40B4-BE49-F238E27FC236}">
                <a16:creationId xmlns:a16="http://schemas.microsoft.com/office/drawing/2014/main" id="{5B460530-B968-4C9E-3850-6233A88E90C1}"/>
              </a:ext>
            </a:extLst>
          </p:cNvPr>
          <p:cNvGrpSpPr/>
          <p:nvPr/>
        </p:nvGrpSpPr>
        <p:grpSpPr>
          <a:xfrm>
            <a:off x="9113521" y="1170993"/>
            <a:ext cx="3078479" cy="2075263"/>
            <a:chOff x="9113521" y="1170993"/>
            <a:chExt cx="3078479" cy="2075263"/>
          </a:xfrm>
        </p:grpSpPr>
        <p:sp>
          <p:nvSpPr>
            <p:cNvPr id="21" name="TextBox 20">
              <a:extLst>
                <a:ext uri="{FF2B5EF4-FFF2-40B4-BE49-F238E27FC236}">
                  <a16:creationId xmlns:a16="http://schemas.microsoft.com/office/drawing/2014/main" id="{EDDC1E58-509C-16A6-9928-21E01280C0CD}"/>
                </a:ext>
              </a:extLst>
            </p:cNvPr>
            <p:cNvSpPr txBox="1"/>
            <p:nvPr/>
          </p:nvSpPr>
          <p:spPr>
            <a:xfrm>
              <a:off x="9113521" y="1231042"/>
              <a:ext cx="785793" cy="369332"/>
            </a:xfrm>
            <a:prstGeom prst="rect">
              <a:avLst/>
            </a:prstGeom>
            <a:noFill/>
          </p:spPr>
          <p:txBody>
            <a:bodyPr wrap="none" rtlCol="0">
              <a:spAutoFit/>
            </a:bodyPr>
            <a:lstStyle/>
            <a:p>
              <a:r>
                <a:rPr lang="en-US" dirty="0"/>
                <a:t>Slides:</a:t>
              </a:r>
            </a:p>
          </p:txBody>
        </p:sp>
        <p:pic>
          <p:nvPicPr>
            <p:cNvPr id="1026" name="Picture 2">
              <a:extLst>
                <a:ext uri="{FF2B5EF4-FFF2-40B4-BE49-F238E27FC236}">
                  <a16:creationId xmlns:a16="http://schemas.microsoft.com/office/drawing/2014/main" id="{1CA1C66E-3750-0FE7-88D1-D842046826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2023" y="1170993"/>
              <a:ext cx="1671846" cy="1671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CDEADB-80C2-60DA-31A5-3989C6BE7697}"/>
                </a:ext>
              </a:extLst>
            </p:cNvPr>
            <p:cNvSpPr txBox="1"/>
            <p:nvPr/>
          </p:nvSpPr>
          <p:spPr>
            <a:xfrm>
              <a:off x="9297553" y="2876924"/>
              <a:ext cx="2894447" cy="369332"/>
            </a:xfrm>
            <a:prstGeom prst="rect">
              <a:avLst/>
            </a:prstGeom>
            <a:noFill/>
          </p:spPr>
          <p:txBody>
            <a:bodyPr wrap="none" rtlCol="0">
              <a:spAutoFit/>
            </a:bodyPr>
            <a:lstStyle/>
            <a:p>
              <a:r>
                <a:rPr lang="en-US" dirty="0">
                  <a:hlinkClick r:id="rId15"/>
                </a:rPr>
                <a:t>https://</a:t>
              </a:r>
              <a:r>
                <a:rPr lang="en-US" dirty="0" err="1">
                  <a:hlinkClick r:id="rId15"/>
                </a:rPr>
                <a:t>go.osu.edu</a:t>
              </a:r>
              <a:r>
                <a:rPr lang="en-US" dirty="0">
                  <a:hlinkClick r:id="rId15"/>
                </a:rPr>
                <a:t>/msu2023</a:t>
              </a:r>
              <a:endParaRPr lang="en-US" dirty="0"/>
            </a:p>
          </p:txBody>
        </p:sp>
      </p:grpSp>
    </p:spTree>
    <p:extLst>
      <p:ext uri="{BB962C8B-B14F-4D97-AF65-F5344CB8AC3E}">
        <p14:creationId xmlns:p14="http://schemas.microsoft.com/office/powerpoint/2010/main" val="2357275552"/>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xmlns:p14="http://schemas.microsoft.com/office/powerpoint/2010/main" spd="slow" advTm="171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9C72C27-5783-AD94-8BA9-B87D8A626C7F}"/>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24" name="Picture 23">
            <a:extLst>
              <a:ext uri="{FF2B5EF4-FFF2-40B4-BE49-F238E27FC236}">
                <a16:creationId xmlns:a16="http://schemas.microsoft.com/office/drawing/2014/main" id="{34E3531A-2131-1F30-FE28-6775E10C7234}"/>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00"/>
                </a:spcAft>
              </a:pPr>
              <a:r>
                <a:rPr lang="en-US" sz="2400" dirty="0">
                  <a:solidFill>
                    <a:srgbClr val="FF0000"/>
                  </a:solidFill>
                </a:rPr>
                <a:t>pr(</a:t>
              </a:r>
              <a:r>
                <a:rPr lang="en-US" sz="2400" dirty="0" err="1">
                  <a:solidFill>
                    <a:srgbClr val="FF0000"/>
                  </a:solidFill>
                </a:rPr>
                <a:t>Λ</a:t>
              </a:r>
              <a:r>
                <a:rPr lang="en-US" sz="2400" baseline="-25000" dirty="0" err="1">
                  <a:solidFill>
                    <a:srgbClr val="FF0000"/>
                  </a:solidFill>
                </a:rPr>
                <a:t>b</a:t>
              </a:r>
              <a:r>
                <a:rPr lang="en-US" sz="2400" baseline="-25000" dirty="0">
                  <a:solidFill>
                    <a:srgbClr val="FF0000"/>
                  </a:solidFill>
                </a:rPr>
                <a:t> </a:t>
              </a:r>
              <a:r>
                <a:rPr lang="en-US" sz="2400" dirty="0">
                  <a:solidFill>
                    <a:srgbClr val="FF0000"/>
                  </a:solidFill>
                </a:rPr>
                <a:t>| </a:t>
              </a:r>
              <a:r>
                <a:rPr lang="en-US" sz="2400" b="1" dirty="0" err="1">
                  <a:solidFill>
                    <a:srgbClr val="FF0000"/>
                  </a:solidFill>
                </a:rPr>
                <a:t>y</a:t>
              </a:r>
              <a:r>
                <a:rPr lang="en-US" sz="2400" b="1" baseline="-25000" dirty="0" err="1">
                  <a:solidFill>
                    <a:srgbClr val="FF0000"/>
                  </a:solidFill>
                </a:rPr>
                <a:t>th</a:t>
              </a:r>
              <a:r>
                <a:rPr lang="en-US" sz="2400" dirty="0">
                  <a:solidFill>
                    <a:srgbClr val="FF0000"/>
                  </a:solidFill>
                </a:rPr>
                <a:t>, I)</a:t>
              </a:r>
              <a:r>
                <a:rPr lang="en-US" sz="2400" dirty="0">
                  <a:solidFill>
                    <a:schemeClr val="tx1"/>
                  </a:solidFill>
                </a:rPr>
                <a:t> ⇒</a:t>
              </a:r>
            </a:p>
            <a:p>
              <a:pPr algn="ctr">
                <a:spcAft>
                  <a:spcPts val="200"/>
                </a:spcAft>
              </a:pPr>
              <a:r>
                <a:rPr lang="en-US" sz="2400" dirty="0">
                  <a:solidFill>
                    <a:schemeClr val="tx1"/>
                  </a:solidFill>
                </a:rPr>
                <a:t>pdf of breakdown scale of EFT expansion given order-by-order theory calculations </a:t>
              </a:r>
              <a:r>
                <a:rPr lang="en-US" sz="2400" b="1" dirty="0" err="1">
                  <a:solidFill>
                    <a:schemeClr val="tx1"/>
                  </a:solidFill>
                </a:rPr>
                <a:t>y</a:t>
              </a:r>
              <a:r>
                <a:rPr lang="en-US" sz="2400" b="1" baseline="-25000" dirty="0" err="1">
                  <a:solidFill>
                    <a:schemeClr val="tx1"/>
                  </a:solidFill>
                </a:rPr>
                <a:t>th</a:t>
              </a:r>
              <a:r>
                <a:rPr lang="en-US" sz="2400" b="1" dirty="0">
                  <a:solidFill>
                    <a:schemeClr val="tx1"/>
                  </a:solidFill>
                </a:rPr>
                <a:t> </a:t>
              </a:r>
              <a:r>
                <a:rPr lang="en-US" sz="2400" dirty="0">
                  <a:solidFill>
                    <a:schemeClr val="tx1"/>
                  </a:solidFill>
                </a:rPr>
                <a:t>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grpSp>
        <p:nvGrpSpPr>
          <p:cNvPr id="20" name="Group 19">
            <a:extLst>
              <a:ext uri="{FF2B5EF4-FFF2-40B4-BE49-F238E27FC236}">
                <a16:creationId xmlns:a16="http://schemas.microsoft.com/office/drawing/2014/main" id="{4B2F524C-BD58-AC46-7DDC-BB3678E6D163}"/>
              </a:ext>
            </a:extLst>
          </p:cNvPr>
          <p:cNvGrpSpPr>
            <a:grpSpLocks noChangeAspect="1"/>
          </p:cNvGrpSpPr>
          <p:nvPr/>
        </p:nvGrpSpPr>
        <p:grpSpPr>
          <a:xfrm>
            <a:off x="6469946" y="981442"/>
            <a:ext cx="5185606" cy="5639899"/>
            <a:chOff x="4128655" y="1205345"/>
            <a:chExt cx="3934690" cy="4281055"/>
          </a:xfrm>
        </p:grpSpPr>
        <p:sp>
          <p:nvSpPr>
            <p:cNvPr id="21" name="Rectangle 20">
              <a:extLst>
                <a:ext uri="{FF2B5EF4-FFF2-40B4-BE49-F238E27FC236}">
                  <a16:creationId xmlns:a16="http://schemas.microsoft.com/office/drawing/2014/main" id="{3DB831BC-FCC2-E0C8-BDC7-C92333DECAF7}"/>
                </a:ext>
              </a:extLst>
            </p:cNvPr>
            <p:cNvSpPr/>
            <p:nvPr/>
          </p:nvSpPr>
          <p:spPr>
            <a:xfrm>
              <a:off x="4128655" y="1205345"/>
              <a:ext cx="3934690" cy="4281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42F2E59-06B8-72C1-2E79-AB7A926F1D9A}"/>
                </a:ext>
              </a:extLst>
            </p:cNvPr>
            <p:cNvPicPr>
              <a:picLocks noChangeAspect="1"/>
            </p:cNvPicPr>
            <p:nvPr/>
          </p:nvPicPr>
          <p:blipFill>
            <a:blip r:embed="rId9"/>
            <a:stretch>
              <a:fillRect/>
            </a:stretch>
          </p:blipFill>
          <p:spPr>
            <a:xfrm>
              <a:off x="4330700" y="1384126"/>
              <a:ext cx="3530600" cy="3924300"/>
            </a:xfrm>
            <a:prstGeom prst="rect">
              <a:avLst/>
            </a:prstGeom>
            <a:solidFill>
              <a:schemeClr val="bg1"/>
            </a:solidFill>
          </p:spPr>
        </p:pic>
      </p:grpSp>
    </p:spTree>
    <p:extLst>
      <p:ext uri="{BB962C8B-B14F-4D97-AF65-F5344CB8AC3E}">
        <p14:creationId xmlns:p14="http://schemas.microsoft.com/office/powerpoint/2010/main" val="359918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lipping_coin_priors_animation2_13Mar2023.mp4">
            <a:hlinkClick r:id="" action="ppaction://media"/>
            <a:extLst>
              <a:ext uri="{FF2B5EF4-FFF2-40B4-BE49-F238E27FC236}">
                <a16:creationId xmlns:a16="http://schemas.microsoft.com/office/drawing/2014/main" id="{FCF83010-C4FC-BFEF-3B8D-B7F793EE15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3440" y="2770632"/>
            <a:ext cx="7525512" cy="3449193"/>
          </a:xfrm>
          <a:prstGeom prst="rect">
            <a:avLst/>
          </a:prstGeom>
        </p:spPr>
      </p:pic>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6"/>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7"/>
          <a:stretch>
            <a:fillRect/>
          </a:stretch>
        </p:blipFill>
        <p:spPr>
          <a:xfrm>
            <a:off x="388391" y="5580886"/>
            <a:ext cx="3763884" cy="751212"/>
          </a:xfrm>
          <a:prstGeom prst="rect">
            <a:avLst/>
          </a:prstGeom>
        </p:spPr>
      </p:pic>
      <p:sp>
        <p:nvSpPr>
          <p:cNvPr id="24" name="TextBox 23">
            <a:extLst>
              <a:ext uri="{FF2B5EF4-FFF2-40B4-BE49-F238E27FC236}">
                <a16:creationId xmlns:a16="http://schemas.microsoft.com/office/drawing/2014/main" id="{9DF20C18-974A-A3B0-6060-CC0458EA63D7}"/>
              </a:ext>
            </a:extLst>
          </p:cNvPr>
          <p:cNvSpPr txBox="1"/>
          <p:nvPr/>
        </p:nvSpPr>
        <p:spPr>
          <a:xfrm>
            <a:off x="4452080" y="5961889"/>
            <a:ext cx="7689948" cy="830997"/>
          </a:xfrm>
          <a:prstGeom prst="rect">
            <a:avLst/>
          </a:prstGeom>
          <a:noFill/>
        </p:spPr>
        <p:txBody>
          <a:bodyPr wrap="square">
            <a:spAutoFit/>
          </a:bodyPr>
          <a:lstStyle/>
          <a:p>
            <a:r>
              <a:rPr lang="en-US" sz="2400" dirty="0"/>
              <a:t>Priors are important when few data; can suppress too-wide likelihoods to inhibit overfitting (cf. regularization for ANNs). </a:t>
            </a:r>
          </a:p>
        </p:txBody>
      </p:sp>
    </p:spTree>
    <p:extLst>
      <p:ext uri="{BB962C8B-B14F-4D97-AF65-F5344CB8AC3E}">
        <p14:creationId xmlns:p14="http://schemas.microsoft.com/office/powerpoint/2010/main" val="19482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6"/>
          <a:stretch>
            <a:fillRect/>
          </a:stretch>
        </p:blipFill>
        <p:spPr>
          <a:xfrm>
            <a:off x="388391" y="5580886"/>
            <a:ext cx="3763884" cy="751212"/>
          </a:xfrm>
          <a:prstGeom prst="rect">
            <a:avLst/>
          </a:prstGeom>
        </p:spPr>
      </p:pic>
      <p:pic>
        <p:nvPicPr>
          <p:cNvPr id="22" name="Flipping_coin_priors_animation2_11Mar2023.mp4">
            <a:hlinkClick r:id="" action="ppaction://media"/>
            <a:extLst>
              <a:ext uri="{FF2B5EF4-FFF2-40B4-BE49-F238E27FC236}">
                <a16:creationId xmlns:a16="http://schemas.microsoft.com/office/drawing/2014/main" id="{87B0780E-9179-7C5E-87AC-E6E315E0CD1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61940" y="2771722"/>
            <a:ext cx="7530059" cy="3451277"/>
          </a:xfrm>
          <a:prstGeom prst="rect">
            <a:avLst/>
          </a:prstGeom>
        </p:spPr>
      </p:pic>
      <p:sp>
        <p:nvSpPr>
          <p:cNvPr id="24" name="TextBox 23">
            <a:extLst>
              <a:ext uri="{FF2B5EF4-FFF2-40B4-BE49-F238E27FC236}">
                <a16:creationId xmlns:a16="http://schemas.microsoft.com/office/drawing/2014/main" id="{9DF20C18-974A-A3B0-6060-CC0458EA63D7}"/>
              </a:ext>
            </a:extLst>
          </p:cNvPr>
          <p:cNvSpPr txBox="1"/>
          <p:nvPr/>
        </p:nvSpPr>
        <p:spPr>
          <a:xfrm>
            <a:off x="4452080" y="5961889"/>
            <a:ext cx="7689948" cy="830997"/>
          </a:xfrm>
          <a:prstGeom prst="rect">
            <a:avLst/>
          </a:prstGeom>
          <a:noFill/>
        </p:spPr>
        <p:txBody>
          <a:bodyPr wrap="square">
            <a:spAutoFit/>
          </a:bodyPr>
          <a:lstStyle/>
          <a:p>
            <a:r>
              <a:rPr lang="en-US" sz="2400" dirty="0"/>
              <a:t>Priors are important when few data; can suppress too-wide likelihoods to inhibit overfitting (cf. regularization for ANNs). </a:t>
            </a:r>
          </a:p>
        </p:txBody>
      </p:sp>
    </p:spTree>
    <p:extLst>
      <p:ext uri="{BB962C8B-B14F-4D97-AF65-F5344CB8AC3E}">
        <p14:creationId xmlns:p14="http://schemas.microsoft.com/office/powerpoint/2010/main" val="67607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2"/>
                </p:tgtEl>
              </p:cMediaNode>
            </p:video>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a:solidFill>
                  <a:srgbClr val="FF0000"/>
                </a:solidFill>
                <a:latin typeface="+mn-lt"/>
              </a:rPr>
              <a:t>Bayes’ Theorem: How to update knowledge in PDFs</a:t>
            </a:r>
          </a:p>
        </p:txBody>
      </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7" name="TextBox 16">
            <a:extLst>
              <a:ext uri="{FF2B5EF4-FFF2-40B4-BE49-F238E27FC236}">
                <a16:creationId xmlns:a16="http://schemas.microsoft.com/office/drawing/2014/main" id="{94AAF628-D650-9770-18A1-20E1D9D7CDAA}"/>
              </a:ext>
            </a:extLst>
          </p:cNvPr>
          <p:cNvSpPr txBox="1"/>
          <p:nvPr/>
        </p:nvSpPr>
        <p:spPr>
          <a:xfrm>
            <a:off x="4680676" y="2714150"/>
            <a:ext cx="7511324" cy="400110"/>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as informative priors as is reasonable; test sensitivity to priors </a:t>
            </a:r>
          </a:p>
        </p:txBody>
      </p:sp>
      <p:sp>
        <p:nvSpPr>
          <p:cNvPr id="18" name="TextBox 17">
            <a:extLst>
              <a:ext uri="{FF2B5EF4-FFF2-40B4-BE49-F238E27FC236}">
                <a16:creationId xmlns:a16="http://schemas.microsoft.com/office/drawing/2014/main" id="{9AE2C9B8-6A7D-AA23-C99D-6A9CF6DA3900}"/>
              </a:ext>
            </a:extLst>
          </p:cNvPr>
          <p:cNvSpPr txBox="1"/>
          <p:nvPr/>
        </p:nvSpPr>
        <p:spPr>
          <a:xfrm>
            <a:off x="189112" y="2909020"/>
            <a:ext cx="4262968" cy="1938992"/>
          </a:xfrm>
          <a:prstGeom prst="rect">
            <a:avLst/>
          </a:prstGeom>
          <a:solidFill>
            <a:schemeClr val="accent4">
              <a:lumMod val="20000"/>
              <a:lumOff val="80000"/>
            </a:schemeClr>
          </a:solidFill>
        </p:spPr>
        <p:txBody>
          <a:bodyPr wrap="square" rtlCol="0">
            <a:spAutoFit/>
          </a:bodyPr>
          <a:lstStyle/>
          <a:p>
            <a:r>
              <a:rPr lang="en-US" sz="2400" dirty="0"/>
              <a:t>Example: tossing a </a:t>
            </a:r>
            <a:r>
              <a:rPr lang="en-US" sz="2400" i="1" dirty="0"/>
              <a:t>biased</a:t>
            </a:r>
            <a:r>
              <a:rPr lang="en-US" sz="2400" dirty="0"/>
              <a:t> coin. True probability of heads is </a:t>
            </a:r>
            <a:r>
              <a:rPr lang="en-US" sz="2400" i="1" dirty="0" err="1"/>
              <a:t>p</a:t>
            </a:r>
            <a:r>
              <a:rPr lang="en-US" sz="2400" i="1" baseline="-25000" dirty="0" err="1"/>
              <a:t>h</a:t>
            </a:r>
            <a:r>
              <a:rPr lang="en-US" sz="2400" dirty="0"/>
              <a:t>=0.4, but we don’t know that. So </a:t>
            </a:r>
            <a:r>
              <a:rPr lang="en-US" sz="2400" i="1" dirty="0" err="1"/>
              <a:t>p</a:t>
            </a:r>
            <a:r>
              <a:rPr lang="en-US" sz="2400" i="1" baseline="-25000" dirty="0" err="1"/>
              <a:t>h</a:t>
            </a:r>
            <a:r>
              <a:rPr lang="en-US" sz="2400" dirty="0"/>
              <a:t> is a distribution updated with each toss of the coin. </a:t>
            </a:r>
          </a:p>
        </p:txBody>
      </p:sp>
      <p:sp>
        <p:nvSpPr>
          <p:cNvPr id="19" name="TextBox 18">
            <a:extLst>
              <a:ext uri="{FF2B5EF4-FFF2-40B4-BE49-F238E27FC236}">
                <a16:creationId xmlns:a16="http://schemas.microsoft.com/office/drawing/2014/main" id="{CB32B432-4D96-59B6-E681-1F4DEDB45172}"/>
              </a:ext>
            </a:extLst>
          </p:cNvPr>
          <p:cNvSpPr txBox="1"/>
          <p:nvPr/>
        </p:nvSpPr>
        <p:spPr>
          <a:xfrm>
            <a:off x="189111" y="5093960"/>
            <a:ext cx="1785745" cy="461665"/>
          </a:xfrm>
          <a:prstGeom prst="rect">
            <a:avLst/>
          </a:prstGeom>
          <a:noFill/>
        </p:spPr>
        <p:txBody>
          <a:bodyPr wrap="none" rtlCol="0">
            <a:spAutoFit/>
          </a:bodyPr>
          <a:lstStyle/>
          <a:p>
            <a:r>
              <a:rPr lang="en-US" sz="2400" dirty="0"/>
              <a:t>Likelihood is </a:t>
            </a:r>
          </a:p>
        </p:txBody>
      </p:sp>
      <p:pic>
        <p:nvPicPr>
          <p:cNvPr id="20" name="Picture 19">
            <a:extLst>
              <a:ext uri="{FF2B5EF4-FFF2-40B4-BE49-F238E27FC236}">
                <a16:creationId xmlns:a16="http://schemas.microsoft.com/office/drawing/2014/main" id="{F319DE42-FB81-631A-C033-A45597F25011}"/>
              </a:ext>
            </a:extLst>
          </p:cNvPr>
          <p:cNvPicPr>
            <a:picLocks noChangeAspect="1"/>
          </p:cNvPicPr>
          <p:nvPr/>
        </p:nvPicPr>
        <p:blipFill>
          <a:blip r:embed="rId6"/>
          <a:stretch>
            <a:fillRect/>
          </a:stretch>
        </p:blipFill>
        <p:spPr>
          <a:xfrm>
            <a:off x="388391" y="5580886"/>
            <a:ext cx="3763884" cy="751212"/>
          </a:xfrm>
          <a:prstGeom prst="rect">
            <a:avLst/>
          </a:prstGeom>
        </p:spPr>
      </p:pic>
      <p:pic>
        <p:nvPicPr>
          <p:cNvPr id="21" name="Flipping_coin_priors_animation_11Mar2023.mp4">
            <a:hlinkClick r:id="" action="ppaction://media"/>
            <a:extLst>
              <a:ext uri="{FF2B5EF4-FFF2-40B4-BE49-F238E27FC236}">
                <a16:creationId xmlns:a16="http://schemas.microsoft.com/office/drawing/2014/main" id="{09C73063-0F19-00A6-AC3F-1597829972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93629" y="3042268"/>
            <a:ext cx="7818292" cy="3583384"/>
          </a:xfrm>
          <a:prstGeom prst="rect">
            <a:avLst/>
          </a:prstGeom>
        </p:spPr>
      </p:pic>
      <p:sp>
        <p:nvSpPr>
          <p:cNvPr id="9" name="TextBox 8">
            <a:extLst>
              <a:ext uri="{FF2B5EF4-FFF2-40B4-BE49-F238E27FC236}">
                <a16:creationId xmlns:a16="http://schemas.microsoft.com/office/drawing/2014/main" id="{E7E5593A-26C3-E458-FAAF-5FEAF2A239A8}"/>
              </a:ext>
            </a:extLst>
          </p:cNvPr>
          <p:cNvSpPr txBox="1"/>
          <p:nvPr/>
        </p:nvSpPr>
        <p:spPr>
          <a:xfrm>
            <a:off x="5886530" y="6332098"/>
            <a:ext cx="5099615" cy="400110"/>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t>
            </a:r>
            <a:r>
              <a:rPr lang="en-US" sz="2000" i="1" dirty="0">
                <a:solidFill>
                  <a:srgbClr val="FF0000"/>
                </a:solidFill>
              </a:rPr>
              <a:t>model checking </a:t>
            </a:r>
            <a:r>
              <a:rPr lang="en-US" sz="2000" dirty="0">
                <a:solidFill>
                  <a:srgbClr val="FF0000"/>
                </a:solidFill>
              </a:rPr>
              <a:t>to validate our models </a:t>
            </a:r>
          </a:p>
        </p:txBody>
      </p:sp>
    </p:spTree>
    <p:extLst>
      <p:ext uri="{BB962C8B-B14F-4D97-AF65-F5344CB8AC3E}">
        <p14:creationId xmlns:p14="http://schemas.microsoft.com/office/powerpoint/2010/main" val="139828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C453C41-F4F6-F078-5CDD-0B3871AC510B}"/>
              </a:ext>
            </a:extLst>
          </p:cNvPr>
          <p:cNvGrpSpPr/>
          <p:nvPr/>
        </p:nvGrpSpPr>
        <p:grpSpPr>
          <a:xfrm>
            <a:off x="377487" y="1549338"/>
            <a:ext cx="4919133" cy="5205000"/>
            <a:chOff x="377487" y="1549338"/>
            <a:chExt cx="4919133" cy="5205000"/>
          </a:xfrm>
        </p:grpSpPr>
        <p:pic>
          <p:nvPicPr>
            <p:cNvPr id="4" name="Picture 3">
              <a:extLst>
                <a:ext uri="{FF2B5EF4-FFF2-40B4-BE49-F238E27FC236}">
                  <a16:creationId xmlns:a16="http://schemas.microsoft.com/office/drawing/2014/main" id="{0753ECE6-F66D-DA45-9733-47160CFC315A}"/>
                </a:ext>
              </a:extLst>
            </p:cNvPr>
            <p:cNvPicPr>
              <a:picLocks noChangeAspect="1"/>
            </p:cNvPicPr>
            <p:nvPr/>
          </p:nvPicPr>
          <p:blipFill>
            <a:blip r:embed="rId3"/>
            <a:stretch>
              <a:fillRect/>
            </a:stretch>
          </p:blipFill>
          <p:spPr>
            <a:xfrm>
              <a:off x="377487" y="1554111"/>
              <a:ext cx="4919133" cy="5200227"/>
            </a:xfrm>
            <a:prstGeom prst="rect">
              <a:avLst/>
            </a:prstGeom>
            <a:ln w="19050">
              <a:noFill/>
            </a:ln>
          </p:spPr>
        </p:pic>
        <p:sp>
          <p:nvSpPr>
            <p:cNvPr id="6" name="Rectangle 5">
              <a:extLst>
                <a:ext uri="{FF2B5EF4-FFF2-40B4-BE49-F238E27FC236}">
                  <a16:creationId xmlns:a16="http://schemas.microsoft.com/office/drawing/2014/main" id="{34750466-26DD-DD37-576A-26E30726A2F9}"/>
                </a:ext>
              </a:extLst>
            </p:cNvPr>
            <p:cNvSpPr/>
            <p:nvPr/>
          </p:nvSpPr>
          <p:spPr>
            <a:xfrm>
              <a:off x="1645920" y="1912117"/>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04D3A8-4574-91E2-6C91-F2D417232FC1}"/>
                </a:ext>
              </a:extLst>
            </p:cNvPr>
            <p:cNvSpPr/>
            <p:nvPr/>
          </p:nvSpPr>
          <p:spPr>
            <a:xfrm>
              <a:off x="3676563" y="3944933"/>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ABD9E-6CAC-BFA5-47F5-848529027651}"/>
                </a:ext>
              </a:extLst>
            </p:cNvPr>
            <p:cNvSpPr/>
            <p:nvPr/>
          </p:nvSpPr>
          <p:spPr>
            <a:xfrm>
              <a:off x="975360" y="1549338"/>
              <a:ext cx="3847251" cy="25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766469" y="157058"/>
            <a:ext cx="11549958" cy="792324"/>
          </a:xfrm>
        </p:spPr>
        <p:txBody>
          <a:bodyPr>
            <a:noAutofit/>
          </a:body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and observables</a:t>
            </a:r>
          </a:p>
        </p:txBody>
      </p:sp>
      <p:sp>
        <p:nvSpPr>
          <p:cNvPr id="10" name="TextBox 9">
            <a:extLst>
              <a:ext uri="{FF2B5EF4-FFF2-40B4-BE49-F238E27FC236}">
                <a16:creationId xmlns:a16="http://schemas.microsoft.com/office/drawing/2014/main" id="{44A72272-46DC-7045-AB14-0C3CD39EFA3F}"/>
              </a:ext>
            </a:extLst>
          </p:cNvPr>
          <p:cNvSpPr txBox="1"/>
          <p:nvPr/>
        </p:nvSpPr>
        <p:spPr>
          <a:xfrm>
            <a:off x="586452" y="947622"/>
            <a:ext cx="10985251"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i="1" baseline="-25000" dirty="0"/>
              <a:t>1</a:t>
            </a:r>
            <a:r>
              <a:rPr lang="en-US" sz="2667" dirty="0"/>
              <a:t>, </a:t>
            </a:r>
            <a:r>
              <a:rPr lang="en-US" sz="2667" i="1" dirty="0"/>
              <a:t>x</a:t>
            </a:r>
            <a:r>
              <a:rPr lang="en-US" sz="2667" i="1" baseline="-25000" dirty="0"/>
              <a:t>2</a:t>
            </a:r>
            <a:r>
              <a:rPr lang="en-US" sz="2667" dirty="0"/>
              <a:t>| </a:t>
            </a:r>
            <a:r>
              <a:rPr lang="en-US" sz="2667" i="1" dirty="0"/>
              <a:t>y</a:t>
            </a:r>
            <a:r>
              <a:rPr lang="en-US" sz="2667" dirty="0"/>
              <a:t>) “joint probability (density) of </a:t>
            </a:r>
            <a:r>
              <a:rPr lang="en-US" sz="2667" i="1" dirty="0"/>
              <a:t>x</a:t>
            </a:r>
            <a:r>
              <a:rPr lang="en-US" sz="2667" i="1" baseline="-25000" dirty="0"/>
              <a:t>1</a:t>
            </a:r>
            <a:r>
              <a:rPr lang="en-US" sz="2667" dirty="0"/>
              <a:t> and </a:t>
            </a:r>
            <a:r>
              <a:rPr lang="en-US" sz="2667" i="1" dirty="0"/>
              <a:t>x</a:t>
            </a:r>
            <a:r>
              <a:rPr lang="en-US" sz="2667" i="1" baseline="-25000" dirty="0"/>
              <a:t>2</a:t>
            </a:r>
            <a:r>
              <a:rPr lang="en-US" sz="2667" dirty="0"/>
              <a:t> given </a:t>
            </a:r>
            <a:r>
              <a:rPr lang="en-US" sz="2667" i="1" dirty="0"/>
              <a:t>y</a:t>
            </a:r>
            <a:r>
              <a:rPr lang="en-US" sz="2667" dirty="0"/>
              <a:t>” (</a:t>
            </a:r>
            <a:r>
              <a:rPr lang="en-US" sz="2667" i="1" dirty="0"/>
              <a:t>contingent</a:t>
            </a:r>
            <a:r>
              <a:rPr lang="en-US" sz="2667" dirty="0"/>
              <a:t> on </a:t>
            </a:r>
            <a:r>
              <a:rPr lang="en-US" sz="2667" i="1" dirty="0"/>
              <a:t>y</a:t>
            </a:r>
            <a:r>
              <a:rPr lang="en-US" sz="2667" dirty="0"/>
              <a:t>)</a:t>
            </a:r>
          </a:p>
          <a:p>
            <a:pPr marL="259074" indent="-259074">
              <a:spcAft>
                <a:spcPts val="400"/>
              </a:spcAft>
              <a:buFont typeface="Arial" panose="020B0604020202020204" pitchFamily="34" charset="0"/>
              <a:buChar char="•"/>
            </a:pPr>
            <a:endParaRPr lang="en-US" sz="2667" dirty="0"/>
          </a:p>
        </p:txBody>
      </p:sp>
      <p:sp>
        <p:nvSpPr>
          <p:cNvPr id="5" name="TextBox 4">
            <a:extLst>
              <a:ext uri="{FF2B5EF4-FFF2-40B4-BE49-F238E27FC236}">
                <a16:creationId xmlns:a16="http://schemas.microsoft.com/office/drawing/2014/main" id="{341A536D-2A6B-1F94-AD9A-CFECA5CBC641}"/>
              </a:ext>
            </a:extLst>
          </p:cNvPr>
          <p:cNvSpPr txBox="1"/>
          <p:nvPr/>
        </p:nvSpPr>
        <p:spPr>
          <a:xfrm>
            <a:off x="1212972" y="4302307"/>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9" name="Group 18">
            <a:extLst>
              <a:ext uri="{FF2B5EF4-FFF2-40B4-BE49-F238E27FC236}">
                <a16:creationId xmlns:a16="http://schemas.microsoft.com/office/drawing/2014/main" id="{542CED20-6BEC-9C87-3C30-31A7EA7772B6}"/>
              </a:ext>
            </a:extLst>
          </p:cNvPr>
          <p:cNvGrpSpPr/>
          <p:nvPr/>
        </p:nvGrpSpPr>
        <p:grpSpPr>
          <a:xfrm>
            <a:off x="2525335" y="2241766"/>
            <a:ext cx="2807253" cy="1924650"/>
            <a:chOff x="2525335" y="2241766"/>
            <a:chExt cx="2807253" cy="1924650"/>
          </a:xfrm>
        </p:grpSpPr>
        <p:sp>
          <p:nvSpPr>
            <p:cNvPr id="3" name="TextBox 2">
              <a:extLst>
                <a:ext uri="{FF2B5EF4-FFF2-40B4-BE49-F238E27FC236}">
                  <a16:creationId xmlns:a16="http://schemas.microsoft.com/office/drawing/2014/main" id="{780636A4-D743-8521-AC89-DC909065712A}"/>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7" name="Straight Connector 6">
              <a:extLst>
                <a:ext uri="{FF2B5EF4-FFF2-40B4-BE49-F238E27FC236}">
                  <a16:creationId xmlns:a16="http://schemas.microsoft.com/office/drawing/2014/main" id="{8B76656F-A791-1769-0A36-79090B5FC2C6}"/>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FF80D-CF09-85E2-979B-B8E1C109E918}"/>
                </a:ext>
              </a:extLst>
            </p:cNvPr>
            <p:cNvCxnSpPr>
              <a:cxnSpLocks/>
              <a:endCxn id="11" idx="2"/>
            </p:cNvCxnSpPr>
            <p:nvPr/>
          </p:nvCxnSpPr>
          <p:spPr>
            <a:xfrm flipH="1">
              <a:off x="4249587" y="2641876"/>
              <a:ext cx="143004" cy="1524540"/>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F27E13-ABED-4A44-4A78-D2CE5326A185}"/>
                </a:ext>
              </a:extLst>
            </p:cNvPr>
            <p:cNvSpPr txBox="1"/>
            <p:nvPr/>
          </p:nvSpPr>
          <p:spPr>
            <a:xfrm>
              <a:off x="4335199" y="3221217"/>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14" name="TextBox 13">
              <a:extLst>
                <a:ext uri="{FF2B5EF4-FFF2-40B4-BE49-F238E27FC236}">
                  <a16:creationId xmlns:a16="http://schemas.microsoft.com/office/drawing/2014/main" id="{314FDEBA-F8E1-B36A-F93C-DA6AEAD15364}"/>
                </a:ext>
              </a:extLst>
            </p:cNvPr>
            <p:cNvSpPr txBox="1"/>
            <p:nvPr/>
          </p:nvSpPr>
          <p:spPr>
            <a:xfrm>
              <a:off x="2525335" y="2575499"/>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grpSp>
      <p:sp>
        <p:nvSpPr>
          <p:cNvPr id="15" name="TextBox 14">
            <a:extLst>
              <a:ext uri="{FF2B5EF4-FFF2-40B4-BE49-F238E27FC236}">
                <a16:creationId xmlns:a16="http://schemas.microsoft.com/office/drawing/2014/main" id="{714C4BF3-AE00-43CB-8C44-D8D6BB013680}"/>
              </a:ext>
            </a:extLst>
          </p:cNvPr>
          <p:cNvSpPr txBox="1"/>
          <p:nvPr/>
        </p:nvSpPr>
        <p:spPr>
          <a:xfrm>
            <a:off x="1966091" y="5674526"/>
            <a:ext cx="1297150"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 </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grpSp>
        <p:nvGrpSpPr>
          <p:cNvPr id="18" name="Group 17">
            <a:extLst>
              <a:ext uri="{FF2B5EF4-FFF2-40B4-BE49-F238E27FC236}">
                <a16:creationId xmlns:a16="http://schemas.microsoft.com/office/drawing/2014/main" id="{5C7E949A-8058-DED3-48D2-7D29F81BDBA3}"/>
              </a:ext>
            </a:extLst>
          </p:cNvPr>
          <p:cNvGrpSpPr/>
          <p:nvPr/>
        </p:nvGrpSpPr>
        <p:grpSpPr>
          <a:xfrm>
            <a:off x="466387" y="4903779"/>
            <a:ext cx="3987647" cy="1808231"/>
            <a:chOff x="466387" y="4903779"/>
            <a:chExt cx="3987647" cy="1808231"/>
          </a:xfrm>
        </p:grpSpPr>
        <p:sp>
          <p:nvSpPr>
            <p:cNvPr id="21" name="TextBox 20">
              <a:extLst>
                <a:ext uri="{FF2B5EF4-FFF2-40B4-BE49-F238E27FC236}">
                  <a16:creationId xmlns:a16="http://schemas.microsoft.com/office/drawing/2014/main" id="{E120ED79-F0E6-6EA2-C61D-311D6315AFC6}"/>
                </a:ext>
              </a:extLst>
            </p:cNvPr>
            <p:cNvSpPr txBox="1"/>
            <p:nvPr/>
          </p:nvSpPr>
          <p:spPr>
            <a:xfrm>
              <a:off x="2044700" y="6286500"/>
              <a:ext cx="381836" cy="400110"/>
            </a:xfrm>
            <a:prstGeom prst="rect">
              <a:avLst/>
            </a:prstGeom>
            <a:solidFill>
              <a:schemeClr val="bg2"/>
            </a:solidFill>
          </p:spPr>
          <p:txBody>
            <a:bodyPr wrap="none" rtlCol="0">
              <a:spAutoFit/>
            </a:bodyPr>
            <a:lstStyle/>
            <a:p>
              <a:r>
                <a:rPr lang="en-US" sz="2000" i="1" dirty="0"/>
                <a:t>x</a:t>
              </a:r>
              <a:r>
                <a:rPr lang="en-US" sz="2000" i="1" baseline="-25000" dirty="0"/>
                <a:t>1</a:t>
              </a:r>
              <a:endParaRPr lang="en-US" sz="2000" i="1" dirty="0"/>
            </a:p>
          </p:txBody>
        </p:sp>
        <p:sp>
          <p:nvSpPr>
            <p:cNvPr id="24" name="TextBox 23">
              <a:extLst>
                <a:ext uri="{FF2B5EF4-FFF2-40B4-BE49-F238E27FC236}">
                  <a16:creationId xmlns:a16="http://schemas.microsoft.com/office/drawing/2014/main" id="{7E5E5946-D6DF-3004-16BB-09729AF9D1A8}"/>
                </a:ext>
              </a:extLst>
            </p:cNvPr>
            <p:cNvSpPr txBox="1"/>
            <p:nvPr/>
          </p:nvSpPr>
          <p:spPr>
            <a:xfrm>
              <a:off x="466387" y="4903779"/>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sp>
          <p:nvSpPr>
            <p:cNvPr id="25" name="TextBox 24">
              <a:extLst>
                <a:ext uri="{FF2B5EF4-FFF2-40B4-BE49-F238E27FC236}">
                  <a16:creationId xmlns:a16="http://schemas.microsoft.com/office/drawing/2014/main" id="{8A3C1E0B-15D6-40F7-1FEC-50E248939534}"/>
                </a:ext>
              </a:extLst>
            </p:cNvPr>
            <p:cNvSpPr txBox="1"/>
            <p:nvPr/>
          </p:nvSpPr>
          <p:spPr>
            <a:xfrm>
              <a:off x="4072198" y="6311900"/>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grpSp>
      <p:grpSp>
        <p:nvGrpSpPr>
          <p:cNvPr id="27" name="Group 26">
            <a:extLst>
              <a:ext uri="{FF2B5EF4-FFF2-40B4-BE49-F238E27FC236}">
                <a16:creationId xmlns:a16="http://schemas.microsoft.com/office/drawing/2014/main" id="{BAA6197E-41F1-1A1C-4056-E10060360FEE}"/>
              </a:ext>
            </a:extLst>
          </p:cNvPr>
          <p:cNvGrpSpPr/>
          <p:nvPr/>
        </p:nvGrpSpPr>
        <p:grpSpPr>
          <a:xfrm>
            <a:off x="5670572" y="2242851"/>
            <a:ext cx="6255757" cy="2322590"/>
            <a:chOff x="5622256" y="1549339"/>
            <a:chExt cx="6255757" cy="2322590"/>
          </a:xfrm>
        </p:grpSpPr>
        <p:sp>
          <p:nvSpPr>
            <p:cNvPr id="22" name="Rounded Rectangle 21">
              <a:extLst>
                <a:ext uri="{FF2B5EF4-FFF2-40B4-BE49-F238E27FC236}">
                  <a16:creationId xmlns:a16="http://schemas.microsoft.com/office/drawing/2014/main" id="{6A4BE85B-1FD0-E349-A597-FB8CC473C041}"/>
                </a:ext>
              </a:extLst>
            </p:cNvPr>
            <p:cNvSpPr/>
            <p:nvPr/>
          </p:nvSpPr>
          <p:spPr>
            <a:xfrm>
              <a:off x="5622256" y="1549339"/>
              <a:ext cx="6255757" cy="2322590"/>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D860F25C-FF29-21A8-3D0A-4FFDFB68A4E5}"/>
                </a:ext>
              </a:extLst>
            </p:cNvPr>
            <p:cNvPicPr>
              <a:picLocks noChangeAspect="1"/>
            </p:cNvPicPr>
            <p:nvPr/>
          </p:nvPicPr>
          <p:blipFill>
            <a:blip r:embed="rId4"/>
            <a:stretch>
              <a:fillRect/>
            </a:stretch>
          </p:blipFill>
          <p:spPr>
            <a:xfrm>
              <a:off x="5801189" y="1801896"/>
              <a:ext cx="5893961" cy="1828800"/>
            </a:xfrm>
            <a:prstGeom prst="rect">
              <a:avLst/>
            </a:prstGeom>
          </p:spPr>
        </p:pic>
      </p:grpSp>
      <p:pic>
        <p:nvPicPr>
          <p:cNvPr id="8" name="Picture 7">
            <a:extLst>
              <a:ext uri="{FF2B5EF4-FFF2-40B4-BE49-F238E27FC236}">
                <a16:creationId xmlns:a16="http://schemas.microsoft.com/office/drawing/2014/main" id="{0017567D-405F-198E-9D51-BFD8B871ADF1}"/>
              </a:ext>
            </a:extLst>
          </p:cNvPr>
          <p:cNvPicPr>
            <a:picLocks noChangeAspect="1"/>
          </p:cNvPicPr>
          <p:nvPr/>
        </p:nvPicPr>
        <p:blipFill>
          <a:blip r:embed="rId5"/>
          <a:stretch>
            <a:fillRect/>
          </a:stretch>
        </p:blipFill>
        <p:spPr>
          <a:xfrm>
            <a:off x="5849505" y="5184387"/>
            <a:ext cx="5567783" cy="468223"/>
          </a:xfrm>
          <a:prstGeom prst="rect">
            <a:avLst/>
          </a:prstGeom>
        </p:spPr>
      </p:pic>
    </p:spTree>
    <p:extLst>
      <p:ext uri="{BB962C8B-B14F-4D97-AF65-F5344CB8AC3E}">
        <p14:creationId xmlns:p14="http://schemas.microsoft.com/office/powerpoint/2010/main" val="2521668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5016D7-25D6-D641-BB37-3D170BBE3015}"/>
              </a:ext>
            </a:extLst>
          </p:cNvPr>
          <p:cNvPicPr>
            <a:picLocks noChangeAspect="1"/>
          </p:cNvPicPr>
          <p:nvPr/>
        </p:nvPicPr>
        <p:blipFill>
          <a:blip r:embed="rId3"/>
          <a:stretch>
            <a:fillRect/>
          </a:stretch>
        </p:blipFill>
        <p:spPr>
          <a:xfrm>
            <a:off x="396527" y="1565215"/>
            <a:ext cx="4919133" cy="5200227"/>
          </a:xfrm>
          <a:prstGeom prst="rect">
            <a:avLst/>
          </a:prstGeom>
          <a:ln w="19050">
            <a:noFill/>
          </a:ln>
        </p:spPr>
      </p:pic>
      <p:sp>
        <p:nvSpPr>
          <p:cNvPr id="11" name="TextBox 10">
            <a:extLst>
              <a:ext uri="{FF2B5EF4-FFF2-40B4-BE49-F238E27FC236}">
                <a16:creationId xmlns:a16="http://schemas.microsoft.com/office/drawing/2014/main" id="{3B5BDF39-2F64-C358-C967-EB232C1324DE}"/>
              </a:ext>
            </a:extLst>
          </p:cNvPr>
          <p:cNvSpPr txBox="1"/>
          <p:nvPr/>
        </p:nvSpPr>
        <p:spPr>
          <a:xfrm>
            <a:off x="1212972" y="4348801"/>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2" name="Group 11">
            <a:extLst>
              <a:ext uri="{FF2B5EF4-FFF2-40B4-BE49-F238E27FC236}">
                <a16:creationId xmlns:a16="http://schemas.microsoft.com/office/drawing/2014/main" id="{3D023A50-832C-E4FE-CE7E-49B6102955DD}"/>
              </a:ext>
            </a:extLst>
          </p:cNvPr>
          <p:cNvGrpSpPr/>
          <p:nvPr/>
        </p:nvGrpSpPr>
        <p:grpSpPr>
          <a:xfrm>
            <a:off x="3177155" y="2241766"/>
            <a:ext cx="1989174" cy="943147"/>
            <a:chOff x="3177155" y="2241766"/>
            <a:chExt cx="1989174" cy="943147"/>
          </a:xfrm>
        </p:grpSpPr>
        <p:sp>
          <p:nvSpPr>
            <p:cNvPr id="13" name="TextBox 12">
              <a:extLst>
                <a:ext uri="{FF2B5EF4-FFF2-40B4-BE49-F238E27FC236}">
                  <a16:creationId xmlns:a16="http://schemas.microsoft.com/office/drawing/2014/main" id="{2528CB56-A126-9A8F-8A20-432101F0D60E}"/>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17" name="Straight Connector 16">
              <a:extLst>
                <a:ext uri="{FF2B5EF4-FFF2-40B4-BE49-F238E27FC236}">
                  <a16:creationId xmlns:a16="http://schemas.microsoft.com/office/drawing/2014/main" id="{7F781907-787B-3B52-E7B4-0B4E5EEB6459}"/>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42C06AD-F5B7-444F-8737-A38ECDB03563}"/>
              </a:ext>
            </a:extLst>
          </p:cNvPr>
          <p:cNvGrpSpPr/>
          <p:nvPr/>
        </p:nvGrpSpPr>
        <p:grpSpPr>
          <a:xfrm>
            <a:off x="466387" y="4903779"/>
            <a:ext cx="3905893" cy="1808231"/>
            <a:chOff x="466387" y="4903779"/>
            <a:chExt cx="3905893" cy="1808231"/>
          </a:xfrm>
        </p:grpSpPr>
        <p:sp>
          <p:nvSpPr>
            <p:cNvPr id="3" name="TextBox 2">
              <a:extLst>
                <a:ext uri="{FF2B5EF4-FFF2-40B4-BE49-F238E27FC236}">
                  <a16:creationId xmlns:a16="http://schemas.microsoft.com/office/drawing/2014/main" id="{E3EA36F8-79B8-291D-93DF-54E098901C58}"/>
                </a:ext>
              </a:extLst>
            </p:cNvPr>
            <p:cNvSpPr txBox="1"/>
            <p:nvPr/>
          </p:nvSpPr>
          <p:spPr>
            <a:xfrm>
              <a:off x="2044700" y="6299026"/>
              <a:ext cx="317716" cy="400110"/>
            </a:xfrm>
            <a:prstGeom prst="rect">
              <a:avLst/>
            </a:prstGeom>
            <a:solidFill>
              <a:schemeClr val="bg2"/>
            </a:solidFill>
          </p:spPr>
          <p:txBody>
            <a:bodyPr wrap="none" rtlCol="0">
              <a:spAutoFit/>
            </a:bodyPr>
            <a:lstStyle/>
            <a:p>
              <a:r>
                <a:rPr lang="en-US" sz="2000" i="1" dirty="0"/>
                <a:t>X</a:t>
              </a:r>
            </a:p>
          </p:txBody>
        </p:sp>
        <p:sp>
          <p:nvSpPr>
            <p:cNvPr id="7" name="TextBox 6">
              <a:extLst>
                <a:ext uri="{FF2B5EF4-FFF2-40B4-BE49-F238E27FC236}">
                  <a16:creationId xmlns:a16="http://schemas.microsoft.com/office/drawing/2014/main" id="{0EAC9F8F-CE81-6C17-4FAF-97CAD7EABB40}"/>
                </a:ext>
              </a:extLst>
            </p:cNvPr>
            <p:cNvSpPr txBox="1"/>
            <p:nvPr/>
          </p:nvSpPr>
          <p:spPr>
            <a:xfrm>
              <a:off x="466387" y="4903779"/>
              <a:ext cx="300082" cy="400110"/>
            </a:xfrm>
            <a:prstGeom prst="rect">
              <a:avLst/>
            </a:prstGeom>
            <a:solidFill>
              <a:schemeClr val="bg2"/>
            </a:solidFill>
          </p:spPr>
          <p:txBody>
            <a:bodyPr wrap="none" rtlCol="0">
              <a:spAutoFit/>
            </a:bodyPr>
            <a:lstStyle/>
            <a:p>
              <a:r>
                <a:rPr lang="en-US" sz="2000" i="1" dirty="0"/>
                <a:t>y</a:t>
              </a:r>
            </a:p>
          </p:txBody>
        </p:sp>
        <p:sp>
          <p:nvSpPr>
            <p:cNvPr id="25" name="TextBox 24">
              <a:extLst>
                <a:ext uri="{FF2B5EF4-FFF2-40B4-BE49-F238E27FC236}">
                  <a16:creationId xmlns:a16="http://schemas.microsoft.com/office/drawing/2014/main" id="{28AF8B74-A027-AECF-779A-BF9437082366}"/>
                </a:ext>
              </a:extLst>
            </p:cNvPr>
            <p:cNvSpPr txBox="1"/>
            <p:nvPr/>
          </p:nvSpPr>
          <p:spPr>
            <a:xfrm>
              <a:off x="4072198" y="6311900"/>
              <a:ext cx="300082" cy="400110"/>
            </a:xfrm>
            <a:prstGeom prst="rect">
              <a:avLst/>
            </a:prstGeom>
            <a:solidFill>
              <a:schemeClr val="bg2"/>
            </a:solidFill>
          </p:spPr>
          <p:txBody>
            <a:bodyPr wrap="none" rtlCol="0">
              <a:spAutoFit/>
            </a:bodyPr>
            <a:lstStyle/>
            <a:p>
              <a:r>
                <a:rPr lang="en-US" sz="2000" i="1" dirty="0"/>
                <a:t>y</a:t>
              </a:r>
            </a:p>
          </p:txBody>
        </p:sp>
      </p:grpSp>
      <p:sp>
        <p:nvSpPr>
          <p:cNvPr id="26" name="Title 1">
            <a:extLst>
              <a:ext uri="{FF2B5EF4-FFF2-40B4-BE49-F238E27FC236}">
                <a16:creationId xmlns:a16="http://schemas.microsoft.com/office/drawing/2014/main" id="{4CA52570-136F-2BBA-6B4D-3C681F529AA1}"/>
              </a:ext>
            </a:extLst>
          </p:cNvPr>
          <p:cNvSpPr>
            <a:spLocks noGrp="1"/>
          </p:cNvSpPr>
          <p:nvPr>
            <p:ph type="title"/>
          </p:nvPr>
        </p:nvSpPr>
        <p:spPr>
          <a:xfrm>
            <a:off x="766469" y="157058"/>
            <a:ext cx="11549958" cy="792324"/>
          </a:xfrm>
        </p:spPr>
        <p:txBody>
          <a:bodyPr>
            <a:noAutofit/>
          </a:body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and observables</a:t>
            </a:r>
          </a:p>
        </p:txBody>
      </p:sp>
      <p:grpSp>
        <p:nvGrpSpPr>
          <p:cNvPr id="8" name="Group 7">
            <a:extLst>
              <a:ext uri="{FF2B5EF4-FFF2-40B4-BE49-F238E27FC236}">
                <a16:creationId xmlns:a16="http://schemas.microsoft.com/office/drawing/2014/main" id="{0A5B2FE2-31B1-A018-4C24-EDBE8E805424}"/>
              </a:ext>
            </a:extLst>
          </p:cNvPr>
          <p:cNvGrpSpPr/>
          <p:nvPr/>
        </p:nvGrpSpPr>
        <p:grpSpPr>
          <a:xfrm>
            <a:off x="466387" y="4903779"/>
            <a:ext cx="3987647" cy="1808231"/>
            <a:chOff x="466387" y="4903779"/>
            <a:chExt cx="3987647" cy="1808231"/>
          </a:xfrm>
        </p:grpSpPr>
        <p:sp>
          <p:nvSpPr>
            <p:cNvPr id="27" name="TextBox 26">
              <a:extLst>
                <a:ext uri="{FF2B5EF4-FFF2-40B4-BE49-F238E27FC236}">
                  <a16:creationId xmlns:a16="http://schemas.microsoft.com/office/drawing/2014/main" id="{25C5B04F-8E62-B085-0598-9A43714E8D80}"/>
                </a:ext>
              </a:extLst>
            </p:cNvPr>
            <p:cNvSpPr txBox="1"/>
            <p:nvPr/>
          </p:nvSpPr>
          <p:spPr>
            <a:xfrm>
              <a:off x="2044700" y="6286500"/>
              <a:ext cx="381836" cy="400110"/>
            </a:xfrm>
            <a:prstGeom prst="rect">
              <a:avLst/>
            </a:prstGeom>
            <a:solidFill>
              <a:schemeClr val="bg2"/>
            </a:solidFill>
          </p:spPr>
          <p:txBody>
            <a:bodyPr wrap="none" rtlCol="0">
              <a:spAutoFit/>
            </a:bodyPr>
            <a:lstStyle/>
            <a:p>
              <a:r>
                <a:rPr lang="en-US" sz="2000" i="1" dirty="0"/>
                <a:t>x</a:t>
              </a:r>
              <a:r>
                <a:rPr lang="en-US" sz="2000" i="1" baseline="-25000" dirty="0"/>
                <a:t>1</a:t>
              </a:r>
              <a:endParaRPr lang="en-US" sz="2000" i="1" dirty="0"/>
            </a:p>
          </p:txBody>
        </p:sp>
        <p:sp>
          <p:nvSpPr>
            <p:cNvPr id="28" name="TextBox 27">
              <a:extLst>
                <a:ext uri="{FF2B5EF4-FFF2-40B4-BE49-F238E27FC236}">
                  <a16:creationId xmlns:a16="http://schemas.microsoft.com/office/drawing/2014/main" id="{1CA954C0-BAE1-B49E-2504-7B65BB0BB93A}"/>
                </a:ext>
              </a:extLst>
            </p:cNvPr>
            <p:cNvSpPr txBox="1"/>
            <p:nvPr/>
          </p:nvSpPr>
          <p:spPr>
            <a:xfrm>
              <a:off x="466387" y="4903779"/>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sp>
          <p:nvSpPr>
            <p:cNvPr id="29" name="TextBox 28">
              <a:extLst>
                <a:ext uri="{FF2B5EF4-FFF2-40B4-BE49-F238E27FC236}">
                  <a16:creationId xmlns:a16="http://schemas.microsoft.com/office/drawing/2014/main" id="{42A44A11-1FA4-882E-8C66-20AD667B0240}"/>
                </a:ext>
              </a:extLst>
            </p:cNvPr>
            <p:cNvSpPr txBox="1"/>
            <p:nvPr/>
          </p:nvSpPr>
          <p:spPr>
            <a:xfrm>
              <a:off x="4072198" y="6311900"/>
              <a:ext cx="381836" cy="400110"/>
            </a:xfrm>
            <a:prstGeom prst="rect">
              <a:avLst/>
            </a:prstGeom>
            <a:solidFill>
              <a:schemeClr val="bg2"/>
            </a:solidFill>
          </p:spPr>
          <p:txBody>
            <a:bodyPr wrap="none" rtlCol="0">
              <a:spAutoFit/>
            </a:bodyPr>
            <a:lstStyle/>
            <a:p>
              <a:r>
                <a:rPr lang="en-US" sz="2000" i="1" dirty="0"/>
                <a:t>x</a:t>
              </a:r>
              <a:r>
                <a:rPr lang="en-US" sz="2000" i="1" baseline="-25000" dirty="0"/>
                <a:t>2</a:t>
              </a:r>
              <a:endParaRPr lang="en-US" sz="2000" i="1" dirty="0"/>
            </a:p>
          </p:txBody>
        </p:sp>
      </p:grpSp>
      <p:sp>
        <p:nvSpPr>
          <p:cNvPr id="30" name="Rectangle 29">
            <a:extLst>
              <a:ext uri="{FF2B5EF4-FFF2-40B4-BE49-F238E27FC236}">
                <a16:creationId xmlns:a16="http://schemas.microsoft.com/office/drawing/2014/main" id="{A91361DB-660B-0859-CD41-A00F18302445}"/>
              </a:ext>
            </a:extLst>
          </p:cNvPr>
          <p:cNvSpPr/>
          <p:nvPr/>
        </p:nvSpPr>
        <p:spPr>
          <a:xfrm>
            <a:off x="1645920" y="1912117"/>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5001FC7-2133-38C7-AABE-39E21F4E03E0}"/>
              </a:ext>
            </a:extLst>
          </p:cNvPr>
          <p:cNvSpPr/>
          <p:nvPr/>
        </p:nvSpPr>
        <p:spPr>
          <a:xfrm>
            <a:off x="3676563" y="3944933"/>
            <a:ext cx="1146048" cy="22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F977C5E-CA4B-E4B6-1D1D-D0EF01EC4626}"/>
              </a:ext>
            </a:extLst>
          </p:cNvPr>
          <p:cNvSpPr/>
          <p:nvPr/>
        </p:nvSpPr>
        <p:spPr>
          <a:xfrm>
            <a:off x="639119" y="1587437"/>
            <a:ext cx="4527209" cy="33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30E2F49-30CE-35CA-2D6E-F088E5FE7837}"/>
              </a:ext>
            </a:extLst>
          </p:cNvPr>
          <p:cNvCxnSpPr>
            <a:cxnSpLocks/>
          </p:cNvCxnSpPr>
          <p:nvPr/>
        </p:nvCxnSpPr>
        <p:spPr>
          <a:xfrm flipH="1">
            <a:off x="4249587" y="2641876"/>
            <a:ext cx="143004" cy="1524540"/>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1AE25B-4F93-0813-06B4-7A9B04DCE093}"/>
              </a:ext>
            </a:extLst>
          </p:cNvPr>
          <p:cNvSpPr txBox="1"/>
          <p:nvPr/>
        </p:nvSpPr>
        <p:spPr>
          <a:xfrm>
            <a:off x="2525335" y="2575499"/>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7" name="TextBox 36">
            <a:extLst>
              <a:ext uri="{FF2B5EF4-FFF2-40B4-BE49-F238E27FC236}">
                <a16:creationId xmlns:a16="http://schemas.microsoft.com/office/drawing/2014/main" id="{DB8EF037-C938-A8E5-F122-962956D9B80D}"/>
              </a:ext>
            </a:extLst>
          </p:cNvPr>
          <p:cNvSpPr txBox="1"/>
          <p:nvPr/>
        </p:nvSpPr>
        <p:spPr>
          <a:xfrm>
            <a:off x="4335199" y="3221217"/>
            <a:ext cx="997389"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8" name="TextBox 37">
            <a:extLst>
              <a:ext uri="{FF2B5EF4-FFF2-40B4-BE49-F238E27FC236}">
                <a16:creationId xmlns:a16="http://schemas.microsoft.com/office/drawing/2014/main" id="{21D56D5B-7DEF-9A71-F1C5-C9CE11A03049}"/>
              </a:ext>
            </a:extLst>
          </p:cNvPr>
          <p:cNvSpPr txBox="1"/>
          <p:nvPr/>
        </p:nvSpPr>
        <p:spPr>
          <a:xfrm>
            <a:off x="1966091" y="5674526"/>
            <a:ext cx="1297150" cy="400110"/>
          </a:xfrm>
          <a:prstGeom prst="rect">
            <a:avLst/>
          </a:prstGeom>
          <a:noFill/>
        </p:spPr>
        <p:txBody>
          <a:bodyPr wrap="none" rtlCol="0">
            <a:spAutoFit/>
          </a:bodyPr>
          <a:lstStyle/>
          <a:p>
            <a:r>
              <a:rPr lang="en-US" sz="2000" dirty="0">
                <a:solidFill>
                  <a:srgbClr val="FF0000"/>
                </a:solidFill>
              </a:rPr>
              <a:t>pr(</a:t>
            </a:r>
            <a:r>
              <a:rPr lang="en-US" sz="2000" i="1" dirty="0">
                <a:solidFill>
                  <a:srgbClr val="FF0000"/>
                </a:solidFill>
              </a:rPr>
              <a:t>x</a:t>
            </a:r>
            <a:r>
              <a:rPr lang="en-US" sz="2000" i="1" baseline="-25000" dirty="0">
                <a:solidFill>
                  <a:srgbClr val="FF0000"/>
                </a:solidFill>
              </a:rPr>
              <a:t>1 </a:t>
            </a:r>
            <a:r>
              <a:rPr lang="en-US" sz="2000" i="1" dirty="0">
                <a:solidFill>
                  <a:srgbClr val="FF0000"/>
                </a:solidFill>
              </a:rPr>
              <a:t>,x</a:t>
            </a:r>
            <a:r>
              <a:rPr lang="en-US" sz="2000" i="1" baseline="-25000" dirty="0">
                <a:solidFill>
                  <a:srgbClr val="FF0000"/>
                </a:solidFill>
              </a:rPr>
              <a:t>2</a:t>
            </a:r>
            <a:r>
              <a:rPr lang="en-US" sz="2000" dirty="0">
                <a:solidFill>
                  <a:srgbClr val="FF0000"/>
                </a:solidFill>
              </a:rPr>
              <a:t>|</a:t>
            </a:r>
            <a:r>
              <a:rPr lang="en-US" sz="2000" i="1" dirty="0">
                <a:solidFill>
                  <a:srgbClr val="FF0000"/>
                </a:solidFill>
              </a:rPr>
              <a:t>y</a:t>
            </a:r>
            <a:r>
              <a:rPr lang="en-US" sz="2000" dirty="0">
                <a:solidFill>
                  <a:srgbClr val="FF0000"/>
                </a:solidFill>
              </a:rPr>
              <a:t>)</a:t>
            </a:r>
          </a:p>
        </p:txBody>
      </p:sp>
      <p:sp>
        <p:nvSpPr>
          <p:cNvPr id="39" name="TextBox 38">
            <a:extLst>
              <a:ext uri="{FF2B5EF4-FFF2-40B4-BE49-F238E27FC236}">
                <a16:creationId xmlns:a16="http://schemas.microsoft.com/office/drawing/2014/main" id="{B96067D6-E2E4-4F34-6834-7B11F7E4D69C}"/>
              </a:ext>
            </a:extLst>
          </p:cNvPr>
          <p:cNvSpPr txBox="1"/>
          <p:nvPr/>
        </p:nvSpPr>
        <p:spPr>
          <a:xfrm>
            <a:off x="586452" y="947622"/>
            <a:ext cx="10985251"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i="1" baseline="-25000" dirty="0"/>
              <a:t>1</a:t>
            </a:r>
            <a:r>
              <a:rPr lang="en-US" sz="2667" dirty="0"/>
              <a:t>, </a:t>
            </a:r>
            <a:r>
              <a:rPr lang="en-US" sz="2667" i="1" dirty="0"/>
              <a:t>x</a:t>
            </a:r>
            <a:r>
              <a:rPr lang="en-US" sz="2667" i="1" baseline="-25000" dirty="0"/>
              <a:t>2</a:t>
            </a:r>
            <a:r>
              <a:rPr lang="en-US" sz="2667" dirty="0"/>
              <a:t>| </a:t>
            </a:r>
            <a:r>
              <a:rPr lang="en-US" sz="2667" i="1" dirty="0"/>
              <a:t>y</a:t>
            </a:r>
            <a:r>
              <a:rPr lang="en-US" sz="2667" dirty="0"/>
              <a:t>) “joint probability (density) of </a:t>
            </a:r>
            <a:r>
              <a:rPr lang="en-US" sz="2667" i="1" dirty="0"/>
              <a:t>x</a:t>
            </a:r>
            <a:r>
              <a:rPr lang="en-US" sz="2667" i="1" baseline="-25000" dirty="0"/>
              <a:t>1</a:t>
            </a:r>
            <a:r>
              <a:rPr lang="en-US" sz="2667" dirty="0"/>
              <a:t> and </a:t>
            </a:r>
            <a:r>
              <a:rPr lang="en-US" sz="2667" i="1" dirty="0"/>
              <a:t>x</a:t>
            </a:r>
            <a:r>
              <a:rPr lang="en-US" sz="2667" i="1" baseline="-25000" dirty="0"/>
              <a:t>2</a:t>
            </a:r>
            <a:r>
              <a:rPr lang="en-US" sz="2667" dirty="0"/>
              <a:t> given </a:t>
            </a:r>
            <a:r>
              <a:rPr lang="en-US" sz="2667" i="1" dirty="0"/>
              <a:t>y</a:t>
            </a:r>
            <a:r>
              <a:rPr lang="en-US" sz="2667" dirty="0"/>
              <a:t>” (</a:t>
            </a:r>
            <a:r>
              <a:rPr lang="en-US" sz="2667" i="1" dirty="0"/>
              <a:t>contingent</a:t>
            </a:r>
            <a:r>
              <a:rPr lang="en-US" sz="2667" dirty="0"/>
              <a:t> on </a:t>
            </a:r>
            <a:r>
              <a:rPr lang="en-US" sz="2667" i="1" dirty="0"/>
              <a:t>y</a:t>
            </a:r>
            <a:r>
              <a:rPr lang="en-US" sz="2667" dirty="0"/>
              <a:t>)</a:t>
            </a:r>
          </a:p>
          <a:p>
            <a:pPr marL="259074" indent="-259074">
              <a:spcAft>
                <a:spcPts val="400"/>
              </a:spcAft>
              <a:buFont typeface="Arial" panose="020B0604020202020204" pitchFamily="34" charset="0"/>
              <a:buChar char="•"/>
            </a:pPr>
            <a:endParaRPr lang="en-US" sz="2667" dirty="0"/>
          </a:p>
        </p:txBody>
      </p:sp>
      <p:grpSp>
        <p:nvGrpSpPr>
          <p:cNvPr id="43" name="Group 42">
            <a:extLst>
              <a:ext uri="{FF2B5EF4-FFF2-40B4-BE49-F238E27FC236}">
                <a16:creationId xmlns:a16="http://schemas.microsoft.com/office/drawing/2014/main" id="{C7370AD5-79F3-1B12-D520-987C8042C54C}"/>
              </a:ext>
            </a:extLst>
          </p:cNvPr>
          <p:cNvGrpSpPr/>
          <p:nvPr/>
        </p:nvGrpSpPr>
        <p:grpSpPr>
          <a:xfrm>
            <a:off x="5676932" y="2230284"/>
            <a:ext cx="6255757" cy="2322590"/>
            <a:chOff x="5622256" y="1549339"/>
            <a:chExt cx="6255757" cy="2322590"/>
          </a:xfrm>
        </p:grpSpPr>
        <p:sp>
          <p:nvSpPr>
            <p:cNvPr id="40" name="Rounded Rectangle 39">
              <a:extLst>
                <a:ext uri="{FF2B5EF4-FFF2-40B4-BE49-F238E27FC236}">
                  <a16:creationId xmlns:a16="http://schemas.microsoft.com/office/drawing/2014/main" id="{08AE8CCF-DDD1-B14A-90A3-14D2BC2471CF}"/>
                </a:ext>
              </a:extLst>
            </p:cNvPr>
            <p:cNvSpPr/>
            <p:nvPr/>
          </p:nvSpPr>
          <p:spPr>
            <a:xfrm>
              <a:off x="5622256" y="1549339"/>
              <a:ext cx="6255757" cy="2322590"/>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2" name="Picture 41">
              <a:extLst>
                <a:ext uri="{FF2B5EF4-FFF2-40B4-BE49-F238E27FC236}">
                  <a16:creationId xmlns:a16="http://schemas.microsoft.com/office/drawing/2014/main" id="{B2DDFEB6-F4C2-3672-05FD-9FEF8F3CAA63}"/>
                </a:ext>
              </a:extLst>
            </p:cNvPr>
            <p:cNvPicPr>
              <a:picLocks noChangeAspect="1"/>
            </p:cNvPicPr>
            <p:nvPr/>
          </p:nvPicPr>
          <p:blipFill>
            <a:blip r:embed="rId4"/>
            <a:stretch>
              <a:fillRect/>
            </a:stretch>
          </p:blipFill>
          <p:spPr>
            <a:xfrm>
              <a:off x="5888683" y="1934788"/>
              <a:ext cx="5831171" cy="1557712"/>
            </a:xfrm>
            <a:prstGeom prst="rect">
              <a:avLst/>
            </a:prstGeom>
          </p:spPr>
        </p:pic>
      </p:grpSp>
      <p:pic>
        <p:nvPicPr>
          <p:cNvPr id="4" name="Picture 3">
            <a:extLst>
              <a:ext uri="{FF2B5EF4-FFF2-40B4-BE49-F238E27FC236}">
                <a16:creationId xmlns:a16="http://schemas.microsoft.com/office/drawing/2014/main" id="{4D1C766A-B627-1020-1833-E204E0D5F763}"/>
              </a:ext>
            </a:extLst>
          </p:cNvPr>
          <p:cNvPicPr>
            <a:picLocks noChangeAspect="1"/>
          </p:cNvPicPr>
          <p:nvPr/>
        </p:nvPicPr>
        <p:blipFill>
          <a:blip r:embed="rId5"/>
          <a:stretch>
            <a:fillRect/>
          </a:stretch>
        </p:blipFill>
        <p:spPr>
          <a:xfrm>
            <a:off x="5647082" y="4938323"/>
            <a:ext cx="6315456" cy="463335"/>
          </a:xfrm>
          <a:prstGeom prst="rect">
            <a:avLst/>
          </a:prstGeom>
        </p:spPr>
      </p:pic>
    </p:spTree>
    <p:extLst>
      <p:ext uri="{BB962C8B-B14F-4D97-AF65-F5344CB8AC3E}">
        <p14:creationId xmlns:p14="http://schemas.microsoft.com/office/powerpoint/2010/main" val="334099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2" name="TextBox 11">
            <a:extLst>
              <a:ext uri="{FF2B5EF4-FFF2-40B4-BE49-F238E27FC236}">
                <a16:creationId xmlns:a16="http://schemas.microsoft.com/office/drawing/2014/main" id="{D0614988-E859-7D45-DD99-E8046D5B16A5}"/>
              </a:ext>
            </a:extLst>
          </p:cNvPr>
          <p:cNvSpPr txBox="1"/>
          <p:nvPr/>
        </p:nvSpPr>
        <p:spPr>
          <a:xfrm>
            <a:off x="2236949" y="1488963"/>
            <a:ext cx="7816563" cy="461665"/>
          </a:xfrm>
          <a:prstGeom prst="rect">
            <a:avLst/>
          </a:prstGeom>
          <a:solidFill>
            <a:schemeClr val="accent5">
              <a:lumMod val="20000"/>
              <a:lumOff val="80000"/>
            </a:schemeClr>
          </a:solidFill>
        </p:spPr>
        <p:txBody>
          <a:bodyPr wrap="none" rtlCol="0">
            <a:spAutoFit/>
          </a:bodyPr>
          <a:lstStyle/>
          <a:p>
            <a:r>
              <a:rPr lang="en-US" sz="2400" b="0" i="0" dirty="0">
                <a:solidFill>
                  <a:srgbClr val="333333"/>
                </a:solidFill>
                <a:effectLst/>
                <a:latin typeface="Lato" panose="020F0502020204030203" pitchFamily="34" charset="0"/>
              </a:rPr>
              <a:t>George Box: “All models are wrong, but some are useful”</a:t>
            </a:r>
          </a:p>
        </p:txBody>
      </p:sp>
      <p:sp>
        <p:nvSpPr>
          <p:cNvPr id="20" name="TextBox 19">
            <a:extLst>
              <a:ext uri="{FF2B5EF4-FFF2-40B4-BE49-F238E27FC236}">
                <a16:creationId xmlns:a16="http://schemas.microsoft.com/office/drawing/2014/main" id="{CFA83052-64DD-6706-165E-0D074689B0C6}"/>
              </a:ext>
            </a:extLst>
          </p:cNvPr>
          <p:cNvSpPr txBox="1"/>
          <p:nvPr/>
        </p:nvSpPr>
        <p:spPr>
          <a:xfrm>
            <a:off x="264061" y="2072979"/>
            <a:ext cx="7464929" cy="523220"/>
          </a:xfrm>
          <a:prstGeom prst="rect">
            <a:avLst/>
          </a:prstGeom>
          <a:noFill/>
        </p:spPr>
        <p:txBody>
          <a:bodyPr wrap="none" rtlCol="0">
            <a:spAutoFit/>
          </a:bodyPr>
          <a:lstStyle/>
          <a:p>
            <a:r>
              <a:rPr lang="en-US" sz="2800" b="1" dirty="0"/>
              <a:t>In what ways can a theoretical model be wrong? </a:t>
            </a:r>
          </a:p>
        </p:txBody>
      </p:sp>
      <p:sp>
        <p:nvSpPr>
          <p:cNvPr id="22" name="Content Placeholder 2">
            <a:extLst>
              <a:ext uri="{FF2B5EF4-FFF2-40B4-BE49-F238E27FC236}">
                <a16:creationId xmlns:a16="http://schemas.microsoft.com/office/drawing/2014/main" id="{C4BE1A12-B1AA-AA8F-503F-F716E80E2CD7}"/>
              </a:ext>
            </a:extLst>
          </p:cNvPr>
          <p:cNvSpPr txBox="1">
            <a:spLocks/>
          </p:cNvSpPr>
          <p:nvPr/>
        </p:nvSpPr>
        <p:spPr>
          <a:xfrm>
            <a:off x="906044" y="2685623"/>
            <a:ext cx="9654380" cy="2317185"/>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2024" indent="-192024">
              <a:spcAft>
                <a:spcPts val="600"/>
              </a:spcAft>
            </a:pPr>
            <a:r>
              <a:rPr lang="en-US" sz="2400" b="1" dirty="0"/>
              <a:t>Uncertainty from numerical method </a:t>
            </a:r>
            <a:r>
              <a:rPr lang="en-US" sz="2000" dirty="0"/>
              <a:t>(e.g., differential equation error)</a:t>
            </a:r>
            <a:endParaRPr lang="en-US" sz="2000" b="1" dirty="0"/>
          </a:p>
          <a:p>
            <a:pPr marL="192024" indent="-192024">
              <a:spcAft>
                <a:spcPts val="600"/>
              </a:spcAft>
            </a:pPr>
            <a:r>
              <a:rPr lang="en-US" sz="2400" b="1" dirty="0"/>
              <a:t>Truncation of Hilbert space </a:t>
            </a:r>
            <a:r>
              <a:rPr lang="en-US" sz="2000" dirty="0"/>
              <a:t>(e.g., lattice volume/spacing or ho model space)</a:t>
            </a:r>
          </a:p>
          <a:p>
            <a:pPr marL="192024" indent="-192024">
              <a:spcAft>
                <a:spcPts val="600"/>
              </a:spcAft>
            </a:pPr>
            <a:r>
              <a:rPr lang="en-US" sz="2400" b="1" dirty="0"/>
              <a:t>Model discrepancy </a:t>
            </a:r>
            <a:endParaRPr lang="en-US" sz="2400" dirty="0"/>
          </a:p>
          <a:p>
            <a:pPr marL="592074" lvl="1" indent="-192024"/>
            <a:r>
              <a:rPr lang="en-US" sz="2000" dirty="0"/>
              <a:t>Incomplete or in parts incorrect physical model</a:t>
            </a:r>
          </a:p>
          <a:p>
            <a:pPr marL="592074" lvl="1" indent="-192024"/>
            <a:r>
              <a:rPr lang="en-US" sz="2000" dirty="0"/>
              <a:t>Effective field theory expansion truncation error</a:t>
            </a:r>
          </a:p>
        </p:txBody>
      </p:sp>
      <p:sp>
        <p:nvSpPr>
          <p:cNvPr id="23" name="TextBox 22">
            <a:extLst>
              <a:ext uri="{FF2B5EF4-FFF2-40B4-BE49-F238E27FC236}">
                <a16:creationId xmlns:a16="http://schemas.microsoft.com/office/drawing/2014/main" id="{CD5CAE5C-489C-9E14-A3D7-4DE3AFB3DEC8}"/>
              </a:ext>
            </a:extLst>
          </p:cNvPr>
          <p:cNvSpPr txBox="1"/>
          <p:nvPr/>
        </p:nvSpPr>
        <p:spPr>
          <a:xfrm>
            <a:off x="586790" y="5154353"/>
            <a:ext cx="10637912" cy="1077218"/>
          </a:xfrm>
          <a:prstGeom prst="rect">
            <a:avLst/>
          </a:prstGeom>
          <a:noFill/>
        </p:spPr>
        <p:txBody>
          <a:bodyPr wrap="none" rtlCol="0">
            <a:spAutoFit/>
          </a:bodyPr>
          <a:lstStyle/>
          <a:p>
            <a:r>
              <a:rPr lang="en-US" sz="2400" b="1" dirty="0">
                <a:solidFill>
                  <a:srgbClr val="0070C0"/>
                </a:solidFill>
              </a:rPr>
              <a:t>Mostly systematic and correlated </a:t>
            </a:r>
            <a:r>
              <a:rPr lang="en-US" sz="2400" dirty="0">
                <a:solidFill>
                  <a:srgbClr val="0070C0"/>
                </a:solidFill>
              </a:rPr>
              <a:t>(doesn’t mean they can’t be treated as random!).</a:t>
            </a:r>
          </a:p>
          <a:p>
            <a:pPr marL="649224" lvl="1" indent="-192024">
              <a:buFont typeface="Arial" panose="020B0604020202020204" pitchFamily="34" charset="0"/>
              <a:buChar char="•"/>
            </a:pPr>
            <a:r>
              <a:rPr lang="en-US" sz="2000" b="1" dirty="0"/>
              <a:t>Systematic:</a:t>
            </a:r>
            <a:r>
              <a:rPr lang="en-US" sz="2000" dirty="0"/>
              <a:t> error is not reduced when more observations are averaged</a:t>
            </a:r>
          </a:p>
          <a:p>
            <a:pPr marL="649224" lvl="1" indent="-192024">
              <a:buFont typeface="Arial" panose="020B0604020202020204" pitchFamily="34" charset="0"/>
              <a:buChar char="•"/>
            </a:pPr>
            <a:r>
              <a:rPr lang="en-US" sz="2000" b="1" dirty="0"/>
              <a:t>Correlated:</a:t>
            </a:r>
            <a:r>
              <a:rPr lang="en-US" sz="2000" dirty="0"/>
              <a:t> e.g., model error in binding energy for oxygen chain all in same direction</a:t>
            </a:r>
          </a:p>
        </p:txBody>
      </p:sp>
      <p:sp>
        <p:nvSpPr>
          <p:cNvPr id="24" name="TextBox 23">
            <a:extLst>
              <a:ext uri="{FF2B5EF4-FFF2-40B4-BE49-F238E27FC236}">
                <a16:creationId xmlns:a16="http://schemas.microsoft.com/office/drawing/2014/main" id="{4AE856FA-FFA6-EA43-B612-802CF7D95FA3}"/>
              </a:ext>
            </a:extLst>
          </p:cNvPr>
          <p:cNvSpPr txBox="1"/>
          <p:nvPr/>
        </p:nvSpPr>
        <p:spPr>
          <a:xfrm>
            <a:off x="614045" y="6287482"/>
            <a:ext cx="10741723" cy="461665"/>
          </a:xfrm>
          <a:prstGeom prst="rect">
            <a:avLst/>
          </a:prstGeom>
          <a:noFill/>
        </p:spPr>
        <p:txBody>
          <a:bodyPr wrap="none" rtlCol="0">
            <a:spAutoFit/>
          </a:bodyPr>
          <a:lstStyle/>
          <a:p>
            <a:r>
              <a:rPr lang="en-US" sz="2400" b="1" dirty="0">
                <a:solidFill>
                  <a:srgbClr val="FF0000"/>
                </a:solidFill>
              </a:rPr>
              <a:t>Bayesian statistics is ideal for modeling, combining, and propagating theory errors!</a:t>
            </a:r>
          </a:p>
        </p:txBody>
      </p:sp>
      <p:sp>
        <p:nvSpPr>
          <p:cNvPr id="25" name="TextBox 24">
            <a:extLst>
              <a:ext uri="{FF2B5EF4-FFF2-40B4-BE49-F238E27FC236}">
                <a16:creationId xmlns:a16="http://schemas.microsoft.com/office/drawing/2014/main" id="{A0051979-5B1A-038F-0739-0DA6EF3DC197}"/>
              </a:ext>
            </a:extLst>
          </p:cNvPr>
          <p:cNvSpPr txBox="1"/>
          <p:nvPr/>
        </p:nvSpPr>
        <p:spPr>
          <a:xfrm>
            <a:off x="6997470" y="3819856"/>
            <a:ext cx="3886254" cy="707886"/>
          </a:xfrm>
          <a:prstGeom prst="rect">
            <a:avLst/>
          </a:prstGeom>
          <a:noFill/>
        </p:spPr>
        <p:txBody>
          <a:bodyPr wrap="square">
            <a:spAutoFit/>
          </a:bodyPr>
          <a:lstStyle/>
          <a:p>
            <a:pPr marL="342900" indent="-342900">
              <a:spcAft>
                <a:spcPts val="1200"/>
              </a:spcAft>
              <a:buFont typeface="Wingdings" pitchFamily="2" charset="2"/>
              <a:buChar char="q"/>
            </a:pPr>
            <a:r>
              <a:rPr lang="en-US" sz="2000" dirty="0">
                <a:solidFill>
                  <a:srgbClr val="FF0000"/>
                </a:solidFill>
              </a:rPr>
              <a:t>Incorporate all sources of </a:t>
            </a:r>
            <a:br>
              <a:rPr lang="en-US" sz="2000" dirty="0">
                <a:solidFill>
                  <a:srgbClr val="FF0000"/>
                </a:solidFill>
              </a:rPr>
            </a:br>
            <a:r>
              <a:rPr lang="en-US" sz="2000" dirty="0">
                <a:solidFill>
                  <a:srgbClr val="FF0000"/>
                </a:solidFill>
              </a:rPr>
              <a:t>expt. and </a:t>
            </a:r>
            <a:r>
              <a:rPr lang="en-US" sz="2000" i="1" dirty="0">
                <a:solidFill>
                  <a:srgbClr val="FF0000"/>
                </a:solidFill>
              </a:rPr>
              <a:t>theoretical</a:t>
            </a:r>
            <a:r>
              <a:rPr lang="en-US" sz="2000" dirty="0">
                <a:solidFill>
                  <a:srgbClr val="FF0000"/>
                </a:solidFill>
              </a:rPr>
              <a:t> errors</a:t>
            </a:r>
          </a:p>
        </p:txBody>
      </p:sp>
    </p:spTree>
    <p:extLst>
      <p:ext uri="{BB962C8B-B14F-4D97-AF65-F5344CB8AC3E}">
        <p14:creationId xmlns:p14="http://schemas.microsoft.com/office/powerpoint/2010/main" val="15339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2">
                                            <p:bg/>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uiExpand="1" build="p"/>
      <p:bldP spid="22" grpId="1" build="allAtOnce" animBg="1"/>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5" name="TextBox 14">
            <a:extLst>
              <a:ext uri="{FF2B5EF4-FFF2-40B4-BE49-F238E27FC236}">
                <a16:creationId xmlns:a16="http://schemas.microsoft.com/office/drawing/2014/main" id="{1C1FCCDD-9296-AA4A-B096-690A8333809F}"/>
              </a:ext>
            </a:extLst>
          </p:cNvPr>
          <p:cNvSpPr txBox="1"/>
          <p:nvPr/>
        </p:nvSpPr>
        <p:spPr>
          <a:xfrm>
            <a:off x="225949" y="2129788"/>
            <a:ext cx="5917197" cy="584775"/>
          </a:xfrm>
          <a:prstGeom prst="rect">
            <a:avLst/>
          </a:prstGeom>
          <a:noFill/>
        </p:spPr>
        <p:txBody>
          <a:bodyPr wrap="none" rtlCol="0">
            <a:spAutoFit/>
          </a:bodyPr>
          <a:lstStyle/>
          <a:p>
            <a:r>
              <a:rPr lang="en-US" sz="3200" dirty="0">
                <a:solidFill>
                  <a:srgbClr val="0070C0"/>
                </a:solidFill>
              </a:rPr>
              <a:t>1</a:t>
            </a:r>
            <a:r>
              <a:rPr lang="en-US" sz="3200" dirty="0"/>
              <a:t>. </a:t>
            </a:r>
            <a:r>
              <a:rPr lang="en-US" sz="3200" dirty="0">
                <a:solidFill>
                  <a:srgbClr val="0070C0"/>
                </a:solidFill>
              </a:rPr>
              <a:t>Model distribution of </a:t>
            </a:r>
            <a:r>
              <a:rPr lang="en-US" sz="3200" i="1" dirty="0">
                <a:solidFill>
                  <a:srgbClr val="0070C0"/>
                </a:solidFill>
              </a:rPr>
              <a:t>residuals</a:t>
            </a:r>
            <a:r>
              <a:rPr lang="en-US" sz="3200" dirty="0">
                <a:solidFill>
                  <a:srgbClr val="0070C0"/>
                </a:solidFill>
              </a:rPr>
              <a:t>: </a:t>
            </a:r>
            <a:endParaRPr lang="en-US" sz="3200" b="1" i="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0614988-E859-7D45-DD99-E8046D5B16A5}"/>
              </a:ext>
            </a:extLst>
          </p:cNvPr>
          <p:cNvSpPr txBox="1"/>
          <p:nvPr/>
        </p:nvSpPr>
        <p:spPr>
          <a:xfrm>
            <a:off x="2236949" y="1488963"/>
            <a:ext cx="7816563" cy="461665"/>
          </a:xfrm>
          <a:prstGeom prst="rect">
            <a:avLst/>
          </a:prstGeom>
          <a:solidFill>
            <a:schemeClr val="accent5">
              <a:lumMod val="20000"/>
              <a:lumOff val="80000"/>
            </a:schemeClr>
          </a:solidFill>
        </p:spPr>
        <p:txBody>
          <a:bodyPr wrap="none" rtlCol="0">
            <a:spAutoFit/>
          </a:bodyPr>
          <a:lstStyle/>
          <a:p>
            <a:r>
              <a:rPr lang="en-US" sz="2400" b="0" i="0" dirty="0">
                <a:solidFill>
                  <a:srgbClr val="333333"/>
                </a:solidFill>
                <a:effectLst/>
                <a:latin typeface="Lato" panose="020F0502020204030203" pitchFamily="34" charset="0"/>
              </a:rPr>
              <a:t>George Box: “All models are wrong, but some are useful”</a:t>
            </a:r>
          </a:p>
        </p:txBody>
      </p:sp>
      <p:sp>
        <p:nvSpPr>
          <p:cNvPr id="5" name="Rectangle 4">
            <a:extLst>
              <a:ext uri="{FF2B5EF4-FFF2-40B4-BE49-F238E27FC236}">
                <a16:creationId xmlns:a16="http://schemas.microsoft.com/office/drawing/2014/main" id="{C1C7FEB7-6073-85AA-C557-581589109CDA}"/>
              </a:ext>
            </a:extLst>
          </p:cNvPr>
          <p:cNvSpPr/>
          <p:nvPr/>
        </p:nvSpPr>
        <p:spPr>
          <a:xfrm>
            <a:off x="453" y="6515771"/>
            <a:ext cx="9600779" cy="338554"/>
          </a:xfrm>
          <a:prstGeom prst="rect">
            <a:avLst/>
          </a:prstGeom>
          <a:solidFill>
            <a:schemeClr val="bg1">
              <a:lumMod val="95000"/>
            </a:schemeClr>
          </a:solidFill>
        </p:spPr>
        <p:txBody>
          <a:bodyPr wrap="square">
            <a:spAutoFit/>
          </a:bodyPr>
          <a:lstStyle/>
          <a:p>
            <a:pPr algn="ctr"/>
            <a:r>
              <a:rPr lang="en-US" sz="1600" dirty="0"/>
              <a:t>Figures adapted from </a:t>
            </a:r>
            <a:r>
              <a:rPr lang="en-US" sz="1600" i="1" dirty="0"/>
              <a:t>Mass extrapolations with BNN and GP</a:t>
            </a:r>
            <a:r>
              <a:rPr lang="en-US" sz="1600" dirty="0"/>
              <a:t>,   L. </a:t>
            </a:r>
            <a:r>
              <a:rPr lang="en-US" sz="1600" dirty="0" err="1"/>
              <a:t>Neufcourt</a:t>
            </a:r>
            <a:r>
              <a:rPr lang="en-US" sz="1600" dirty="0"/>
              <a:t> et al. Phys. Rev. C 98, 034318 (2018)</a:t>
            </a:r>
          </a:p>
        </p:txBody>
      </p:sp>
      <p:grpSp>
        <p:nvGrpSpPr>
          <p:cNvPr id="18" name="Group 17">
            <a:extLst>
              <a:ext uri="{FF2B5EF4-FFF2-40B4-BE49-F238E27FC236}">
                <a16:creationId xmlns:a16="http://schemas.microsoft.com/office/drawing/2014/main" id="{86A8799B-89BB-817C-FE82-65631B10C56E}"/>
              </a:ext>
            </a:extLst>
          </p:cNvPr>
          <p:cNvGrpSpPr/>
          <p:nvPr/>
        </p:nvGrpSpPr>
        <p:grpSpPr>
          <a:xfrm>
            <a:off x="8651573" y="3141097"/>
            <a:ext cx="3409950" cy="3734832"/>
            <a:chOff x="6925542" y="3082635"/>
            <a:chExt cx="3409950" cy="3734832"/>
          </a:xfrm>
        </p:grpSpPr>
        <p:sp>
          <p:nvSpPr>
            <p:cNvPr id="19" name="TextBox 18">
              <a:extLst>
                <a:ext uri="{FF2B5EF4-FFF2-40B4-BE49-F238E27FC236}">
                  <a16:creationId xmlns:a16="http://schemas.microsoft.com/office/drawing/2014/main" id="{28D61131-1BBE-A919-36F1-DF362FB46FDD}"/>
                </a:ext>
              </a:extLst>
            </p:cNvPr>
            <p:cNvSpPr txBox="1"/>
            <p:nvPr/>
          </p:nvSpPr>
          <p:spPr>
            <a:xfrm>
              <a:off x="7966363" y="6448135"/>
              <a:ext cx="1766317" cy="369332"/>
            </a:xfrm>
            <a:prstGeom prst="rect">
              <a:avLst/>
            </a:prstGeom>
            <a:noFill/>
          </p:spPr>
          <p:txBody>
            <a:bodyPr wrap="none" rtlCol="0">
              <a:spAutoFit/>
            </a:bodyPr>
            <a:lstStyle/>
            <a:p>
              <a:r>
                <a:rPr lang="en-US" dirty="0"/>
                <a:t>Neutron number</a:t>
              </a:r>
            </a:p>
          </p:txBody>
        </p:sp>
        <p:grpSp>
          <p:nvGrpSpPr>
            <p:cNvPr id="20" name="Group 19">
              <a:extLst>
                <a:ext uri="{FF2B5EF4-FFF2-40B4-BE49-F238E27FC236}">
                  <a16:creationId xmlns:a16="http://schemas.microsoft.com/office/drawing/2014/main" id="{6BB7BD4F-47D0-B8A0-AB5C-377AD92DC087}"/>
                </a:ext>
              </a:extLst>
            </p:cNvPr>
            <p:cNvGrpSpPr/>
            <p:nvPr/>
          </p:nvGrpSpPr>
          <p:grpSpPr>
            <a:xfrm>
              <a:off x="6925542" y="3082635"/>
              <a:ext cx="3409950" cy="3365500"/>
              <a:chOff x="6925542" y="3082635"/>
              <a:chExt cx="3409950" cy="3365500"/>
            </a:xfrm>
          </p:grpSpPr>
          <p:pic>
            <p:nvPicPr>
              <p:cNvPr id="21" name="Picture 20">
                <a:extLst>
                  <a:ext uri="{FF2B5EF4-FFF2-40B4-BE49-F238E27FC236}">
                    <a16:creationId xmlns:a16="http://schemas.microsoft.com/office/drawing/2014/main" id="{F4FE4C35-6ED4-D2F3-BED7-CD902115ACB6}"/>
                  </a:ext>
                </a:extLst>
              </p:cNvPr>
              <p:cNvPicPr>
                <a:picLocks noChangeAspect="1"/>
              </p:cNvPicPr>
              <p:nvPr/>
            </p:nvPicPr>
            <p:blipFill>
              <a:blip r:embed="rId3"/>
              <a:stretch>
                <a:fillRect/>
              </a:stretch>
            </p:blipFill>
            <p:spPr>
              <a:xfrm>
                <a:off x="6925542" y="3082635"/>
                <a:ext cx="3409950" cy="3365500"/>
              </a:xfrm>
              <a:prstGeom prst="rect">
                <a:avLst/>
              </a:prstGeom>
            </p:spPr>
          </p:pic>
          <p:sp>
            <p:nvSpPr>
              <p:cNvPr id="22" name="TextBox 21">
                <a:extLst>
                  <a:ext uri="{FF2B5EF4-FFF2-40B4-BE49-F238E27FC236}">
                    <a16:creationId xmlns:a16="http://schemas.microsoft.com/office/drawing/2014/main" id="{2F6F284F-2640-39AC-4D98-30402032F39B}"/>
                  </a:ext>
                </a:extLst>
              </p:cNvPr>
              <p:cNvSpPr txBox="1"/>
              <p:nvPr/>
            </p:nvSpPr>
            <p:spPr>
              <a:xfrm>
                <a:off x="7315197" y="3449779"/>
                <a:ext cx="1972207" cy="369332"/>
              </a:xfrm>
              <a:prstGeom prst="rect">
                <a:avLst/>
              </a:prstGeom>
              <a:solidFill>
                <a:schemeClr val="accent4">
                  <a:lumMod val="20000"/>
                  <a:lumOff val="80000"/>
                </a:schemeClr>
              </a:solidFill>
            </p:spPr>
            <p:txBody>
              <a:bodyPr wrap="none" rtlCol="0">
                <a:spAutoFit/>
              </a:bodyPr>
              <a:lstStyle/>
              <a:p>
                <a:r>
                  <a:rPr lang="en-US" dirty="0"/>
                  <a:t>S</a:t>
                </a:r>
                <a:r>
                  <a:rPr lang="en-US" baseline="-25000" dirty="0"/>
                  <a:t>2n</a:t>
                </a:r>
                <a:r>
                  <a:rPr lang="en-US" dirty="0"/>
                  <a:t> residuals (MeV)</a:t>
                </a:r>
              </a:p>
            </p:txBody>
          </p:sp>
          <p:cxnSp>
            <p:nvCxnSpPr>
              <p:cNvPr id="23" name="Straight Connector 22">
                <a:extLst>
                  <a:ext uri="{FF2B5EF4-FFF2-40B4-BE49-F238E27FC236}">
                    <a16:creationId xmlns:a16="http://schemas.microsoft.com/office/drawing/2014/main" id="{62A57471-1FC2-79F3-A847-FA20816CF94D}"/>
                  </a:ext>
                </a:extLst>
              </p:cNvPr>
              <p:cNvCxnSpPr/>
              <p:nvPr/>
            </p:nvCxnSpPr>
            <p:spPr>
              <a:xfrm flipV="1">
                <a:off x="8451273" y="5167745"/>
                <a:ext cx="0" cy="4572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BE3121B-77CD-7127-499E-8AA1B7F61272}"/>
                  </a:ext>
                </a:extLst>
              </p:cNvPr>
              <p:cNvSpPr txBox="1"/>
              <p:nvPr/>
            </p:nvSpPr>
            <p:spPr>
              <a:xfrm>
                <a:off x="7273632" y="5708773"/>
                <a:ext cx="886781" cy="369332"/>
              </a:xfrm>
              <a:prstGeom prst="rect">
                <a:avLst/>
              </a:prstGeom>
              <a:solidFill>
                <a:schemeClr val="accent4">
                  <a:lumMod val="20000"/>
                  <a:lumOff val="80000"/>
                </a:schemeClr>
              </a:solidFill>
            </p:spPr>
            <p:txBody>
              <a:bodyPr wrap="none" rtlCol="0">
                <a:spAutoFit/>
              </a:bodyPr>
              <a:lstStyle/>
              <a:p>
                <a:r>
                  <a:rPr lang="en-US" dirty="0"/>
                  <a:t>original</a:t>
                </a:r>
              </a:p>
            </p:txBody>
          </p:sp>
          <p:sp>
            <p:nvSpPr>
              <p:cNvPr id="25" name="TextBox 24">
                <a:extLst>
                  <a:ext uri="{FF2B5EF4-FFF2-40B4-BE49-F238E27FC236}">
                    <a16:creationId xmlns:a16="http://schemas.microsoft.com/office/drawing/2014/main" id="{0A0E3869-2A21-91FC-3DEA-AE529D795697}"/>
                  </a:ext>
                </a:extLst>
              </p:cNvPr>
              <p:cNvSpPr txBox="1"/>
              <p:nvPr/>
            </p:nvSpPr>
            <p:spPr>
              <a:xfrm>
                <a:off x="8675311" y="5741034"/>
                <a:ext cx="1568058" cy="369332"/>
              </a:xfrm>
              <a:prstGeom prst="rect">
                <a:avLst/>
              </a:prstGeom>
              <a:solidFill>
                <a:schemeClr val="accent4">
                  <a:lumMod val="20000"/>
                  <a:lumOff val="80000"/>
                </a:schemeClr>
              </a:solidFill>
            </p:spPr>
            <p:txBody>
              <a:bodyPr wrap="none" rtlCol="0">
                <a:spAutoFit/>
              </a:bodyPr>
              <a:lstStyle/>
              <a:p>
                <a:r>
                  <a:rPr lang="en-US" dirty="0"/>
                  <a:t>with GP model</a:t>
                </a:r>
              </a:p>
            </p:txBody>
          </p:sp>
          <p:cxnSp>
            <p:nvCxnSpPr>
              <p:cNvPr id="26" name="Straight Connector 25">
                <a:extLst>
                  <a:ext uri="{FF2B5EF4-FFF2-40B4-BE49-F238E27FC236}">
                    <a16:creationId xmlns:a16="http://schemas.microsoft.com/office/drawing/2014/main" id="{B719DE4A-570B-071C-0D8F-58F6C3601495}"/>
                  </a:ext>
                </a:extLst>
              </p:cNvPr>
              <p:cNvCxnSpPr>
                <a:cxnSpLocks/>
              </p:cNvCxnSpPr>
              <p:nvPr/>
            </p:nvCxnSpPr>
            <p:spPr>
              <a:xfrm flipV="1">
                <a:off x="8160413" y="5708773"/>
                <a:ext cx="237744" cy="146304"/>
              </a:xfrm>
              <a:prstGeom prst="line">
                <a:avLst/>
              </a:prstGeom>
              <a:ln w="25400">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531AE-7DB6-3276-89DE-BF5BF949261F}"/>
                  </a:ext>
                </a:extLst>
              </p:cNvPr>
              <p:cNvCxnSpPr>
                <a:cxnSpLocks/>
              </p:cNvCxnSpPr>
              <p:nvPr/>
            </p:nvCxnSpPr>
            <p:spPr>
              <a:xfrm flipH="1" flipV="1">
                <a:off x="8508503" y="5120640"/>
                <a:ext cx="538691" cy="64008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8" name="Picture 27">
            <a:extLst>
              <a:ext uri="{FF2B5EF4-FFF2-40B4-BE49-F238E27FC236}">
                <a16:creationId xmlns:a16="http://schemas.microsoft.com/office/drawing/2014/main" id="{D089AE0E-826A-AB5A-5737-36FBB6BF1C79}"/>
              </a:ext>
            </a:extLst>
          </p:cNvPr>
          <p:cNvPicPr>
            <a:picLocks noChangeAspect="1"/>
          </p:cNvPicPr>
          <p:nvPr/>
        </p:nvPicPr>
        <p:blipFill>
          <a:blip r:embed="rId4"/>
          <a:stretch>
            <a:fillRect/>
          </a:stretch>
        </p:blipFill>
        <p:spPr>
          <a:xfrm>
            <a:off x="189254" y="3207843"/>
            <a:ext cx="8245269" cy="3200400"/>
          </a:xfrm>
          <a:prstGeom prst="rect">
            <a:avLst/>
          </a:prstGeom>
        </p:spPr>
      </p:pic>
      <p:sp>
        <p:nvSpPr>
          <p:cNvPr id="29" name="TextBox 28">
            <a:extLst>
              <a:ext uri="{FF2B5EF4-FFF2-40B4-BE49-F238E27FC236}">
                <a16:creationId xmlns:a16="http://schemas.microsoft.com/office/drawing/2014/main" id="{E17780CC-F88B-9AF4-3A0E-E2354598B9BB}"/>
              </a:ext>
            </a:extLst>
          </p:cNvPr>
          <p:cNvSpPr txBox="1"/>
          <p:nvPr/>
        </p:nvSpPr>
        <p:spPr>
          <a:xfrm>
            <a:off x="197393" y="2723486"/>
            <a:ext cx="11722761" cy="400110"/>
          </a:xfrm>
          <a:prstGeom prst="rect">
            <a:avLst/>
          </a:prstGeom>
          <a:solidFill>
            <a:schemeClr val="accent2">
              <a:lumMod val="20000"/>
              <a:lumOff val="80000"/>
            </a:schemeClr>
          </a:solidFill>
        </p:spPr>
        <p:txBody>
          <a:bodyPr wrap="none" rtlCol="0">
            <a:spAutoFit/>
          </a:bodyPr>
          <a:lstStyle/>
          <a:p>
            <a:r>
              <a:rPr lang="en-US" sz="2000" i="1" dirty="0"/>
              <a:t>Train</a:t>
            </a:r>
            <a:r>
              <a:rPr lang="en-US" sz="2000" dirty="0"/>
              <a:t> the residuals on Gaussian Process model or with Bayesian Neural Network on one set; </a:t>
            </a:r>
            <a:r>
              <a:rPr lang="en-US" sz="2000" i="1" dirty="0"/>
              <a:t>test</a:t>
            </a:r>
            <a:r>
              <a:rPr lang="en-US" sz="2000" dirty="0"/>
              <a:t> on another set </a:t>
            </a:r>
          </a:p>
        </p:txBody>
      </p:sp>
      <p:pic>
        <p:nvPicPr>
          <p:cNvPr id="30" name="Picture 29">
            <a:extLst>
              <a:ext uri="{FF2B5EF4-FFF2-40B4-BE49-F238E27FC236}">
                <a16:creationId xmlns:a16="http://schemas.microsoft.com/office/drawing/2014/main" id="{8774C27B-E2B2-935F-0B87-10A180FC47B8}"/>
              </a:ext>
            </a:extLst>
          </p:cNvPr>
          <p:cNvPicPr>
            <a:picLocks noChangeAspect="1"/>
          </p:cNvPicPr>
          <p:nvPr/>
        </p:nvPicPr>
        <p:blipFill>
          <a:blip r:embed="rId5"/>
          <a:stretch>
            <a:fillRect/>
          </a:stretch>
        </p:blipFill>
        <p:spPr>
          <a:xfrm>
            <a:off x="6143146" y="2252215"/>
            <a:ext cx="5221224" cy="402493"/>
          </a:xfrm>
          <a:prstGeom prst="rect">
            <a:avLst/>
          </a:prstGeom>
        </p:spPr>
      </p:pic>
      <p:pic>
        <p:nvPicPr>
          <p:cNvPr id="4" name="Picture 3">
            <a:extLst>
              <a:ext uri="{FF2B5EF4-FFF2-40B4-BE49-F238E27FC236}">
                <a16:creationId xmlns:a16="http://schemas.microsoft.com/office/drawing/2014/main" id="{947B79F9-8CE8-127A-9CCA-1E05236829A0}"/>
              </a:ext>
            </a:extLst>
          </p:cNvPr>
          <p:cNvPicPr>
            <a:picLocks noChangeAspect="1"/>
          </p:cNvPicPr>
          <p:nvPr/>
        </p:nvPicPr>
        <p:blipFill>
          <a:blip r:embed="rId6"/>
          <a:stretch>
            <a:fillRect/>
          </a:stretch>
        </p:blipFill>
        <p:spPr>
          <a:xfrm>
            <a:off x="468894" y="3249047"/>
            <a:ext cx="7772400" cy="3479380"/>
          </a:xfrm>
          <a:prstGeom prst="rect">
            <a:avLst/>
          </a:prstGeom>
        </p:spPr>
      </p:pic>
    </p:spTree>
    <p:extLst>
      <p:ext uri="{BB962C8B-B14F-4D97-AF65-F5344CB8AC3E}">
        <p14:creationId xmlns:p14="http://schemas.microsoft.com/office/powerpoint/2010/main" val="17085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585948-0BCE-2F4B-A599-C70256673BB2}"/>
              </a:ext>
            </a:extLst>
          </p:cNvPr>
          <p:cNvSpPr/>
          <p:nvPr/>
        </p:nvSpPr>
        <p:spPr>
          <a:xfrm>
            <a:off x="1522249" y="329353"/>
            <a:ext cx="9773900" cy="646331"/>
          </a:xfrm>
          <a:prstGeom prst="rect">
            <a:avLst/>
          </a:prstGeom>
        </p:spPr>
        <p:txBody>
          <a:bodyPr wrap="square">
            <a:spAutoFit/>
          </a:bodyPr>
          <a:lstStyle/>
          <a:p>
            <a:pPr marL="342900" indent="-342900">
              <a:spcAft>
                <a:spcPts val="1200"/>
              </a:spcAft>
              <a:buFont typeface="Wingdings" pitchFamily="2" charset="2"/>
              <a:buChar char="q"/>
            </a:pPr>
            <a:r>
              <a:rPr lang="en-US" sz="3600" b="1" dirty="0">
                <a:solidFill>
                  <a:srgbClr val="FF0000"/>
                </a:solidFill>
              </a:rPr>
              <a:t> Formulate </a:t>
            </a:r>
            <a:r>
              <a:rPr lang="en-US" sz="3600" b="1" i="1" dirty="0">
                <a:solidFill>
                  <a:srgbClr val="FF0000"/>
                </a:solidFill>
              </a:rPr>
              <a:t>statistical models </a:t>
            </a:r>
            <a:r>
              <a:rPr lang="en-US" sz="3600" b="1" dirty="0">
                <a:solidFill>
                  <a:srgbClr val="FF0000"/>
                </a:solidFill>
              </a:rPr>
              <a:t>for uncertainties </a:t>
            </a:r>
          </a:p>
        </p:txBody>
      </p:sp>
      <p:sp>
        <p:nvSpPr>
          <p:cNvPr id="3" name="TextBox 2">
            <a:extLst>
              <a:ext uri="{FF2B5EF4-FFF2-40B4-BE49-F238E27FC236}">
                <a16:creationId xmlns:a16="http://schemas.microsoft.com/office/drawing/2014/main" id="{EDEF0FCE-9F11-6F48-9861-9A3B13946EEF}"/>
              </a:ext>
            </a:extLst>
          </p:cNvPr>
          <p:cNvSpPr txBox="1"/>
          <p:nvPr/>
        </p:nvSpPr>
        <p:spPr>
          <a:xfrm>
            <a:off x="586790" y="570518"/>
            <a:ext cx="10831170" cy="892552"/>
          </a:xfrm>
          <a:prstGeom prst="rect">
            <a:avLst/>
          </a:prstGeom>
          <a:noFill/>
        </p:spPr>
        <p:txBody>
          <a:bodyPr wrap="none" rtlCol="0">
            <a:spAutoFit/>
          </a:bodyPr>
          <a:lstStyle/>
          <a:p>
            <a:endParaRPr lang="en-US" sz="2400" dirty="0"/>
          </a:p>
          <a:p>
            <a:pPr marL="342900" indent="-342900">
              <a:spcAft>
                <a:spcPts val="1200"/>
              </a:spcAft>
              <a:buFont typeface="Wingdings" pitchFamily="2" charset="2"/>
              <a:buChar char="q"/>
            </a:pPr>
            <a:r>
              <a:rPr lang="en-US" sz="2800" dirty="0">
                <a:solidFill>
                  <a:srgbClr val="FF0000"/>
                </a:solidFill>
              </a:rPr>
              <a:t> Interact with the experts: statisticians say any model better than none!</a:t>
            </a:r>
          </a:p>
        </p:txBody>
      </p:sp>
      <p:sp>
        <p:nvSpPr>
          <p:cNvPr id="12" name="TextBox 11">
            <a:extLst>
              <a:ext uri="{FF2B5EF4-FFF2-40B4-BE49-F238E27FC236}">
                <a16:creationId xmlns:a16="http://schemas.microsoft.com/office/drawing/2014/main" id="{D0614988-E859-7D45-DD99-E8046D5B16A5}"/>
              </a:ext>
            </a:extLst>
          </p:cNvPr>
          <p:cNvSpPr txBox="1"/>
          <p:nvPr/>
        </p:nvSpPr>
        <p:spPr>
          <a:xfrm>
            <a:off x="871407" y="1495947"/>
            <a:ext cx="10208969" cy="830997"/>
          </a:xfrm>
          <a:prstGeom prst="rect">
            <a:avLst/>
          </a:prstGeom>
          <a:solidFill>
            <a:schemeClr val="accent5">
              <a:lumMod val="20000"/>
              <a:lumOff val="80000"/>
            </a:schemeClr>
          </a:solidFill>
        </p:spPr>
        <p:txBody>
          <a:bodyPr wrap="square" rtlCol="0">
            <a:spAutoFit/>
          </a:bodyPr>
          <a:lstStyle/>
          <a:p>
            <a:pPr algn="ctr"/>
            <a:r>
              <a:rPr lang="en-US" sz="2400" b="0" i="0" dirty="0">
                <a:solidFill>
                  <a:srgbClr val="333333"/>
                </a:solidFill>
                <a:effectLst/>
                <a:latin typeface="Lato" panose="020F0502020204030203" pitchFamily="34" charset="0"/>
              </a:rPr>
              <a:t>Revised George Box: “All models are wrong, but </a:t>
            </a:r>
            <a:r>
              <a:rPr lang="en-US" sz="2400" b="0" i="0" strike="sngStrike" dirty="0">
                <a:solidFill>
                  <a:srgbClr val="FF0000"/>
                </a:solidFill>
                <a:effectLst/>
                <a:latin typeface="Lato" panose="020F0502020204030203" pitchFamily="34" charset="0"/>
              </a:rPr>
              <a:t>some</a:t>
            </a:r>
            <a:r>
              <a:rPr lang="en-US" sz="2400" b="0" i="0" dirty="0">
                <a:solidFill>
                  <a:srgbClr val="333333"/>
                </a:solidFill>
                <a:effectLst/>
                <a:latin typeface="Lato" panose="020F0502020204030203" pitchFamily="34" charset="0"/>
              </a:rPr>
              <a:t> models </a:t>
            </a:r>
            <a:r>
              <a:rPr lang="en-US" sz="2400" b="0" i="0" dirty="0">
                <a:solidFill>
                  <a:srgbClr val="FF0000"/>
                </a:solidFill>
                <a:effectLst/>
                <a:latin typeface="Lato" panose="020F0502020204030203" pitchFamily="34" charset="0"/>
              </a:rPr>
              <a:t>that </a:t>
            </a:r>
            <a:r>
              <a:rPr lang="en-US" sz="2400" b="0" i="1" dirty="0">
                <a:solidFill>
                  <a:srgbClr val="FF0000"/>
                </a:solidFill>
                <a:effectLst/>
                <a:latin typeface="Lato" panose="020F0502020204030203" pitchFamily="34" charset="0"/>
              </a:rPr>
              <a:t>know</a:t>
            </a:r>
            <a:r>
              <a:rPr lang="en-US" sz="2400" b="0" i="0" dirty="0">
                <a:solidFill>
                  <a:srgbClr val="FF0000"/>
                </a:solidFill>
                <a:effectLst/>
                <a:latin typeface="Lato" panose="020F0502020204030203" pitchFamily="34" charset="0"/>
              </a:rPr>
              <a:t> when they are wrong</a:t>
            </a:r>
            <a:r>
              <a:rPr lang="en-US" sz="2400" b="0" i="0" dirty="0">
                <a:solidFill>
                  <a:srgbClr val="333333"/>
                </a:solidFill>
                <a:effectLst/>
                <a:latin typeface="Lato" panose="020F0502020204030203" pitchFamily="34" charset="0"/>
              </a:rPr>
              <a:t>, are useful.”</a:t>
            </a:r>
          </a:p>
        </p:txBody>
      </p:sp>
      <p:grpSp>
        <p:nvGrpSpPr>
          <p:cNvPr id="6" name="Group 5">
            <a:extLst>
              <a:ext uri="{FF2B5EF4-FFF2-40B4-BE49-F238E27FC236}">
                <a16:creationId xmlns:a16="http://schemas.microsoft.com/office/drawing/2014/main" id="{24CB4813-572B-417F-80F0-D145FC2A9598}"/>
              </a:ext>
            </a:extLst>
          </p:cNvPr>
          <p:cNvGrpSpPr/>
          <p:nvPr/>
        </p:nvGrpSpPr>
        <p:grpSpPr>
          <a:xfrm>
            <a:off x="250344" y="2317075"/>
            <a:ext cx="10669011" cy="584775"/>
            <a:chOff x="214486" y="2603943"/>
            <a:chExt cx="10669011" cy="584775"/>
          </a:xfrm>
        </p:grpSpPr>
        <p:sp>
          <p:nvSpPr>
            <p:cNvPr id="4" name="TextBox 3">
              <a:extLst>
                <a:ext uri="{FF2B5EF4-FFF2-40B4-BE49-F238E27FC236}">
                  <a16:creationId xmlns:a16="http://schemas.microsoft.com/office/drawing/2014/main" id="{38A81C6C-907B-04F6-B4F3-5272E3CD921C}"/>
                </a:ext>
              </a:extLst>
            </p:cNvPr>
            <p:cNvSpPr txBox="1"/>
            <p:nvPr/>
          </p:nvSpPr>
          <p:spPr>
            <a:xfrm>
              <a:off x="214486" y="2603943"/>
              <a:ext cx="10669011" cy="584775"/>
            </a:xfrm>
            <a:prstGeom prst="rect">
              <a:avLst/>
            </a:prstGeom>
            <a:noFill/>
          </p:spPr>
          <p:txBody>
            <a:bodyPr wrap="none" rtlCol="0">
              <a:spAutoFit/>
            </a:bodyPr>
            <a:lstStyle/>
            <a:p>
              <a:r>
                <a:rPr lang="en-US" sz="3200" dirty="0">
                  <a:solidFill>
                    <a:srgbClr val="0070C0"/>
                  </a:solidFill>
                </a:rPr>
                <a:t>2. For EFTs, learn          from </a:t>
              </a:r>
              <a:r>
                <a:rPr lang="en-US" sz="3200" i="1" dirty="0">
                  <a:solidFill>
                    <a:srgbClr val="0070C0"/>
                  </a:solidFill>
                </a:rPr>
                <a:t>convergence pattern </a:t>
              </a:r>
              <a:r>
                <a:rPr lang="en-US" sz="3200" dirty="0">
                  <a:solidFill>
                    <a:srgbClr val="0070C0"/>
                  </a:solidFill>
                </a:rPr>
                <a:t>of observables</a:t>
              </a:r>
              <a:endParaRPr lang="en-US" sz="3200" b="1" i="1"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CA1458A-FCF6-78F3-F992-D3922A54CCFC}"/>
                </a:ext>
              </a:extLst>
            </p:cNvPr>
            <p:cNvPicPr>
              <a:picLocks noChangeAspect="1"/>
            </p:cNvPicPr>
            <p:nvPr/>
          </p:nvPicPr>
          <p:blipFill>
            <a:blip r:embed="rId3"/>
            <a:stretch>
              <a:fillRect/>
            </a:stretch>
          </p:blipFill>
          <p:spPr>
            <a:xfrm>
              <a:off x="3179484" y="2729446"/>
              <a:ext cx="705701" cy="374904"/>
            </a:xfrm>
            <a:prstGeom prst="rect">
              <a:avLst/>
            </a:prstGeom>
          </p:spPr>
        </p:pic>
      </p:grpSp>
      <p:grpSp>
        <p:nvGrpSpPr>
          <p:cNvPr id="22" name="Group 21">
            <a:extLst>
              <a:ext uri="{FF2B5EF4-FFF2-40B4-BE49-F238E27FC236}">
                <a16:creationId xmlns:a16="http://schemas.microsoft.com/office/drawing/2014/main" id="{E8D41E22-E64B-8FDB-1F4C-DFDF277B68D7}"/>
              </a:ext>
            </a:extLst>
          </p:cNvPr>
          <p:cNvGrpSpPr/>
          <p:nvPr/>
        </p:nvGrpSpPr>
        <p:grpSpPr>
          <a:xfrm>
            <a:off x="579368" y="2942661"/>
            <a:ext cx="9512124" cy="3247015"/>
            <a:chOff x="993896" y="2942661"/>
            <a:chExt cx="9512124" cy="3247015"/>
          </a:xfrm>
        </p:grpSpPr>
        <p:pic>
          <p:nvPicPr>
            <p:cNvPr id="7" name="Picture 6">
              <a:extLst>
                <a:ext uri="{FF2B5EF4-FFF2-40B4-BE49-F238E27FC236}">
                  <a16:creationId xmlns:a16="http://schemas.microsoft.com/office/drawing/2014/main" id="{C448BF32-C0A3-5E56-22DF-A95C878FD005}"/>
                </a:ext>
              </a:extLst>
            </p:cNvPr>
            <p:cNvPicPr>
              <a:picLocks noChangeAspect="1"/>
            </p:cNvPicPr>
            <p:nvPr/>
          </p:nvPicPr>
          <p:blipFill>
            <a:blip r:embed="rId4"/>
            <a:stretch>
              <a:fillRect/>
            </a:stretch>
          </p:blipFill>
          <p:spPr>
            <a:xfrm>
              <a:off x="993896" y="2942661"/>
              <a:ext cx="3048000" cy="3227293"/>
            </a:xfrm>
            <a:prstGeom prst="rect">
              <a:avLst/>
            </a:prstGeom>
          </p:spPr>
        </p:pic>
        <p:pic>
          <p:nvPicPr>
            <p:cNvPr id="8" name="Picture 7">
              <a:extLst>
                <a:ext uri="{FF2B5EF4-FFF2-40B4-BE49-F238E27FC236}">
                  <a16:creationId xmlns:a16="http://schemas.microsoft.com/office/drawing/2014/main" id="{FCD3A408-6536-C0C2-A596-E2041EF4EB94}"/>
                </a:ext>
              </a:extLst>
            </p:cNvPr>
            <p:cNvPicPr>
              <a:picLocks noChangeAspect="1"/>
            </p:cNvPicPr>
            <p:nvPr/>
          </p:nvPicPr>
          <p:blipFill>
            <a:blip r:embed="rId5"/>
            <a:stretch>
              <a:fillRect/>
            </a:stretch>
          </p:blipFill>
          <p:spPr>
            <a:xfrm>
              <a:off x="4276419" y="2957146"/>
              <a:ext cx="2997539" cy="3230880"/>
            </a:xfrm>
            <a:prstGeom prst="rect">
              <a:avLst/>
            </a:prstGeom>
          </p:spPr>
        </p:pic>
        <p:grpSp>
          <p:nvGrpSpPr>
            <p:cNvPr id="9" name="Group 8">
              <a:extLst>
                <a:ext uri="{FF2B5EF4-FFF2-40B4-BE49-F238E27FC236}">
                  <a16:creationId xmlns:a16="http://schemas.microsoft.com/office/drawing/2014/main" id="{6479654F-6C54-3047-8FAB-3AEEDD18D5D9}"/>
                </a:ext>
              </a:extLst>
            </p:cNvPr>
            <p:cNvGrpSpPr/>
            <p:nvPr/>
          </p:nvGrpSpPr>
          <p:grpSpPr>
            <a:xfrm>
              <a:off x="7508481" y="2958796"/>
              <a:ext cx="2997539" cy="3230880"/>
              <a:chOff x="8518576" y="865178"/>
              <a:chExt cx="2997539" cy="3230880"/>
            </a:xfrm>
          </p:grpSpPr>
          <p:pic>
            <p:nvPicPr>
              <p:cNvPr id="10" name="Picture 9">
                <a:extLst>
                  <a:ext uri="{FF2B5EF4-FFF2-40B4-BE49-F238E27FC236}">
                    <a16:creationId xmlns:a16="http://schemas.microsoft.com/office/drawing/2014/main" id="{BE7F9ACF-596B-8E28-3A06-52AD82FE2EC7}"/>
                  </a:ext>
                </a:extLst>
              </p:cNvPr>
              <p:cNvPicPr>
                <a:picLocks noChangeAspect="1"/>
              </p:cNvPicPr>
              <p:nvPr/>
            </p:nvPicPr>
            <p:blipFill>
              <a:blip r:embed="rId6"/>
              <a:stretch>
                <a:fillRect/>
              </a:stretch>
            </p:blipFill>
            <p:spPr>
              <a:xfrm>
                <a:off x="8518576" y="865178"/>
                <a:ext cx="2997539" cy="3230880"/>
              </a:xfrm>
              <a:prstGeom prst="rect">
                <a:avLst/>
              </a:prstGeom>
            </p:spPr>
          </p:pic>
          <p:sp>
            <p:nvSpPr>
              <p:cNvPr id="14" name="TextBox 13">
                <a:extLst>
                  <a:ext uri="{FF2B5EF4-FFF2-40B4-BE49-F238E27FC236}">
                    <a16:creationId xmlns:a16="http://schemas.microsoft.com/office/drawing/2014/main" id="{A56C6B8E-EF77-2F94-AC32-26D14513F821}"/>
                  </a:ext>
                </a:extLst>
              </p:cNvPr>
              <p:cNvSpPr txBox="1"/>
              <p:nvPr/>
            </p:nvSpPr>
            <p:spPr>
              <a:xfrm>
                <a:off x="10177334" y="1451148"/>
                <a:ext cx="1330814" cy="307777"/>
              </a:xfrm>
              <a:prstGeom prst="rect">
                <a:avLst/>
              </a:prstGeom>
              <a:noFill/>
            </p:spPr>
            <p:txBody>
              <a:bodyPr wrap="none" rtlCol="0">
                <a:spAutoFit/>
              </a:bodyPr>
              <a:lstStyle/>
              <a:p>
                <a:r>
                  <a:rPr lang="en-US" sz="1400" dirty="0"/>
                  <a:t>[dimensionless]</a:t>
                </a:r>
              </a:p>
            </p:txBody>
          </p:sp>
        </p:grpSp>
      </p:grpSp>
      <p:grpSp>
        <p:nvGrpSpPr>
          <p:cNvPr id="16" name="Group 15">
            <a:extLst>
              <a:ext uri="{FF2B5EF4-FFF2-40B4-BE49-F238E27FC236}">
                <a16:creationId xmlns:a16="http://schemas.microsoft.com/office/drawing/2014/main" id="{2BBC0790-6A26-7862-20E5-42951865D5B0}"/>
              </a:ext>
            </a:extLst>
          </p:cNvPr>
          <p:cNvGrpSpPr/>
          <p:nvPr/>
        </p:nvGrpSpPr>
        <p:grpSpPr>
          <a:xfrm>
            <a:off x="159873" y="5981471"/>
            <a:ext cx="10278723" cy="828383"/>
            <a:chOff x="607540" y="4043099"/>
            <a:chExt cx="7709042" cy="621287"/>
          </a:xfrm>
        </p:grpSpPr>
        <p:pic>
          <p:nvPicPr>
            <p:cNvPr id="17" name="Picture 16">
              <a:extLst>
                <a:ext uri="{FF2B5EF4-FFF2-40B4-BE49-F238E27FC236}">
                  <a16:creationId xmlns:a16="http://schemas.microsoft.com/office/drawing/2014/main" id="{A4BA23D9-CAA0-5443-927B-83E737784AF3}"/>
                </a:ext>
              </a:extLst>
            </p:cNvPr>
            <p:cNvPicPr>
              <a:picLocks noChangeAspect="1"/>
            </p:cNvPicPr>
            <p:nvPr/>
          </p:nvPicPr>
          <p:blipFill>
            <a:blip r:embed="rId7"/>
            <a:stretch>
              <a:fillRect/>
            </a:stretch>
          </p:blipFill>
          <p:spPr>
            <a:xfrm>
              <a:off x="6269911" y="4073890"/>
              <a:ext cx="2046671" cy="590496"/>
            </a:xfrm>
            <a:prstGeom prst="rect">
              <a:avLst/>
            </a:prstGeom>
          </p:spPr>
        </p:pic>
        <p:pic>
          <p:nvPicPr>
            <p:cNvPr id="18" name="Picture 17">
              <a:extLst>
                <a:ext uri="{FF2B5EF4-FFF2-40B4-BE49-F238E27FC236}">
                  <a16:creationId xmlns:a16="http://schemas.microsoft.com/office/drawing/2014/main" id="{1154D5DA-1DEC-038C-64F3-90D6E5FD8C78}"/>
                </a:ext>
              </a:extLst>
            </p:cNvPr>
            <p:cNvPicPr>
              <a:picLocks noChangeAspect="1"/>
            </p:cNvPicPr>
            <p:nvPr/>
          </p:nvPicPr>
          <p:blipFill>
            <a:blip r:embed="rId8"/>
            <a:stretch>
              <a:fillRect/>
            </a:stretch>
          </p:blipFill>
          <p:spPr>
            <a:xfrm>
              <a:off x="2494689" y="4043099"/>
              <a:ext cx="1685606" cy="604493"/>
            </a:xfrm>
            <a:prstGeom prst="rect">
              <a:avLst/>
            </a:prstGeom>
          </p:spPr>
        </p:pic>
        <p:sp>
          <p:nvSpPr>
            <p:cNvPr id="19" name="TextBox 18">
              <a:extLst>
                <a:ext uri="{FF2B5EF4-FFF2-40B4-BE49-F238E27FC236}">
                  <a16:creationId xmlns:a16="http://schemas.microsoft.com/office/drawing/2014/main" id="{B8638FD5-E12A-4186-6B3E-72383B32F88D}"/>
                </a:ext>
              </a:extLst>
            </p:cNvPr>
            <p:cNvSpPr txBox="1"/>
            <p:nvPr/>
          </p:nvSpPr>
          <p:spPr>
            <a:xfrm>
              <a:off x="607540" y="4174265"/>
              <a:ext cx="1818623" cy="346249"/>
            </a:xfrm>
            <a:prstGeom prst="rect">
              <a:avLst/>
            </a:prstGeom>
            <a:noFill/>
          </p:spPr>
          <p:txBody>
            <a:bodyPr wrap="none" rtlCol="0">
              <a:spAutoFit/>
            </a:bodyPr>
            <a:lstStyle/>
            <a:p>
              <a:r>
                <a:rPr lang="en-US" sz="2400" dirty="0">
                  <a:solidFill>
                    <a:srgbClr val="FF0000"/>
                  </a:solidFill>
                </a:rPr>
                <a:t>Theory at order k:</a:t>
              </a:r>
            </a:p>
          </p:txBody>
        </p:sp>
        <p:sp>
          <p:nvSpPr>
            <p:cNvPr id="20" name="TextBox 19">
              <a:extLst>
                <a:ext uri="{FF2B5EF4-FFF2-40B4-BE49-F238E27FC236}">
                  <a16:creationId xmlns:a16="http://schemas.microsoft.com/office/drawing/2014/main" id="{490D4294-28D3-7670-DA88-6844AEC7D647}"/>
                </a:ext>
              </a:extLst>
            </p:cNvPr>
            <p:cNvSpPr txBox="1"/>
            <p:nvPr/>
          </p:nvSpPr>
          <p:spPr>
            <a:xfrm>
              <a:off x="4561640" y="4161152"/>
              <a:ext cx="1628426" cy="346249"/>
            </a:xfrm>
            <a:prstGeom prst="rect">
              <a:avLst/>
            </a:prstGeom>
            <a:noFill/>
          </p:spPr>
          <p:txBody>
            <a:bodyPr wrap="none" rtlCol="0">
              <a:spAutoFit/>
            </a:bodyPr>
            <a:lstStyle/>
            <a:p>
              <a:r>
                <a:rPr lang="en-US" sz="2400" dirty="0">
                  <a:solidFill>
                    <a:srgbClr val="FF0000"/>
                  </a:solidFill>
                </a:rPr>
                <a:t>Omitted orders:</a:t>
              </a:r>
            </a:p>
          </p:txBody>
        </p:sp>
      </p:grpSp>
      <p:grpSp>
        <p:nvGrpSpPr>
          <p:cNvPr id="23" name="Group 22">
            <a:extLst>
              <a:ext uri="{FF2B5EF4-FFF2-40B4-BE49-F238E27FC236}">
                <a16:creationId xmlns:a16="http://schemas.microsoft.com/office/drawing/2014/main" id="{6D4E3B1B-82B2-EF5C-BA5A-4226B012A31D}"/>
              </a:ext>
            </a:extLst>
          </p:cNvPr>
          <p:cNvGrpSpPr/>
          <p:nvPr/>
        </p:nvGrpSpPr>
        <p:grpSpPr>
          <a:xfrm>
            <a:off x="9987021" y="3639617"/>
            <a:ext cx="2056242" cy="1242944"/>
            <a:chOff x="9987021" y="3639617"/>
            <a:chExt cx="2056242" cy="1242944"/>
          </a:xfrm>
        </p:grpSpPr>
        <p:sp>
          <p:nvSpPr>
            <p:cNvPr id="11" name="TextBox 10">
              <a:extLst>
                <a:ext uri="{FF2B5EF4-FFF2-40B4-BE49-F238E27FC236}">
                  <a16:creationId xmlns:a16="http://schemas.microsoft.com/office/drawing/2014/main" id="{5ACEF78B-913C-3F6F-7490-D459B0DD547C}"/>
                </a:ext>
              </a:extLst>
            </p:cNvPr>
            <p:cNvSpPr txBox="1"/>
            <p:nvPr/>
          </p:nvSpPr>
          <p:spPr>
            <a:xfrm>
              <a:off x="9987021" y="3639617"/>
              <a:ext cx="347104" cy="1200329"/>
            </a:xfrm>
            <a:prstGeom prst="rect">
              <a:avLst/>
            </a:prstGeom>
            <a:noFill/>
          </p:spPr>
          <p:txBody>
            <a:bodyPr wrap="square" rtlCol="0">
              <a:spAutoFit/>
            </a:bodyPr>
            <a:lstStyle/>
            <a:p>
              <a:r>
                <a:rPr lang="en-US" sz="7200" dirty="0"/>
                <a:t>}</a:t>
              </a:r>
            </a:p>
          </p:txBody>
        </p:sp>
        <p:grpSp>
          <p:nvGrpSpPr>
            <p:cNvPr id="21" name="Group 20">
              <a:extLst>
                <a:ext uri="{FF2B5EF4-FFF2-40B4-BE49-F238E27FC236}">
                  <a16:creationId xmlns:a16="http://schemas.microsoft.com/office/drawing/2014/main" id="{E901158C-27BC-A509-7A17-A0D055394605}"/>
                </a:ext>
              </a:extLst>
            </p:cNvPr>
            <p:cNvGrpSpPr/>
            <p:nvPr/>
          </p:nvGrpSpPr>
          <p:grpSpPr>
            <a:xfrm>
              <a:off x="10453586" y="3682232"/>
              <a:ext cx="1589677" cy="1200329"/>
              <a:chOff x="10438596" y="3457380"/>
              <a:chExt cx="1589677" cy="1200329"/>
            </a:xfrm>
          </p:grpSpPr>
          <p:sp>
            <p:nvSpPr>
              <p:cNvPr id="24" name="TextBox 23">
                <a:extLst>
                  <a:ext uri="{FF2B5EF4-FFF2-40B4-BE49-F238E27FC236}">
                    <a16:creationId xmlns:a16="http://schemas.microsoft.com/office/drawing/2014/main" id="{A33EF854-3C37-F814-BDD4-B82020DD509F}"/>
                  </a:ext>
                </a:extLst>
              </p:cNvPr>
              <p:cNvSpPr txBox="1"/>
              <p:nvPr/>
            </p:nvSpPr>
            <p:spPr>
              <a:xfrm>
                <a:off x="10438596" y="3457380"/>
                <a:ext cx="1589677" cy="1200329"/>
              </a:xfrm>
              <a:prstGeom prst="rect">
                <a:avLst/>
              </a:prstGeom>
              <a:solidFill>
                <a:schemeClr val="accent3">
                  <a:lumMod val="20000"/>
                  <a:lumOff val="80000"/>
                </a:schemeClr>
              </a:solidFill>
            </p:spPr>
            <p:txBody>
              <a:bodyPr wrap="square" rtlCol="0">
                <a:spAutoFit/>
              </a:bodyPr>
              <a:lstStyle/>
              <a:p>
                <a:pPr algn="ctr"/>
                <a:r>
                  <a:rPr lang="en-US" sz="2400" dirty="0"/>
                  <a:t>Estimate variance</a:t>
                </a:r>
                <a:br>
                  <a:rPr lang="en-US" sz="2400" dirty="0"/>
                </a:br>
                <a:r>
                  <a:rPr lang="en-US" sz="2400" dirty="0">
                    <a:sym typeface="Wingdings" pitchFamily="2" charset="2"/>
                  </a:rPr>
                  <a:t> </a:t>
                </a:r>
                <a:r>
                  <a:rPr lang="en-US" sz="2400" i="1" dirty="0">
                    <a:sym typeface="Wingdings" pitchFamily="2" charset="2"/>
                  </a:rPr>
                  <a:t>c</a:t>
                </a:r>
                <a:endParaRPr lang="en-US" sz="2400" i="1" dirty="0"/>
              </a:p>
            </p:txBody>
          </p:sp>
          <p:cxnSp>
            <p:nvCxnSpPr>
              <p:cNvPr id="15" name="Straight Connector 14">
                <a:extLst>
                  <a:ext uri="{FF2B5EF4-FFF2-40B4-BE49-F238E27FC236}">
                    <a16:creationId xmlns:a16="http://schemas.microsoft.com/office/drawing/2014/main" id="{1F5DADA4-0D35-49A9-EA8D-F848528478A8}"/>
                  </a:ext>
                </a:extLst>
              </p:cNvPr>
              <p:cNvCxnSpPr/>
              <p:nvPr/>
            </p:nvCxnSpPr>
            <p:spPr>
              <a:xfrm>
                <a:off x="11339077" y="4337370"/>
                <a:ext cx="1610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971169A1-55F7-9CA1-F4A6-65C5792E2F23}"/>
              </a:ext>
            </a:extLst>
          </p:cNvPr>
          <p:cNvGrpSpPr/>
          <p:nvPr/>
        </p:nvGrpSpPr>
        <p:grpSpPr>
          <a:xfrm>
            <a:off x="148737" y="963492"/>
            <a:ext cx="5099615" cy="5778102"/>
            <a:chOff x="148737" y="963492"/>
            <a:chExt cx="5099615" cy="5778102"/>
          </a:xfrm>
        </p:grpSpPr>
        <p:grpSp>
          <p:nvGrpSpPr>
            <p:cNvPr id="25" name="Group 24">
              <a:extLst>
                <a:ext uri="{FF2B5EF4-FFF2-40B4-BE49-F238E27FC236}">
                  <a16:creationId xmlns:a16="http://schemas.microsoft.com/office/drawing/2014/main" id="{4DB6D0D9-F497-49B7-EFDE-0D49B5A7F7A0}"/>
                </a:ext>
              </a:extLst>
            </p:cNvPr>
            <p:cNvGrpSpPr>
              <a:grpSpLocks noChangeAspect="1"/>
            </p:cNvGrpSpPr>
            <p:nvPr/>
          </p:nvGrpSpPr>
          <p:grpSpPr>
            <a:xfrm>
              <a:off x="201319" y="963492"/>
              <a:ext cx="5012790" cy="5778102"/>
              <a:chOff x="2590800" y="1468582"/>
              <a:chExt cx="3629891" cy="4184073"/>
            </a:xfrm>
          </p:grpSpPr>
          <p:sp>
            <p:nvSpPr>
              <p:cNvPr id="26" name="Rectangle 25">
                <a:extLst>
                  <a:ext uri="{FF2B5EF4-FFF2-40B4-BE49-F238E27FC236}">
                    <a16:creationId xmlns:a16="http://schemas.microsoft.com/office/drawing/2014/main" id="{18794A26-ABA8-88A6-3B91-BBF948D5A17A}"/>
                  </a:ext>
                </a:extLst>
              </p:cNvPr>
              <p:cNvSpPr/>
              <p:nvPr/>
            </p:nvSpPr>
            <p:spPr>
              <a:xfrm>
                <a:off x="2590800" y="1468582"/>
                <a:ext cx="3629891" cy="41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A74327F-41E6-F237-5E04-58BB278E0ECB}"/>
                  </a:ext>
                </a:extLst>
              </p:cNvPr>
              <p:cNvPicPr>
                <a:picLocks noChangeAspect="1"/>
              </p:cNvPicPr>
              <p:nvPr/>
            </p:nvPicPr>
            <p:blipFill>
              <a:blip r:embed="rId9"/>
              <a:stretch>
                <a:fillRect/>
              </a:stretch>
            </p:blipFill>
            <p:spPr>
              <a:xfrm>
                <a:off x="2849995" y="1731817"/>
                <a:ext cx="3111500" cy="3657599"/>
              </a:xfrm>
              <a:prstGeom prst="rect">
                <a:avLst/>
              </a:prstGeom>
              <a:noFill/>
            </p:spPr>
          </p:pic>
        </p:grpSp>
        <p:sp>
          <p:nvSpPr>
            <p:cNvPr id="28" name="TextBox 27">
              <a:extLst>
                <a:ext uri="{FF2B5EF4-FFF2-40B4-BE49-F238E27FC236}">
                  <a16:creationId xmlns:a16="http://schemas.microsoft.com/office/drawing/2014/main" id="{390856E4-4A34-217F-3576-647659914524}"/>
                </a:ext>
              </a:extLst>
            </p:cNvPr>
            <p:cNvSpPr txBox="1"/>
            <p:nvPr/>
          </p:nvSpPr>
          <p:spPr>
            <a:xfrm>
              <a:off x="148737" y="3409777"/>
              <a:ext cx="5099615" cy="400110"/>
            </a:xfrm>
            <a:prstGeom prst="rect">
              <a:avLst/>
            </a:prstGeom>
            <a:solidFill>
              <a:schemeClr val="bg1"/>
            </a:solidFill>
          </p:spPr>
          <p:txBody>
            <a:bodyPr wrap="square">
              <a:spAutoFit/>
            </a:bodyPr>
            <a:lstStyle/>
            <a:p>
              <a:pPr marL="342900" indent="-342900">
                <a:spcAft>
                  <a:spcPts val="1200"/>
                </a:spcAft>
                <a:buFont typeface="Wingdings" pitchFamily="2" charset="2"/>
                <a:buChar char="q"/>
              </a:pPr>
              <a:r>
                <a:rPr lang="en-US" sz="2000" dirty="0">
                  <a:solidFill>
                    <a:srgbClr val="FF0000"/>
                  </a:solidFill>
                </a:rPr>
                <a:t>Use </a:t>
              </a:r>
              <a:r>
                <a:rPr lang="en-US" sz="2000" i="1" dirty="0">
                  <a:solidFill>
                    <a:srgbClr val="FF0000"/>
                  </a:solidFill>
                </a:rPr>
                <a:t>model checking </a:t>
              </a:r>
              <a:r>
                <a:rPr lang="en-US" sz="2000" dirty="0">
                  <a:solidFill>
                    <a:srgbClr val="FF0000"/>
                  </a:solidFill>
                </a:rPr>
                <a:t>to validate our models </a:t>
              </a:r>
            </a:p>
          </p:txBody>
        </p:sp>
      </p:grpSp>
    </p:spTree>
    <p:extLst>
      <p:ext uri="{BB962C8B-B14F-4D97-AF65-F5344CB8AC3E}">
        <p14:creationId xmlns:p14="http://schemas.microsoft.com/office/powerpoint/2010/main" val="21746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749215"/>
            <a:ext cx="11366052" cy="4525963"/>
          </a:xfrm>
        </p:spPr>
        <p:txBody>
          <a:bodyPr>
            <a:normAutofit/>
          </a:bodyPr>
          <a:lstStyle/>
          <a:p>
            <a:pPr marL="213355">
              <a:lnSpc>
                <a:spcPct val="140000"/>
              </a:lnSpc>
              <a:spcAft>
                <a:spcPts val="2400"/>
              </a:spcAft>
            </a:pPr>
            <a:r>
              <a:rPr lang="en-US" sz="3600" dirty="0">
                <a:solidFill>
                  <a:schemeClr val="bg1">
                    <a:lumMod val="75000"/>
                  </a:schemeClr>
                </a:solidFill>
              </a:rPr>
              <a:t>Thinking about uncertainty quantification (UQ) for models</a:t>
            </a:r>
          </a:p>
          <a:p>
            <a:pPr marL="213355">
              <a:lnSpc>
                <a:spcPct val="140000"/>
              </a:lnSpc>
              <a:spcAft>
                <a:spcPts val="2400"/>
              </a:spcAft>
            </a:pPr>
            <a:r>
              <a:rPr lang="en-US" sz="3600" b="1" dirty="0"/>
              <a:t>BAND:</a:t>
            </a:r>
            <a:r>
              <a:rPr lang="en-US" sz="3600" dirty="0"/>
              <a:t> emulators, calibration, model mixing, expt. design</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67931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4221" y="357593"/>
            <a:ext cx="10394643" cy="707886"/>
          </a:xfrm>
          <a:prstGeom prst="rect">
            <a:avLst/>
          </a:prstGeom>
          <a:solidFill>
            <a:schemeClr val="accent2">
              <a:lumMod val="20000"/>
              <a:lumOff val="80000"/>
            </a:schemeClr>
          </a:solidFill>
          <a:effectLst>
            <a:outerShdw blurRad="50800" dist="38100" dir="2700000" algn="tl" rotWithShape="0">
              <a:schemeClr val="accent2">
                <a:lumMod val="40000"/>
                <a:lumOff val="60000"/>
                <a:alpha val="43000"/>
              </a:schemeClr>
            </a:outerShdw>
            <a:softEdge rad="12700"/>
          </a:effectLst>
        </p:spPr>
        <p:txBody>
          <a:bodyPr wrap="square">
            <a:spAutoFit/>
          </a:bodyPr>
          <a:lstStyle/>
          <a:p>
            <a:pPr algn="ctr"/>
            <a:r>
              <a:rPr lang="en-US" sz="4000" b="1" dirty="0">
                <a:solidFill>
                  <a:srgbClr val="FF0000"/>
                </a:solidFill>
              </a:rPr>
              <a:t>Uncertainty Quantification for Nuclear Models</a:t>
            </a:r>
          </a:p>
        </p:txBody>
      </p:sp>
      <p:sp>
        <p:nvSpPr>
          <p:cNvPr id="5" name="Rectangle 4"/>
          <p:cNvSpPr/>
          <p:nvPr/>
        </p:nvSpPr>
        <p:spPr>
          <a:xfrm>
            <a:off x="2260021" y="1196108"/>
            <a:ext cx="7671955" cy="913199"/>
          </a:xfrm>
          <a:prstGeom prst="rect">
            <a:avLst/>
          </a:prstGeom>
        </p:spPr>
        <p:txBody>
          <a:bodyPr wrap="square">
            <a:spAutoFit/>
          </a:bodyPr>
          <a:lstStyle/>
          <a:p>
            <a:pPr algn="ctr"/>
            <a:r>
              <a:rPr lang="en-US" sz="2667" dirty="0"/>
              <a:t>Dick </a:t>
            </a:r>
            <a:r>
              <a:rPr lang="en-US" sz="2667" dirty="0" err="1"/>
              <a:t>Furnstahl</a:t>
            </a:r>
            <a:endParaRPr lang="en-US" sz="2667" dirty="0"/>
          </a:p>
          <a:p>
            <a:pPr algn="ctr"/>
            <a:r>
              <a:rPr lang="en-US" sz="2667" dirty="0"/>
              <a:t>MSU Nuclear Seminar,  March 2023</a:t>
            </a:r>
          </a:p>
        </p:txBody>
      </p:sp>
      <p:pic>
        <p:nvPicPr>
          <p:cNvPr id="6" name="Picture 5"/>
          <p:cNvPicPr>
            <a:picLocks noChangeAspect="1"/>
          </p:cNvPicPr>
          <p:nvPr/>
        </p:nvPicPr>
        <p:blipFill>
          <a:blip r:embed="rId3"/>
          <a:stretch>
            <a:fillRect/>
          </a:stretch>
        </p:blipFill>
        <p:spPr>
          <a:xfrm>
            <a:off x="4006255" y="2135125"/>
            <a:ext cx="4179485" cy="604351"/>
          </a:xfrm>
          <a:prstGeom prst="rect">
            <a:avLst/>
          </a:prstGeom>
        </p:spPr>
      </p:pic>
      <p:grpSp>
        <p:nvGrpSpPr>
          <p:cNvPr id="2" name="Group 1">
            <a:extLst>
              <a:ext uri="{FF2B5EF4-FFF2-40B4-BE49-F238E27FC236}">
                <a16:creationId xmlns:a16="http://schemas.microsoft.com/office/drawing/2014/main" id="{81D1ACD3-1B24-0A1B-6228-7FA423D71E85}"/>
              </a:ext>
            </a:extLst>
          </p:cNvPr>
          <p:cNvGrpSpPr/>
          <p:nvPr/>
        </p:nvGrpSpPr>
        <p:grpSpPr>
          <a:xfrm>
            <a:off x="346609" y="3118220"/>
            <a:ext cx="11939338" cy="3057365"/>
            <a:chOff x="392907" y="3696955"/>
            <a:chExt cx="11939338" cy="3057365"/>
          </a:xfrm>
        </p:grpSpPr>
        <p:pic>
          <p:nvPicPr>
            <p:cNvPr id="8" name="Picture 7"/>
            <p:cNvPicPr>
              <a:picLocks noChangeAspect="1"/>
            </p:cNvPicPr>
            <p:nvPr/>
          </p:nvPicPr>
          <p:blipFill>
            <a:blip r:embed="rId4"/>
            <a:stretch>
              <a:fillRect/>
            </a:stretch>
          </p:blipFill>
          <p:spPr>
            <a:xfrm>
              <a:off x="9159819" y="4181021"/>
              <a:ext cx="3172426" cy="697440"/>
            </a:xfrm>
            <a:prstGeom prst="rect">
              <a:avLst/>
            </a:prstGeom>
          </p:spPr>
        </p:pic>
        <p:pic>
          <p:nvPicPr>
            <p:cNvPr id="10" name="Picture 9"/>
            <p:cNvPicPr>
              <a:picLocks noChangeAspect="1"/>
            </p:cNvPicPr>
            <p:nvPr/>
          </p:nvPicPr>
          <p:blipFill>
            <a:blip r:embed="rId5"/>
            <a:stretch>
              <a:fillRect/>
            </a:stretch>
          </p:blipFill>
          <p:spPr>
            <a:xfrm>
              <a:off x="5339273" y="3696955"/>
              <a:ext cx="3408724" cy="995539"/>
            </a:xfrm>
            <a:prstGeom prst="rect">
              <a:avLst/>
            </a:prstGeom>
          </p:spPr>
        </p:pic>
        <p:pic>
          <p:nvPicPr>
            <p:cNvPr id="13" name="Picture 12">
              <a:extLst>
                <a:ext uri="{FF2B5EF4-FFF2-40B4-BE49-F238E27FC236}">
                  <a16:creationId xmlns:a16="http://schemas.microsoft.com/office/drawing/2014/main" id="{8A7CE8B7-4B55-D041-B702-42C28F86E779}"/>
                </a:ext>
              </a:extLst>
            </p:cNvPr>
            <p:cNvPicPr>
              <a:picLocks noChangeAspect="1"/>
            </p:cNvPicPr>
            <p:nvPr/>
          </p:nvPicPr>
          <p:blipFill>
            <a:blip r:embed="rId6"/>
            <a:stretch>
              <a:fillRect/>
            </a:stretch>
          </p:blipFill>
          <p:spPr>
            <a:xfrm>
              <a:off x="9943888" y="5329257"/>
              <a:ext cx="1328412" cy="1328412"/>
            </a:xfrm>
            <a:prstGeom prst="rect">
              <a:avLst/>
            </a:prstGeom>
          </p:spPr>
        </p:pic>
        <p:pic>
          <p:nvPicPr>
            <p:cNvPr id="14" name="Picture 13">
              <a:extLst>
                <a:ext uri="{FF2B5EF4-FFF2-40B4-BE49-F238E27FC236}">
                  <a16:creationId xmlns:a16="http://schemas.microsoft.com/office/drawing/2014/main" id="{66D6326F-CA53-714D-8A3B-AB1D4D889D49}"/>
                </a:ext>
              </a:extLst>
            </p:cNvPr>
            <p:cNvPicPr>
              <a:picLocks noChangeAspect="1"/>
            </p:cNvPicPr>
            <p:nvPr/>
          </p:nvPicPr>
          <p:blipFill>
            <a:blip r:embed="rId7"/>
            <a:stretch>
              <a:fillRect/>
            </a:stretch>
          </p:blipFill>
          <p:spPr>
            <a:xfrm>
              <a:off x="5515498" y="5273930"/>
              <a:ext cx="2729540" cy="1253107"/>
            </a:xfrm>
            <a:prstGeom prst="rect">
              <a:avLst/>
            </a:prstGeom>
          </p:spPr>
        </p:pic>
        <p:grpSp>
          <p:nvGrpSpPr>
            <p:cNvPr id="17" name="Group 16">
              <a:extLst>
                <a:ext uri="{FF2B5EF4-FFF2-40B4-BE49-F238E27FC236}">
                  <a16:creationId xmlns:a16="http://schemas.microsoft.com/office/drawing/2014/main" id="{C59E7097-4DDA-DC44-83C7-429C90C9B3F3}"/>
                </a:ext>
              </a:extLst>
            </p:cNvPr>
            <p:cNvGrpSpPr/>
            <p:nvPr/>
          </p:nvGrpSpPr>
          <p:grpSpPr>
            <a:xfrm>
              <a:off x="2846895" y="3926421"/>
              <a:ext cx="2214068" cy="2254062"/>
              <a:chOff x="2846895" y="3926421"/>
              <a:chExt cx="2214068" cy="2254062"/>
            </a:xfrm>
          </p:grpSpPr>
          <p:pic>
            <p:nvPicPr>
              <p:cNvPr id="11" name="Picture 10">
                <a:extLst>
                  <a:ext uri="{FF2B5EF4-FFF2-40B4-BE49-F238E27FC236}">
                    <a16:creationId xmlns:a16="http://schemas.microsoft.com/office/drawing/2014/main" id="{EAC1C24B-2FA8-7645-91D8-7DAB4E93C750}"/>
                  </a:ext>
                </a:extLst>
              </p:cNvPr>
              <p:cNvPicPr>
                <a:picLocks noChangeAspect="1"/>
              </p:cNvPicPr>
              <p:nvPr/>
            </p:nvPicPr>
            <p:blipFill>
              <a:blip r:embed="rId8"/>
              <a:stretch>
                <a:fillRect/>
              </a:stretch>
            </p:blipFill>
            <p:spPr>
              <a:xfrm>
                <a:off x="3166687" y="3926421"/>
                <a:ext cx="1475184" cy="1818865"/>
              </a:xfrm>
              <a:prstGeom prst="rect">
                <a:avLst/>
              </a:prstGeom>
            </p:spPr>
          </p:pic>
          <p:sp>
            <p:nvSpPr>
              <p:cNvPr id="7" name="TextBox 6">
                <a:extLst>
                  <a:ext uri="{FF2B5EF4-FFF2-40B4-BE49-F238E27FC236}">
                    <a16:creationId xmlns:a16="http://schemas.microsoft.com/office/drawing/2014/main" id="{6716585B-22DF-3047-98FF-40A247CCDB63}"/>
                  </a:ext>
                </a:extLst>
              </p:cNvPr>
              <p:cNvSpPr txBox="1"/>
              <p:nvPr/>
            </p:nvSpPr>
            <p:spPr>
              <a:xfrm>
                <a:off x="2846895" y="5841929"/>
                <a:ext cx="2214068" cy="338554"/>
              </a:xfrm>
              <a:prstGeom prst="rect">
                <a:avLst/>
              </a:prstGeom>
              <a:noFill/>
            </p:spPr>
            <p:txBody>
              <a:bodyPr wrap="none" rtlCol="0">
                <a:spAutoFit/>
              </a:bodyPr>
              <a:lstStyle/>
              <a:p>
                <a:r>
                  <a:rPr lang="en-US" sz="1600" dirty="0">
                    <a:hlinkClick r:id="rId9"/>
                  </a:rPr>
                  <a:t>https://www.lenpic.org/</a:t>
                </a:r>
                <a:endParaRPr lang="en-US" sz="1600" dirty="0"/>
              </a:p>
            </p:txBody>
          </p:sp>
        </p:grpSp>
        <p:grpSp>
          <p:nvGrpSpPr>
            <p:cNvPr id="18" name="Group 17">
              <a:extLst>
                <a:ext uri="{FF2B5EF4-FFF2-40B4-BE49-F238E27FC236}">
                  <a16:creationId xmlns:a16="http://schemas.microsoft.com/office/drawing/2014/main" id="{5FAE6FBC-5503-FC42-8427-AA1C639656C0}"/>
                </a:ext>
              </a:extLst>
            </p:cNvPr>
            <p:cNvGrpSpPr/>
            <p:nvPr/>
          </p:nvGrpSpPr>
          <p:grpSpPr>
            <a:xfrm>
              <a:off x="392907" y="3697361"/>
              <a:ext cx="2312428" cy="2782176"/>
              <a:chOff x="392907" y="3697361"/>
              <a:chExt cx="2312428" cy="2782176"/>
            </a:xfrm>
          </p:grpSpPr>
          <p:pic>
            <p:nvPicPr>
              <p:cNvPr id="12" name="Picture 11">
                <a:extLst>
                  <a:ext uri="{FF2B5EF4-FFF2-40B4-BE49-F238E27FC236}">
                    <a16:creationId xmlns:a16="http://schemas.microsoft.com/office/drawing/2014/main" id="{035C6011-6C8C-974B-A123-E8973B1AA826}"/>
                  </a:ext>
                </a:extLst>
              </p:cNvPr>
              <p:cNvPicPr>
                <a:picLocks noChangeAspect="1"/>
              </p:cNvPicPr>
              <p:nvPr/>
            </p:nvPicPr>
            <p:blipFill>
              <a:blip r:embed="rId10"/>
              <a:stretch>
                <a:fillRect/>
              </a:stretch>
            </p:blipFill>
            <p:spPr>
              <a:xfrm>
                <a:off x="485308" y="3697361"/>
                <a:ext cx="2140849" cy="2106180"/>
              </a:xfrm>
              <a:prstGeom prst="rect">
                <a:avLst/>
              </a:prstGeom>
            </p:spPr>
          </p:pic>
          <p:sp>
            <p:nvSpPr>
              <p:cNvPr id="3" name="TextBox 2">
                <a:extLst>
                  <a:ext uri="{FF2B5EF4-FFF2-40B4-BE49-F238E27FC236}">
                    <a16:creationId xmlns:a16="http://schemas.microsoft.com/office/drawing/2014/main" id="{686D41CB-90CE-E34A-AB05-3687E28DEDD7}"/>
                  </a:ext>
                </a:extLst>
              </p:cNvPr>
              <p:cNvSpPr txBox="1"/>
              <p:nvPr/>
            </p:nvSpPr>
            <p:spPr>
              <a:xfrm>
                <a:off x="392907" y="5841929"/>
                <a:ext cx="2312428" cy="338554"/>
              </a:xfrm>
              <a:prstGeom prst="rect">
                <a:avLst/>
              </a:prstGeom>
              <a:noFill/>
            </p:spPr>
            <p:txBody>
              <a:bodyPr wrap="none" rtlCol="0">
                <a:spAutoFit/>
              </a:bodyPr>
              <a:lstStyle/>
              <a:p>
                <a:r>
                  <a:rPr lang="en-US" sz="1600" dirty="0">
                    <a:hlinkClick r:id="rId11"/>
                  </a:rPr>
                  <a:t>https://buqeye.github.io/</a:t>
                </a:r>
                <a:endParaRPr lang="en-US" sz="1600" dirty="0"/>
              </a:p>
            </p:txBody>
          </p:sp>
          <p:sp>
            <p:nvSpPr>
              <p:cNvPr id="9" name="TextBox 8">
                <a:extLst>
                  <a:ext uri="{FF2B5EF4-FFF2-40B4-BE49-F238E27FC236}">
                    <a16:creationId xmlns:a16="http://schemas.microsoft.com/office/drawing/2014/main" id="{EC18A4BF-A243-C145-8A2C-7F3B8228483C}"/>
                  </a:ext>
                </a:extLst>
              </p:cNvPr>
              <p:cNvSpPr txBox="1"/>
              <p:nvPr/>
            </p:nvSpPr>
            <p:spPr>
              <a:xfrm>
                <a:off x="447776" y="6140983"/>
                <a:ext cx="2224327" cy="338554"/>
              </a:xfrm>
              <a:prstGeom prst="rect">
                <a:avLst/>
              </a:prstGeom>
              <a:noFill/>
            </p:spPr>
            <p:txBody>
              <a:bodyPr wrap="none" rtlCol="0">
                <a:spAutoFit/>
              </a:bodyPr>
              <a:lstStyle/>
              <a:p>
                <a:r>
                  <a:rPr lang="en-US" sz="1600" dirty="0" err="1">
                    <a:solidFill>
                      <a:srgbClr val="FF0000"/>
                    </a:solidFill>
                  </a:rPr>
                  <a:t>Jupyter</a:t>
                </a:r>
                <a:r>
                  <a:rPr lang="en-US" sz="1600" dirty="0">
                    <a:solidFill>
                      <a:srgbClr val="FF0000"/>
                    </a:solidFill>
                  </a:rPr>
                  <a:t> notebooks here!</a:t>
                </a:r>
              </a:p>
            </p:txBody>
          </p:sp>
        </p:grpSp>
        <p:sp>
          <p:nvSpPr>
            <p:cNvPr id="15" name="TextBox 14">
              <a:extLst>
                <a:ext uri="{FF2B5EF4-FFF2-40B4-BE49-F238E27FC236}">
                  <a16:creationId xmlns:a16="http://schemas.microsoft.com/office/drawing/2014/main" id="{BB4354FA-B4F9-AD4D-B359-3131B1BB011D}"/>
                </a:ext>
              </a:extLst>
            </p:cNvPr>
            <p:cNvSpPr txBox="1"/>
            <p:nvPr/>
          </p:nvSpPr>
          <p:spPr>
            <a:xfrm>
              <a:off x="5398501" y="4691092"/>
              <a:ext cx="3063916" cy="338554"/>
            </a:xfrm>
            <a:prstGeom prst="rect">
              <a:avLst/>
            </a:prstGeom>
            <a:noFill/>
          </p:spPr>
          <p:txBody>
            <a:bodyPr wrap="none" rtlCol="0">
              <a:spAutoFit/>
            </a:bodyPr>
            <a:lstStyle/>
            <a:p>
              <a:r>
                <a:rPr lang="en-US" sz="1600" dirty="0">
                  <a:hlinkClick r:id="rId12"/>
                </a:rPr>
                <a:t>https://nuclei.mps.ohio-state.edu/</a:t>
              </a:r>
              <a:endParaRPr lang="en-US" sz="1600" dirty="0"/>
            </a:p>
          </p:txBody>
        </p:sp>
        <p:sp>
          <p:nvSpPr>
            <p:cNvPr id="16" name="TextBox 15">
              <a:extLst>
                <a:ext uri="{FF2B5EF4-FFF2-40B4-BE49-F238E27FC236}">
                  <a16:creationId xmlns:a16="http://schemas.microsoft.com/office/drawing/2014/main" id="{51FBF5C9-D10A-304D-8F56-BE871B9467FF}"/>
                </a:ext>
              </a:extLst>
            </p:cNvPr>
            <p:cNvSpPr txBox="1"/>
            <p:nvPr/>
          </p:nvSpPr>
          <p:spPr>
            <a:xfrm>
              <a:off x="5388975" y="6415766"/>
              <a:ext cx="3028778" cy="338554"/>
            </a:xfrm>
            <a:prstGeom prst="rect">
              <a:avLst/>
            </a:prstGeom>
            <a:noFill/>
          </p:spPr>
          <p:txBody>
            <a:bodyPr wrap="none" rtlCol="0">
              <a:spAutoFit/>
            </a:bodyPr>
            <a:lstStyle/>
            <a:p>
              <a:r>
                <a:rPr lang="en-US" sz="1600" dirty="0">
                  <a:hlinkClick r:id="rId13"/>
                </a:rPr>
                <a:t>https://bandframework.github.io/</a:t>
              </a:r>
              <a:endParaRPr lang="en-US" sz="1600" dirty="0"/>
            </a:p>
          </p:txBody>
        </p:sp>
      </p:grpSp>
      <p:sp>
        <p:nvSpPr>
          <p:cNvPr id="22" name="Rounded Rectangle 21">
            <a:extLst>
              <a:ext uri="{FF2B5EF4-FFF2-40B4-BE49-F238E27FC236}">
                <a16:creationId xmlns:a16="http://schemas.microsoft.com/office/drawing/2014/main" id="{907215C3-2F7C-46E7-6CB3-51538ECE8E4B}"/>
              </a:ext>
            </a:extLst>
          </p:cNvPr>
          <p:cNvSpPr/>
          <p:nvPr/>
        </p:nvSpPr>
        <p:spPr>
          <a:xfrm>
            <a:off x="5302011" y="4559881"/>
            <a:ext cx="3114107" cy="17515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A054DE29-7F46-A755-D2DF-841D4C041B8D}"/>
              </a:ext>
            </a:extLst>
          </p:cNvPr>
          <p:cNvSpPr/>
          <p:nvPr/>
        </p:nvSpPr>
        <p:spPr>
          <a:xfrm>
            <a:off x="320657" y="3030069"/>
            <a:ext cx="2405839" cy="31053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74239AD-FD7E-8690-256C-C784910E3085}"/>
              </a:ext>
            </a:extLst>
          </p:cNvPr>
          <p:cNvGrpSpPr/>
          <p:nvPr/>
        </p:nvGrpSpPr>
        <p:grpSpPr>
          <a:xfrm>
            <a:off x="9113521" y="1170993"/>
            <a:ext cx="3078479" cy="2075263"/>
            <a:chOff x="9113521" y="1170993"/>
            <a:chExt cx="3078479" cy="2075263"/>
          </a:xfrm>
        </p:grpSpPr>
        <p:sp>
          <p:nvSpPr>
            <p:cNvPr id="23" name="TextBox 22">
              <a:extLst>
                <a:ext uri="{FF2B5EF4-FFF2-40B4-BE49-F238E27FC236}">
                  <a16:creationId xmlns:a16="http://schemas.microsoft.com/office/drawing/2014/main" id="{B4E7264E-5DD3-2552-E99B-EE0B97D2AFDC}"/>
                </a:ext>
              </a:extLst>
            </p:cNvPr>
            <p:cNvSpPr txBox="1"/>
            <p:nvPr/>
          </p:nvSpPr>
          <p:spPr>
            <a:xfrm>
              <a:off x="9113521" y="1231042"/>
              <a:ext cx="785793" cy="369332"/>
            </a:xfrm>
            <a:prstGeom prst="rect">
              <a:avLst/>
            </a:prstGeom>
            <a:noFill/>
          </p:spPr>
          <p:txBody>
            <a:bodyPr wrap="none" rtlCol="0">
              <a:spAutoFit/>
            </a:bodyPr>
            <a:lstStyle/>
            <a:p>
              <a:r>
                <a:rPr lang="en-US" dirty="0"/>
                <a:t>Slides:</a:t>
              </a:r>
            </a:p>
          </p:txBody>
        </p:sp>
        <p:pic>
          <p:nvPicPr>
            <p:cNvPr id="24" name="Picture 2">
              <a:extLst>
                <a:ext uri="{FF2B5EF4-FFF2-40B4-BE49-F238E27FC236}">
                  <a16:creationId xmlns:a16="http://schemas.microsoft.com/office/drawing/2014/main" id="{7FEFC0EB-9470-711C-ED22-81F85737FC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2023" y="1170993"/>
              <a:ext cx="1671846" cy="16718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F59C010-E164-5BE9-92B7-2CE1B25B0ED5}"/>
                </a:ext>
              </a:extLst>
            </p:cNvPr>
            <p:cNvSpPr txBox="1"/>
            <p:nvPr/>
          </p:nvSpPr>
          <p:spPr>
            <a:xfrm>
              <a:off x="9297553" y="2876924"/>
              <a:ext cx="2894447" cy="369332"/>
            </a:xfrm>
            <a:prstGeom prst="rect">
              <a:avLst/>
            </a:prstGeom>
            <a:noFill/>
          </p:spPr>
          <p:txBody>
            <a:bodyPr wrap="none" rtlCol="0">
              <a:spAutoFit/>
            </a:bodyPr>
            <a:lstStyle/>
            <a:p>
              <a:r>
                <a:rPr lang="en-US" dirty="0">
                  <a:hlinkClick r:id="rId15"/>
                </a:rPr>
                <a:t>https://</a:t>
              </a:r>
              <a:r>
                <a:rPr lang="en-US" dirty="0" err="1">
                  <a:hlinkClick r:id="rId15"/>
                </a:rPr>
                <a:t>go.osu.edu</a:t>
              </a:r>
              <a:r>
                <a:rPr lang="en-US" dirty="0">
                  <a:hlinkClick r:id="rId15"/>
                </a:rPr>
                <a:t>/msu2023</a:t>
              </a:r>
              <a:endParaRPr lang="en-US" dirty="0"/>
            </a:p>
          </p:txBody>
        </p:sp>
      </p:grpSp>
    </p:spTree>
    <p:extLst>
      <p:ext uri="{BB962C8B-B14F-4D97-AF65-F5344CB8AC3E}">
        <p14:creationId xmlns:p14="http://schemas.microsoft.com/office/powerpoint/2010/main" val="173173031"/>
      </p:ext>
    </p:extLst>
  </p:cSld>
  <p:clrMapOvr>
    <a:masterClrMapping/>
  </p:clrMapOvr>
  <mc:AlternateContent xmlns:mc="http://schemas.openxmlformats.org/markup-compatibility/2006" xmlns:p14="http://schemas.microsoft.com/office/powerpoint/2010/main">
    <mc:Choice Requires="p14">
      <p:transition spd="slow" p14:dur="2000" advTm="17185"/>
    </mc:Choice>
    <mc:Fallback xmlns="">
      <p:transition spd="slow" advTm="1718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907AD-EA25-F94B-86BF-4173A5A0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4"/>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5"/>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6"/>
          <a:stretch>
            <a:fillRect/>
          </a:stretch>
        </p:blipFill>
        <p:spPr>
          <a:xfrm>
            <a:off x="10718867" y="972169"/>
            <a:ext cx="1025477" cy="1025477"/>
          </a:xfrm>
          <a:prstGeom prst="rect">
            <a:avLst/>
          </a:prstGeom>
        </p:spPr>
      </p:pic>
      <p:sp>
        <p:nvSpPr>
          <p:cNvPr id="3" name="TextBox 2">
            <a:extLst>
              <a:ext uri="{FF2B5EF4-FFF2-40B4-BE49-F238E27FC236}">
                <a16:creationId xmlns:a16="http://schemas.microsoft.com/office/drawing/2014/main" id="{8F1B2300-9D8D-4BAE-3789-0A4DEAC14737}"/>
              </a:ext>
            </a:extLst>
          </p:cNvPr>
          <p:cNvSpPr txBox="1"/>
          <p:nvPr/>
        </p:nvSpPr>
        <p:spPr>
          <a:xfrm>
            <a:off x="244911" y="834773"/>
            <a:ext cx="10594632" cy="523220"/>
          </a:xfrm>
          <a:prstGeom prst="rect">
            <a:avLst/>
          </a:prstGeom>
          <a:noFill/>
        </p:spPr>
        <p:txBody>
          <a:bodyPr wrap="none" rtlCol="0">
            <a:spAutoFit/>
          </a:bodyPr>
          <a:lstStyle/>
          <a:p>
            <a:r>
              <a:rPr lang="en-US" sz="2800" b="1" i="1" dirty="0">
                <a:solidFill>
                  <a:srgbClr val="5E5E5E"/>
                </a:solidFill>
                <a:effectLst/>
              </a:rPr>
              <a:t>Goal: </a:t>
            </a:r>
            <a:r>
              <a:rPr lang="en-US" sz="2800" i="1" dirty="0">
                <a:solidFill>
                  <a:srgbClr val="5E5E5E"/>
                </a:solidFill>
                <a:effectLst/>
              </a:rPr>
              <a:t>Facilitate principled Uncertainty Quantification in Nuclear Physics </a:t>
            </a:r>
            <a:endParaRPr lang="en-US" sz="2800" dirty="0"/>
          </a:p>
        </p:txBody>
      </p:sp>
    </p:spTree>
    <p:extLst>
      <p:ext uri="{BB962C8B-B14F-4D97-AF65-F5344CB8AC3E}">
        <p14:creationId xmlns:p14="http://schemas.microsoft.com/office/powerpoint/2010/main" val="25373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B907AD-EA25-F94B-86BF-4173A5A0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r>
              <a:rPr lang="en-US" sz="2400" dirty="0">
                <a:solidFill>
                  <a:srgbClr val="FF0000"/>
                </a:solidFill>
              </a:rPr>
              <a:t>Look to </a:t>
            </a:r>
            <a:r>
              <a:rPr lang="en-US" sz="2400" dirty="0">
                <a:solidFill>
                  <a:srgbClr val="0000FF"/>
                </a:solidFill>
                <a:hlinkClick r:id="rId4"/>
              </a:rPr>
              <a:t>https://bandframework.github.io/</a:t>
            </a:r>
            <a:r>
              <a:rPr lang="en-US" sz="2400" dirty="0">
                <a:solidFill>
                  <a:srgbClr val="0000FF"/>
                </a:solidFill>
              </a:rPr>
              <a:t> </a:t>
            </a:r>
            <a:r>
              <a:rPr lang="en-US" sz="2400" dirty="0">
                <a:solidFill>
                  <a:srgbClr val="FF0000"/>
                </a:solidFill>
              </a:rPr>
              <a:t>for </a:t>
            </a:r>
            <a:r>
              <a:rPr lang="en-US" sz="2400" dirty="0" err="1">
                <a:solidFill>
                  <a:srgbClr val="FF0000"/>
                </a:solidFill>
              </a:rPr>
              <a:t>manifeso</a:t>
            </a:r>
            <a:r>
              <a:rPr lang="en-US" sz="2400" dirty="0">
                <a:solidFill>
                  <a:srgbClr val="FF0000"/>
                </a:solidFill>
              </a:rPr>
              <a:t> and developments!</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5"/>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6"/>
          <a:stretch>
            <a:fillRect/>
          </a:stretch>
        </p:blipFill>
        <p:spPr>
          <a:xfrm>
            <a:off x="10718867" y="972169"/>
            <a:ext cx="1025477" cy="1025477"/>
          </a:xfrm>
          <a:prstGeom prst="rect">
            <a:avLst/>
          </a:prstGeom>
        </p:spPr>
      </p:pic>
      <p:sp>
        <p:nvSpPr>
          <p:cNvPr id="3" name="TextBox 2">
            <a:extLst>
              <a:ext uri="{FF2B5EF4-FFF2-40B4-BE49-F238E27FC236}">
                <a16:creationId xmlns:a16="http://schemas.microsoft.com/office/drawing/2014/main" id="{8F1B2300-9D8D-4BAE-3789-0A4DEAC14737}"/>
              </a:ext>
            </a:extLst>
          </p:cNvPr>
          <p:cNvSpPr txBox="1"/>
          <p:nvPr/>
        </p:nvSpPr>
        <p:spPr>
          <a:xfrm>
            <a:off x="244911" y="834773"/>
            <a:ext cx="10594632" cy="523220"/>
          </a:xfrm>
          <a:prstGeom prst="rect">
            <a:avLst/>
          </a:prstGeom>
          <a:noFill/>
        </p:spPr>
        <p:txBody>
          <a:bodyPr wrap="none" rtlCol="0">
            <a:spAutoFit/>
          </a:bodyPr>
          <a:lstStyle/>
          <a:p>
            <a:r>
              <a:rPr lang="en-US" sz="2800" b="1" i="1" dirty="0">
                <a:solidFill>
                  <a:srgbClr val="5E5E5E"/>
                </a:solidFill>
                <a:effectLst/>
              </a:rPr>
              <a:t>Goal: </a:t>
            </a:r>
            <a:r>
              <a:rPr lang="en-US" sz="2800" i="1" dirty="0">
                <a:solidFill>
                  <a:srgbClr val="5E5E5E"/>
                </a:solidFill>
                <a:effectLst/>
              </a:rPr>
              <a:t>Facilitate principled Uncertainty Quantification in Nuclear Physics </a:t>
            </a:r>
            <a:endParaRPr lang="en-US" sz="2800" dirty="0"/>
          </a:p>
        </p:txBody>
      </p:sp>
      <p:sp>
        <p:nvSpPr>
          <p:cNvPr id="8" name="Rectangle 7">
            <a:extLst>
              <a:ext uri="{FF2B5EF4-FFF2-40B4-BE49-F238E27FC236}">
                <a16:creationId xmlns:a16="http://schemas.microsoft.com/office/drawing/2014/main" id="{B28F04AC-CEB1-8A86-52EE-7B5E2DA02A01}"/>
              </a:ext>
            </a:extLst>
          </p:cNvPr>
          <p:cNvSpPr/>
          <p:nvPr/>
        </p:nvSpPr>
        <p:spPr>
          <a:xfrm>
            <a:off x="244911" y="789453"/>
            <a:ext cx="11702178" cy="5873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B6802C-9227-4CB3-5888-04ABAFDFC943}"/>
              </a:ext>
            </a:extLst>
          </p:cNvPr>
          <p:cNvSpPr txBox="1"/>
          <p:nvPr/>
        </p:nvSpPr>
        <p:spPr>
          <a:xfrm>
            <a:off x="12246429" y="10417629"/>
            <a:ext cx="184731" cy="369332"/>
          </a:xfrm>
          <a:prstGeom prst="rect">
            <a:avLst/>
          </a:prstGeom>
          <a:noFill/>
        </p:spPr>
        <p:txBody>
          <a:bodyPr wrap="none" rtlCol="0">
            <a:spAutoFit/>
          </a:bodyPr>
          <a:lstStyle/>
          <a:p>
            <a:endParaRPr lang="en-US" dirty="0"/>
          </a:p>
        </p:txBody>
      </p:sp>
      <p:grpSp>
        <p:nvGrpSpPr>
          <p:cNvPr id="33" name="Group 32">
            <a:extLst>
              <a:ext uri="{FF2B5EF4-FFF2-40B4-BE49-F238E27FC236}">
                <a16:creationId xmlns:a16="http://schemas.microsoft.com/office/drawing/2014/main" id="{53BC4BA1-55F2-0953-244F-721C553CC86A}"/>
              </a:ext>
            </a:extLst>
          </p:cNvPr>
          <p:cNvGrpSpPr/>
          <p:nvPr/>
        </p:nvGrpSpPr>
        <p:grpSpPr>
          <a:xfrm>
            <a:off x="353681" y="954820"/>
            <a:ext cx="11480443" cy="5613601"/>
            <a:chOff x="353681" y="858568"/>
            <a:chExt cx="11480443" cy="5613601"/>
          </a:xfrm>
        </p:grpSpPr>
        <p:pic>
          <p:nvPicPr>
            <p:cNvPr id="4098" name="Picture 2">
              <a:extLst>
                <a:ext uri="{FF2B5EF4-FFF2-40B4-BE49-F238E27FC236}">
                  <a16:creationId xmlns:a16="http://schemas.microsoft.com/office/drawing/2014/main" id="{DDD44C32-CB12-6C31-5E2C-CF2D113C7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027" y="905470"/>
              <a:ext cx="172275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8E9463B-4FA6-C2C3-519A-B6140D225E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6570" y="904893"/>
              <a:ext cx="140754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BC6AD9C-6D82-7010-6630-8D70B3AF8A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4279" y="900972"/>
              <a:ext cx="144741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F8CAF07-621C-EBE0-BB20-4DB7A89BC4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7695" y="877997"/>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8834593B-673C-1F16-19F8-025F818231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681" y="4712289"/>
              <a:ext cx="149534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16AF66B-74BA-CD28-4DBC-69F7B5FAA4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26422" y="867181"/>
              <a:ext cx="134763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67384592-6273-D06B-0344-352188DF6D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399" y="2734871"/>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2DD88E8F-37CD-F4F9-F788-BE88B284E6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1863" y="2760498"/>
              <a:ext cx="15491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C9C177D-6906-782E-83A1-DACF101E1B7C}"/>
                </a:ext>
              </a:extLst>
            </p:cNvPr>
            <p:cNvPicPr>
              <a:picLocks noChangeAspect="1"/>
            </p:cNvPicPr>
            <p:nvPr/>
          </p:nvPicPr>
          <p:blipFill>
            <a:blip r:embed="rId15"/>
            <a:stretch>
              <a:fillRect/>
            </a:stretch>
          </p:blipFill>
          <p:spPr>
            <a:xfrm>
              <a:off x="2559699" y="2760498"/>
              <a:ext cx="1310406" cy="1645920"/>
            </a:xfrm>
            <a:prstGeom prst="rect">
              <a:avLst/>
            </a:prstGeom>
          </p:spPr>
        </p:pic>
        <p:pic>
          <p:nvPicPr>
            <p:cNvPr id="4116" name="Picture 20">
              <a:extLst>
                <a:ext uri="{FF2B5EF4-FFF2-40B4-BE49-F238E27FC236}">
                  <a16:creationId xmlns:a16="http://schemas.microsoft.com/office/drawing/2014/main" id="{19CCCB29-65E9-7A68-CC0B-6B1F87407B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4755" y="2750586"/>
              <a:ext cx="137464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504C6F82-3290-00F5-5FA1-D12194CE59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41703" y="2745043"/>
              <a:ext cx="160134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a:extLst>
                <a:ext uri="{FF2B5EF4-FFF2-40B4-BE49-F238E27FC236}">
                  <a16:creationId xmlns:a16="http://schemas.microsoft.com/office/drawing/2014/main" id="{7797FB5B-05D3-AB9B-4A9B-65474D2E1D7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63876" y="2742269"/>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a:extLst>
                <a:ext uri="{FF2B5EF4-FFF2-40B4-BE49-F238E27FC236}">
                  <a16:creationId xmlns:a16="http://schemas.microsoft.com/office/drawing/2014/main" id="{267A8CAA-63EC-5EDA-4AC3-C01C337C873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78081" y="4712289"/>
              <a:ext cx="137477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a:extLst>
                <a:ext uri="{FF2B5EF4-FFF2-40B4-BE49-F238E27FC236}">
                  <a16:creationId xmlns:a16="http://schemas.microsoft.com/office/drawing/2014/main" id="{A63C03D2-CC1F-572E-C08F-1EBAC4E7231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75877" y="4696834"/>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D09165C2-4CFC-C579-D0A1-47AA47BFB1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94419" y="4705562"/>
              <a:ext cx="1693115"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a:extLst>
                <a:ext uri="{FF2B5EF4-FFF2-40B4-BE49-F238E27FC236}">
                  <a16:creationId xmlns:a16="http://schemas.microsoft.com/office/drawing/2014/main" id="{D31F0C27-2984-EDEF-E8B5-B45B143F4EA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76439" y="4712289"/>
              <a:ext cx="16611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a:extLst>
                <a:ext uri="{FF2B5EF4-FFF2-40B4-BE49-F238E27FC236}">
                  <a16:creationId xmlns:a16="http://schemas.microsoft.com/office/drawing/2014/main" id="{705EC771-A1D6-C050-E746-58352A35F1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35203" y="4696834"/>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a:extLst>
                <a:ext uri="{FF2B5EF4-FFF2-40B4-BE49-F238E27FC236}">
                  <a16:creationId xmlns:a16="http://schemas.microsoft.com/office/drawing/2014/main" id="{589EFAC4-8ED4-5E1E-EF84-45439D0BEE2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489194" y="4692487"/>
              <a:ext cx="134493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D7DC4CF4-69E5-6749-BD2C-920237C6B3D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00390" y="858568"/>
              <a:ext cx="1355598" cy="164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4CAAA1-41E5-E24B-ACE4-ED6A7B0ADC3D}"/>
                </a:ext>
              </a:extLst>
            </p:cNvPr>
            <p:cNvSpPr txBox="1"/>
            <p:nvPr/>
          </p:nvSpPr>
          <p:spPr>
            <a:xfrm>
              <a:off x="1254483" y="2297513"/>
              <a:ext cx="1095043" cy="369332"/>
            </a:xfrm>
            <a:prstGeom prst="rect">
              <a:avLst/>
            </a:prstGeom>
            <a:solidFill>
              <a:schemeClr val="bg2">
                <a:alpha val="69000"/>
              </a:schemeClr>
            </a:solidFill>
          </p:spPr>
          <p:txBody>
            <a:bodyPr wrap="none" rtlCol="0">
              <a:spAutoFit/>
            </a:bodyPr>
            <a:lstStyle/>
            <a:p>
              <a:r>
                <a:rPr lang="en-US" dirty="0"/>
                <a:t>D. Phillips</a:t>
              </a:r>
            </a:p>
          </p:txBody>
        </p:sp>
        <p:sp>
          <p:nvSpPr>
            <p:cNvPr id="15" name="TextBox 14">
              <a:extLst>
                <a:ext uri="{FF2B5EF4-FFF2-40B4-BE49-F238E27FC236}">
                  <a16:creationId xmlns:a16="http://schemas.microsoft.com/office/drawing/2014/main" id="{6A0A32FA-7C27-DAF5-BB6F-DD723DF2E3AF}"/>
                </a:ext>
              </a:extLst>
            </p:cNvPr>
            <p:cNvSpPr txBox="1"/>
            <p:nvPr/>
          </p:nvSpPr>
          <p:spPr>
            <a:xfrm>
              <a:off x="3011647" y="2300692"/>
              <a:ext cx="1297728" cy="369332"/>
            </a:xfrm>
            <a:prstGeom prst="rect">
              <a:avLst/>
            </a:prstGeom>
            <a:solidFill>
              <a:schemeClr val="bg2">
                <a:alpha val="69000"/>
              </a:schemeClr>
            </a:solidFill>
          </p:spPr>
          <p:txBody>
            <a:bodyPr wrap="none" rtlCol="0">
              <a:spAutoFit/>
            </a:bodyPr>
            <a:lstStyle/>
            <a:p>
              <a:r>
                <a:rPr lang="en-US" dirty="0"/>
                <a:t>R. </a:t>
              </a:r>
              <a:r>
                <a:rPr lang="en-US" dirty="0" err="1"/>
                <a:t>Furnstahl</a:t>
              </a:r>
              <a:endParaRPr lang="en-US" dirty="0"/>
            </a:p>
          </p:txBody>
        </p:sp>
        <p:sp>
          <p:nvSpPr>
            <p:cNvPr id="16" name="TextBox 15">
              <a:extLst>
                <a:ext uri="{FF2B5EF4-FFF2-40B4-BE49-F238E27FC236}">
                  <a16:creationId xmlns:a16="http://schemas.microsoft.com/office/drawing/2014/main" id="{84335327-69AB-76D6-BAA7-90C379FCFEC3}"/>
                </a:ext>
              </a:extLst>
            </p:cNvPr>
            <p:cNvSpPr txBox="1"/>
            <p:nvPr/>
          </p:nvSpPr>
          <p:spPr>
            <a:xfrm>
              <a:off x="4766296" y="2272517"/>
              <a:ext cx="964495" cy="369332"/>
            </a:xfrm>
            <a:prstGeom prst="rect">
              <a:avLst/>
            </a:prstGeom>
            <a:solidFill>
              <a:schemeClr val="bg2">
                <a:alpha val="69000"/>
              </a:schemeClr>
            </a:solidFill>
          </p:spPr>
          <p:txBody>
            <a:bodyPr wrap="none" rtlCol="0">
              <a:spAutoFit/>
            </a:bodyPr>
            <a:lstStyle/>
            <a:p>
              <a:r>
                <a:rPr lang="en-US" dirty="0"/>
                <a:t>U. Heinz</a:t>
              </a:r>
            </a:p>
          </p:txBody>
        </p:sp>
        <p:sp>
          <p:nvSpPr>
            <p:cNvPr id="17" name="TextBox 16">
              <a:extLst>
                <a:ext uri="{FF2B5EF4-FFF2-40B4-BE49-F238E27FC236}">
                  <a16:creationId xmlns:a16="http://schemas.microsoft.com/office/drawing/2014/main" id="{3C90AD73-ECAF-C842-2B23-F5BDDA49C78E}"/>
                </a:ext>
              </a:extLst>
            </p:cNvPr>
            <p:cNvSpPr txBox="1"/>
            <p:nvPr/>
          </p:nvSpPr>
          <p:spPr>
            <a:xfrm>
              <a:off x="6504371" y="2259175"/>
              <a:ext cx="875111" cy="369332"/>
            </a:xfrm>
            <a:prstGeom prst="rect">
              <a:avLst/>
            </a:prstGeom>
            <a:solidFill>
              <a:schemeClr val="bg2">
                <a:alpha val="69000"/>
              </a:schemeClr>
            </a:solidFill>
          </p:spPr>
          <p:txBody>
            <a:bodyPr wrap="none" rtlCol="0">
              <a:spAutoFit/>
            </a:bodyPr>
            <a:lstStyle/>
            <a:p>
              <a:r>
                <a:rPr lang="en-US" dirty="0"/>
                <a:t>T. </a:t>
              </a:r>
              <a:r>
                <a:rPr lang="en-US" dirty="0" err="1"/>
                <a:t>Maiti</a:t>
              </a:r>
              <a:endParaRPr lang="en-US" dirty="0"/>
            </a:p>
          </p:txBody>
        </p:sp>
        <p:sp>
          <p:nvSpPr>
            <p:cNvPr id="18" name="TextBox 17">
              <a:extLst>
                <a:ext uri="{FF2B5EF4-FFF2-40B4-BE49-F238E27FC236}">
                  <a16:creationId xmlns:a16="http://schemas.microsoft.com/office/drawing/2014/main" id="{9640C7E2-0566-F542-13B6-A7EF0B3FC6CE}"/>
                </a:ext>
              </a:extLst>
            </p:cNvPr>
            <p:cNvSpPr txBox="1"/>
            <p:nvPr/>
          </p:nvSpPr>
          <p:spPr>
            <a:xfrm>
              <a:off x="8142453" y="2264855"/>
              <a:ext cx="1533625" cy="369332"/>
            </a:xfrm>
            <a:prstGeom prst="rect">
              <a:avLst/>
            </a:prstGeom>
            <a:solidFill>
              <a:schemeClr val="bg2">
                <a:alpha val="69000"/>
              </a:schemeClr>
            </a:solidFill>
          </p:spPr>
          <p:txBody>
            <a:bodyPr wrap="none" rtlCol="0">
              <a:spAutoFit/>
            </a:bodyPr>
            <a:lstStyle/>
            <a:p>
              <a:r>
                <a:rPr lang="en-US" dirty="0"/>
                <a:t>W. </a:t>
              </a:r>
              <a:r>
                <a:rPr lang="en-US" dirty="0" err="1"/>
                <a:t>Nazarewicz</a:t>
              </a:r>
              <a:endParaRPr lang="en-US" dirty="0"/>
            </a:p>
          </p:txBody>
        </p:sp>
        <p:sp>
          <p:nvSpPr>
            <p:cNvPr id="19" name="TextBox 18">
              <a:extLst>
                <a:ext uri="{FF2B5EF4-FFF2-40B4-BE49-F238E27FC236}">
                  <a16:creationId xmlns:a16="http://schemas.microsoft.com/office/drawing/2014/main" id="{696D8EB8-C640-20EB-2218-B92B6505A029}"/>
                </a:ext>
              </a:extLst>
            </p:cNvPr>
            <p:cNvSpPr txBox="1"/>
            <p:nvPr/>
          </p:nvSpPr>
          <p:spPr>
            <a:xfrm>
              <a:off x="9998200" y="2239859"/>
              <a:ext cx="977255" cy="369332"/>
            </a:xfrm>
            <a:prstGeom prst="rect">
              <a:avLst/>
            </a:prstGeom>
            <a:solidFill>
              <a:schemeClr val="bg2">
                <a:alpha val="69000"/>
              </a:schemeClr>
            </a:solidFill>
          </p:spPr>
          <p:txBody>
            <a:bodyPr wrap="none" rtlCol="0">
              <a:spAutoFit/>
            </a:bodyPr>
            <a:lstStyle/>
            <a:p>
              <a:r>
                <a:rPr lang="en-US" dirty="0"/>
                <a:t>F. Nunes</a:t>
              </a:r>
            </a:p>
          </p:txBody>
        </p:sp>
        <p:sp>
          <p:nvSpPr>
            <p:cNvPr id="20" name="TextBox 19">
              <a:extLst>
                <a:ext uri="{FF2B5EF4-FFF2-40B4-BE49-F238E27FC236}">
                  <a16:creationId xmlns:a16="http://schemas.microsoft.com/office/drawing/2014/main" id="{322AEAAB-9C95-70FD-ACD7-4F7505905A57}"/>
                </a:ext>
              </a:extLst>
            </p:cNvPr>
            <p:cNvSpPr txBox="1"/>
            <p:nvPr/>
          </p:nvSpPr>
          <p:spPr>
            <a:xfrm>
              <a:off x="804935" y="4139248"/>
              <a:ext cx="1253869" cy="369332"/>
            </a:xfrm>
            <a:prstGeom prst="rect">
              <a:avLst/>
            </a:prstGeom>
            <a:solidFill>
              <a:schemeClr val="bg2">
                <a:alpha val="69000"/>
              </a:schemeClr>
            </a:solidFill>
          </p:spPr>
          <p:txBody>
            <a:bodyPr wrap="none" rtlCol="0">
              <a:spAutoFit/>
            </a:bodyPr>
            <a:lstStyle/>
            <a:p>
              <a:r>
                <a:rPr lang="en-US" dirty="0"/>
                <a:t>M. Plumlee</a:t>
              </a:r>
            </a:p>
          </p:txBody>
        </p:sp>
        <p:sp>
          <p:nvSpPr>
            <p:cNvPr id="21" name="TextBox 20">
              <a:extLst>
                <a:ext uri="{FF2B5EF4-FFF2-40B4-BE49-F238E27FC236}">
                  <a16:creationId xmlns:a16="http://schemas.microsoft.com/office/drawing/2014/main" id="{65040C5A-DF50-D971-4888-4B7E5FDAAFF7}"/>
                </a:ext>
              </a:extLst>
            </p:cNvPr>
            <p:cNvSpPr txBox="1"/>
            <p:nvPr/>
          </p:nvSpPr>
          <p:spPr>
            <a:xfrm>
              <a:off x="4484149" y="4161185"/>
              <a:ext cx="854208" cy="369332"/>
            </a:xfrm>
            <a:prstGeom prst="rect">
              <a:avLst/>
            </a:prstGeom>
            <a:solidFill>
              <a:schemeClr val="bg2">
                <a:alpha val="69000"/>
              </a:schemeClr>
            </a:solidFill>
          </p:spPr>
          <p:txBody>
            <a:bodyPr wrap="none" rtlCol="0">
              <a:spAutoFit/>
            </a:bodyPr>
            <a:lstStyle/>
            <a:p>
              <a:r>
                <a:rPr lang="en-US" dirty="0"/>
                <a:t>S. Pratt</a:t>
              </a:r>
            </a:p>
          </p:txBody>
        </p:sp>
        <p:sp>
          <p:nvSpPr>
            <p:cNvPr id="22" name="TextBox 21">
              <a:extLst>
                <a:ext uri="{FF2B5EF4-FFF2-40B4-BE49-F238E27FC236}">
                  <a16:creationId xmlns:a16="http://schemas.microsoft.com/office/drawing/2014/main" id="{3DBC667A-DD0A-E36B-B695-8E300AC06244}"/>
                </a:ext>
              </a:extLst>
            </p:cNvPr>
            <p:cNvSpPr txBox="1"/>
            <p:nvPr/>
          </p:nvSpPr>
          <p:spPr>
            <a:xfrm>
              <a:off x="6289703" y="4132989"/>
              <a:ext cx="944489" cy="369332"/>
            </a:xfrm>
            <a:prstGeom prst="rect">
              <a:avLst/>
            </a:prstGeom>
            <a:solidFill>
              <a:schemeClr val="bg2">
                <a:alpha val="69000"/>
              </a:schemeClr>
            </a:solidFill>
          </p:spPr>
          <p:txBody>
            <a:bodyPr wrap="none" rtlCol="0">
              <a:spAutoFit/>
            </a:bodyPr>
            <a:lstStyle/>
            <a:p>
              <a:r>
                <a:rPr lang="en-US" dirty="0" err="1"/>
                <a:t>Ö</a:t>
              </a:r>
              <a:r>
                <a:rPr lang="en-US" dirty="0"/>
                <a:t>. </a:t>
              </a:r>
              <a:r>
                <a:rPr lang="en-US" dirty="0" err="1"/>
                <a:t>Sürer</a:t>
              </a:r>
              <a:endParaRPr lang="en-US" dirty="0"/>
            </a:p>
          </p:txBody>
        </p:sp>
        <p:sp>
          <p:nvSpPr>
            <p:cNvPr id="23" name="TextBox 22">
              <a:extLst>
                <a:ext uri="{FF2B5EF4-FFF2-40B4-BE49-F238E27FC236}">
                  <a16:creationId xmlns:a16="http://schemas.microsoft.com/office/drawing/2014/main" id="{DA53453B-6FED-17C9-2F49-16676A20A594}"/>
                </a:ext>
              </a:extLst>
            </p:cNvPr>
            <p:cNvSpPr txBox="1"/>
            <p:nvPr/>
          </p:nvSpPr>
          <p:spPr>
            <a:xfrm>
              <a:off x="8147766" y="4123778"/>
              <a:ext cx="890693" cy="369332"/>
            </a:xfrm>
            <a:prstGeom prst="rect">
              <a:avLst/>
            </a:prstGeom>
            <a:solidFill>
              <a:schemeClr val="bg2">
                <a:alpha val="69000"/>
              </a:schemeClr>
            </a:solidFill>
          </p:spPr>
          <p:txBody>
            <a:bodyPr wrap="none" rtlCol="0">
              <a:spAutoFit/>
            </a:bodyPr>
            <a:lstStyle/>
            <a:p>
              <a:r>
                <a:rPr lang="en-US" dirty="0"/>
                <a:t>F. </a:t>
              </a:r>
              <a:r>
                <a:rPr lang="en-US" dirty="0" err="1"/>
                <a:t>Viens</a:t>
              </a:r>
              <a:endParaRPr lang="en-US" dirty="0"/>
            </a:p>
          </p:txBody>
        </p:sp>
        <p:sp>
          <p:nvSpPr>
            <p:cNvPr id="24" name="TextBox 23">
              <a:extLst>
                <a:ext uri="{FF2B5EF4-FFF2-40B4-BE49-F238E27FC236}">
                  <a16:creationId xmlns:a16="http://schemas.microsoft.com/office/drawing/2014/main" id="{1C5C2E20-4EF6-9E8A-A5A9-85B47912DEDC}"/>
                </a:ext>
              </a:extLst>
            </p:cNvPr>
            <p:cNvSpPr txBox="1"/>
            <p:nvPr/>
          </p:nvSpPr>
          <p:spPr>
            <a:xfrm>
              <a:off x="10066183" y="4109798"/>
              <a:ext cx="833883" cy="369332"/>
            </a:xfrm>
            <a:prstGeom prst="rect">
              <a:avLst/>
            </a:prstGeom>
            <a:solidFill>
              <a:schemeClr val="bg2">
                <a:alpha val="69000"/>
              </a:schemeClr>
            </a:solidFill>
          </p:spPr>
          <p:txBody>
            <a:bodyPr wrap="none" rtlCol="0">
              <a:spAutoFit/>
            </a:bodyPr>
            <a:lstStyle/>
            <a:p>
              <a:r>
                <a:rPr lang="en-US" dirty="0"/>
                <a:t>S. Wild</a:t>
              </a:r>
            </a:p>
          </p:txBody>
        </p:sp>
        <p:sp>
          <p:nvSpPr>
            <p:cNvPr id="25" name="TextBox 24">
              <a:extLst>
                <a:ext uri="{FF2B5EF4-FFF2-40B4-BE49-F238E27FC236}">
                  <a16:creationId xmlns:a16="http://schemas.microsoft.com/office/drawing/2014/main" id="{372AA09B-2D78-E883-F8D6-ECDC0A90C36A}"/>
                </a:ext>
              </a:extLst>
            </p:cNvPr>
            <p:cNvSpPr txBox="1"/>
            <p:nvPr/>
          </p:nvSpPr>
          <p:spPr>
            <a:xfrm>
              <a:off x="2691402" y="4149636"/>
              <a:ext cx="1154996" cy="369332"/>
            </a:xfrm>
            <a:prstGeom prst="rect">
              <a:avLst/>
            </a:prstGeom>
            <a:solidFill>
              <a:schemeClr val="bg2">
                <a:alpha val="69000"/>
              </a:schemeClr>
            </a:solidFill>
          </p:spPr>
          <p:txBody>
            <a:bodyPr wrap="none" rtlCol="0">
              <a:spAutoFit/>
            </a:bodyPr>
            <a:lstStyle/>
            <a:p>
              <a:r>
                <a:rPr lang="en-US" dirty="0"/>
                <a:t>M. </a:t>
              </a:r>
              <a:r>
                <a:rPr lang="en-US" dirty="0" err="1"/>
                <a:t>Pratola</a:t>
              </a:r>
              <a:endParaRPr lang="en-US" dirty="0"/>
            </a:p>
          </p:txBody>
        </p:sp>
        <p:sp>
          <p:nvSpPr>
            <p:cNvPr id="26" name="TextBox 25">
              <a:extLst>
                <a:ext uri="{FF2B5EF4-FFF2-40B4-BE49-F238E27FC236}">
                  <a16:creationId xmlns:a16="http://schemas.microsoft.com/office/drawing/2014/main" id="{50834743-FB46-22ED-3A61-356CF5AE223F}"/>
                </a:ext>
              </a:extLst>
            </p:cNvPr>
            <p:cNvSpPr txBox="1"/>
            <p:nvPr/>
          </p:nvSpPr>
          <p:spPr>
            <a:xfrm>
              <a:off x="508399" y="6098115"/>
              <a:ext cx="1096198" cy="369332"/>
            </a:xfrm>
            <a:prstGeom prst="rect">
              <a:avLst/>
            </a:prstGeom>
            <a:solidFill>
              <a:schemeClr val="bg2">
                <a:alpha val="69000"/>
              </a:schemeClr>
            </a:solidFill>
          </p:spPr>
          <p:txBody>
            <a:bodyPr wrap="none" rtlCol="0">
              <a:spAutoFit/>
            </a:bodyPr>
            <a:lstStyle/>
            <a:p>
              <a:r>
                <a:rPr lang="en-US" dirty="0"/>
                <a:t>P. Giuliani</a:t>
              </a:r>
            </a:p>
          </p:txBody>
        </p:sp>
        <p:sp>
          <p:nvSpPr>
            <p:cNvPr id="27" name="TextBox 26">
              <a:extLst>
                <a:ext uri="{FF2B5EF4-FFF2-40B4-BE49-F238E27FC236}">
                  <a16:creationId xmlns:a16="http://schemas.microsoft.com/office/drawing/2014/main" id="{428CB3CE-24B3-94B1-AD03-EC550D888974}"/>
                </a:ext>
              </a:extLst>
            </p:cNvPr>
            <p:cNvSpPr txBox="1"/>
            <p:nvPr/>
          </p:nvSpPr>
          <p:spPr>
            <a:xfrm>
              <a:off x="2098860" y="6100210"/>
              <a:ext cx="927883" cy="369332"/>
            </a:xfrm>
            <a:prstGeom prst="rect">
              <a:avLst/>
            </a:prstGeom>
            <a:solidFill>
              <a:schemeClr val="bg2">
                <a:alpha val="69000"/>
              </a:schemeClr>
            </a:solidFill>
          </p:spPr>
          <p:txBody>
            <a:bodyPr wrap="none" rtlCol="0">
              <a:spAutoFit/>
            </a:bodyPr>
            <a:lstStyle/>
            <a:p>
              <a:r>
                <a:rPr lang="en-US" dirty="0"/>
                <a:t>D. Odell</a:t>
              </a:r>
            </a:p>
          </p:txBody>
        </p:sp>
        <p:sp>
          <p:nvSpPr>
            <p:cNvPr id="28" name="TextBox 27">
              <a:extLst>
                <a:ext uri="{FF2B5EF4-FFF2-40B4-BE49-F238E27FC236}">
                  <a16:creationId xmlns:a16="http://schemas.microsoft.com/office/drawing/2014/main" id="{AD21347B-12C6-7DF6-06EB-CFFAAC30C514}"/>
                </a:ext>
              </a:extLst>
            </p:cNvPr>
            <p:cNvSpPr txBox="1"/>
            <p:nvPr/>
          </p:nvSpPr>
          <p:spPr>
            <a:xfrm>
              <a:off x="3737495" y="6058094"/>
              <a:ext cx="970137" cy="369332"/>
            </a:xfrm>
            <a:prstGeom prst="rect">
              <a:avLst/>
            </a:prstGeom>
            <a:solidFill>
              <a:schemeClr val="bg2">
                <a:alpha val="69000"/>
              </a:schemeClr>
            </a:solidFill>
          </p:spPr>
          <p:txBody>
            <a:bodyPr wrap="none" rtlCol="0">
              <a:spAutoFit/>
            </a:bodyPr>
            <a:lstStyle/>
            <a:p>
              <a:r>
                <a:rPr lang="en-US" dirty="0"/>
                <a:t>M. Chan</a:t>
              </a:r>
            </a:p>
          </p:txBody>
        </p:sp>
        <p:sp>
          <p:nvSpPr>
            <p:cNvPr id="29" name="TextBox 28">
              <a:extLst>
                <a:ext uri="{FF2B5EF4-FFF2-40B4-BE49-F238E27FC236}">
                  <a16:creationId xmlns:a16="http://schemas.microsoft.com/office/drawing/2014/main" id="{35575F42-6783-6DC7-600E-6A59488E46D8}"/>
                </a:ext>
              </a:extLst>
            </p:cNvPr>
            <p:cNvSpPr txBox="1"/>
            <p:nvPr/>
          </p:nvSpPr>
          <p:spPr>
            <a:xfrm>
              <a:off x="5358044" y="6065406"/>
              <a:ext cx="1249509" cy="369332"/>
            </a:xfrm>
            <a:prstGeom prst="rect">
              <a:avLst/>
            </a:prstGeom>
            <a:solidFill>
              <a:schemeClr val="bg2">
                <a:alpha val="69000"/>
              </a:schemeClr>
            </a:solidFill>
          </p:spPr>
          <p:txBody>
            <a:bodyPr wrap="none" rtlCol="0">
              <a:spAutoFit/>
            </a:bodyPr>
            <a:lstStyle/>
            <a:p>
              <a:r>
                <a:rPr lang="en-US" dirty="0"/>
                <a:t>D. Liyanage</a:t>
              </a:r>
            </a:p>
          </p:txBody>
        </p:sp>
        <p:sp>
          <p:nvSpPr>
            <p:cNvPr id="30" name="TextBox 29">
              <a:extLst>
                <a:ext uri="{FF2B5EF4-FFF2-40B4-BE49-F238E27FC236}">
                  <a16:creationId xmlns:a16="http://schemas.microsoft.com/office/drawing/2014/main" id="{F1DC349D-D79D-FA18-1E72-D8B13C59C18F}"/>
                </a:ext>
              </a:extLst>
            </p:cNvPr>
            <p:cNvSpPr txBox="1"/>
            <p:nvPr/>
          </p:nvSpPr>
          <p:spPr>
            <a:xfrm>
              <a:off x="7128475" y="6102837"/>
              <a:ext cx="1325748" cy="369332"/>
            </a:xfrm>
            <a:prstGeom prst="rect">
              <a:avLst/>
            </a:prstGeom>
            <a:solidFill>
              <a:schemeClr val="bg2">
                <a:alpha val="69000"/>
              </a:schemeClr>
            </a:solidFill>
          </p:spPr>
          <p:txBody>
            <a:bodyPr wrap="none" rtlCol="0">
              <a:spAutoFit/>
            </a:bodyPr>
            <a:lstStyle/>
            <a:p>
              <a:r>
                <a:rPr lang="en-US" dirty="0"/>
                <a:t>A. </a:t>
              </a:r>
              <a:r>
                <a:rPr lang="en-US" dirty="0" err="1"/>
                <a:t>Semposki</a:t>
              </a:r>
              <a:endParaRPr lang="en-US" dirty="0"/>
            </a:p>
          </p:txBody>
        </p:sp>
        <p:sp>
          <p:nvSpPr>
            <p:cNvPr id="31" name="TextBox 30">
              <a:extLst>
                <a:ext uri="{FF2B5EF4-FFF2-40B4-BE49-F238E27FC236}">
                  <a16:creationId xmlns:a16="http://schemas.microsoft.com/office/drawing/2014/main" id="{7961F7EF-7D9F-351C-D380-F5AA088699EF}"/>
                </a:ext>
              </a:extLst>
            </p:cNvPr>
            <p:cNvSpPr txBox="1"/>
            <p:nvPr/>
          </p:nvSpPr>
          <p:spPr>
            <a:xfrm>
              <a:off x="9079519" y="6058948"/>
              <a:ext cx="841897" cy="369332"/>
            </a:xfrm>
            <a:prstGeom prst="rect">
              <a:avLst/>
            </a:prstGeom>
            <a:solidFill>
              <a:schemeClr val="bg2">
                <a:alpha val="69000"/>
              </a:schemeClr>
            </a:solidFill>
          </p:spPr>
          <p:txBody>
            <a:bodyPr wrap="none" rtlCol="0">
              <a:spAutoFit/>
            </a:bodyPr>
            <a:lstStyle/>
            <a:p>
              <a:r>
                <a:rPr lang="en-US" dirty="0"/>
                <a:t>M. Son</a:t>
              </a:r>
            </a:p>
          </p:txBody>
        </p:sp>
        <p:sp>
          <p:nvSpPr>
            <p:cNvPr id="32" name="TextBox 31">
              <a:extLst>
                <a:ext uri="{FF2B5EF4-FFF2-40B4-BE49-F238E27FC236}">
                  <a16:creationId xmlns:a16="http://schemas.microsoft.com/office/drawing/2014/main" id="{FBE7F956-82FA-9EA2-7DD8-CF1B9B508275}"/>
                </a:ext>
              </a:extLst>
            </p:cNvPr>
            <p:cNvSpPr txBox="1"/>
            <p:nvPr/>
          </p:nvSpPr>
          <p:spPr>
            <a:xfrm>
              <a:off x="10614130" y="6074721"/>
              <a:ext cx="1194943" cy="369332"/>
            </a:xfrm>
            <a:prstGeom prst="rect">
              <a:avLst/>
            </a:prstGeom>
            <a:solidFill>
              <a:schemeClr val="bg2">
                <a:alpha val="69000"/>
              </a:schemeClr>
            </a:solidFill>
          </p:spPr>
          <p:txBody>
            <a:bodyPr wrap="none" rtlCol="0">
              <a:spAutoFit/>
            </a:bodyPr>
            <a:lstStyle/>
            <a:p>
              <a:r>
                <a:rPr lang="en-US" dirty="0"/>
                <a:t>J. </a:t>
              </a:r>
              <a:r>
                <a:rPr lang="en-US" dirty="0" err="1"/>
                <a:t>Yannotty</a:t>
              </a:r>
              <a:endParaRPr lang="en-US" dirty="0"/>
            </a:p>
          </p:txBody>
        </p:sp>
      </p:grpSp>
    </p:spTree>
    <p:extLst>
      <p:ext uri="{BB962C8B-B14F-4D97-AF65-F5344CB8AC3E}">
        <p14:creationId xmlns:p14="http://schemas.microsoft.com/office/powerpoint/2010/main" val="99390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55317" y="1552875"/>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222AE88E-FC50-3FD0-8493-B2C22F6DDC29}"/>
              </a:ext>
            </a:extLst>
          </p:cNvPr>
          <p:cNvSpPr txBox="1"/>
          <p:nvPr/>
        </p:nvSpPr>
        <p:spPr>
          <a:xfrm>
            <a:off x="240632" y="896017"/>
            <a:ext cx="8954952"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r>
              <a:rPr lang="en-US" sz="2400" dirty="0"/>
              <a:t>High-fidelity models may be too expensive </a:t>
            </a:r>
            <a:r>
              <a:rPr lang="en-US" sz="2400" dirty="0">
                <a:sym typeface="Wingdings" pitchFamily="2" charset="2"/>
              </a:rPr>
              <a:t> use an emulator instead!</a:t>
            </a:r>
            <a:endParaRPr lang="en-US" sz="2400" dirty="0"/>
          </a:p>
        </p:txBody>
      </p:sp>
    </p:spTree>
    <p:extLst>
      <p:ext uri="{BB962C8B-B14F-4D97-AF65-F5344CB8AC3E}">
        <p14:creationId xmlns:p14="http://schemas.microsoft.com/office/powerpoint/2010/main" val="16194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497A5-A240-778A-09EB-0054124C7659}"/>
              </a:ext>
            </a:extLst>
          </p:cNvPr>
          <p:cNvPicPr>
            <a:picLocks noChangeAspect="1"/>
          </p:cNvPicPr>
          <p:nvPr/>
        </p:nvPicPr>
        <p:blipFill>
          <a:blip r:embed="rId3"/>
          <a:stretch>
            <a:fillRect/>
          </a:stretch>
        </p:blipFill>
        <p:spPr>
          <a:xfrm>
            <a:off x="107533" y="900574"/>
            <a:ext cx="11976931" cy="3601371"/>
          </a:xfrm>
          <a:prstGeom prst="rect">
            <a:avLst/>
          </a:prstGeom>
        </p:spPr>
      </p:pic>
      <p:sp>
        <p:nvSpPr>
          <p:cNvPr id="7" name="TextBox 6">
            <a:extLst>
              <a:ext uri="{FF2B5EF4-FFF2-40B4-BE49-F238E27FC236}">
                <a16:creationId xmlns:a16="http://schemas.microsoft.com/office/drawing/2014/main" id="{CB7ECAFF-2A66-B54F-9909-471CEE40FAD7}"/>
              </a:ext>
            </a:extLst>
          </p:cNvPr>
          <p:cNvSpPr txBox="1"/>
          <p:nvPr/>
        </p:nvSpPr>
        <p:spPr>
          <a:xfrm>
            <a:off x="257732" y="4569997"/>
            <a:ext cx="11016931"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cs typeface="Calibri"/>
              </a:rPr>
              <a:t>Offline stage (pre-calculate):</a:t>
            </a:r>
          </a:p>
          <a:p>
            <a:pPr marL="742950" lvl="1" indent="-285750">
              <a:buFont typeface="Arial"/>
              <a:buChar char="•"/>
            </a:pPr>
            <a:r>
              <a:rPr lang="en-US" sz="2200" dirty="0">
                <a:cs typeface="Calibri"/>
              </a:rPr>
              <a:t>Construct basis using snapshots from high-fidelity system (simulator)</a:t>
            </a:r>
          </a:p>
          <a:p>
            <a:pPr marL="742950" lvl="1" indent="-285750">
              <a:buFont typeface="Arial"/>
              <a:buChar char="•"/>
            </a:pPr>
            <a:r>
              <a:rPr lang="en-US" sz="2200" dirty="0">
                <a:cs typeface="Calibri"/>
              </a:rPr>
              <a:t>Project high-fidelity system to small-space using snapshots</a:t>
            </a:r>
            <a:endParaRPr lang="en-US" sz="1200" dirty="0">
              <a:cs typeface="Calibri"/>
            </a:endParaRPr>
          </a:p>
          <a:p>
            <a:pPr lvl="1"/>
            <a:endParaRPr lang="en-US" sz="1200" dirty="0">
              <a:cs typeface="Calibri"/>
            </a:endParaRPr>
          </a:p>
          <a:p>
            <a:pPr marL="285750" indent="-285750">
              <a:buFont typeface="Arial"/>
              <a:buChar char="•"/>
            </a:pPr>
            <a:r>
              <a:rPr lang="en-US" sz="2200" dirty="0">
                <a:cs typeface="Calibri"/>
              </a:rPr>
              <a:t>Online stage (emulator):</a:t>
            </a:r>
          </a:p>
          <a:p>
            <a:pPr marL="742950" lvl="1" indent="-285750">
              <a:buFont typeface="Arial"/>
              <a:buChar char="•"/>
            </a:pPr>
            <a:r>
              <a:rPr lang="en-US" sz="2200" dirty="0">
                <a:cs typeface="Calibri"/>
              </a:rPr>
              <a:t>Make many predictions fast &amp; accurately (e.g., for Bayesian analysis)</a:t>
            </a:r>
          </a:p>
        </p:txBody>
      </p:sp>
      <p:sp>
        <p:nvSpPr>
          <p:cNvPr id="3" name="Title 1">
            <a:extLst>
              <a:ext uri="{FF2B5EF4-FFF2-40B4-BE49-F238E27FC236}">
                <a16:creationId xmlns:a16="http://schemas.microsoft.com/office/drawing/2014/main" id="{85E402A8-315A-4C46-B2B2-1028D1910C07}"/>
              </a:ext>
            </a:extLst>
          </p:cNvPr>
          <p:cNvSpPr txBox="1">
            <a:spLocks/>
          </p:cNvSpPr>
          <p:nvPr/>
        </p:nvSpPr>
        <p:spPr>
          <a:xfrm>
            <a:off x="619413" y="318233"/>
            <a:ext cx="10953173" cy="75983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mn-lt"/>
                <a:cs typeface="Calibri Light"/>
              </a:rPr>
              <a:t>Constructing a reduced-basis model (aka emulator)</a:t>
            </a:r>
          </a:p>
        </p:txBody>
      </p:sp>
      <p:sp>
        <p:nvSpPr>
          <p:cNvPr id="4" name="TextBox 3">
            <a:extLst>
              <a:ext uri="{FF2B5EF4-FFF2-40B4-BE49-F238E27FC236}">
                <a16:creationId xmlns:a16="http://schemas.microsoft.com/office/drawing/2014/main" id="{4B0B0366-46E2-7A80-46D8-A2CC6FFD4996}"/>
              </a:ext>
            </a:extLst>
          </p:cNvPr>
          <p:cNvSpPr txBox="1"/>
          <p:nvPr/>
        </p:nvSpPr>
        <p:spPr>
          <a:xfrm>
            <a:off x="9126071" y="4519874"/>
            <a:ext cx="2808197"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94310" indent="-194310">
              <a:spcAft>
                <a:spcPts val="600"/>
              </a:spcAft>
              <a:buFont typeface="Arial" panose="020B0604020202020204" pitchFamily="34" charset="0"/>
              <a:buChar char="•"/>
            </a:pPr>
            <a:r>
              <a:rPr lang="en-US" sz="1600" i="1" dirty="0">
                <a:solidFill>
                  <a:srgbClr val="FF0000"/>
                </a:solidFill>
                <a:ea typeface="+mn-lt"/>
                <a:cs typeface="+mn-lt"/>
              </a:rPr>
              <a:t>J. A. Melendez</a:t>
            </a:r>
            <a:r>
              <a:rPr lang="en-US" sz="1600" i="1" dirty="0">
                <a:solidFill>
                  <a:srgbClr val="FF0000"/>
                </a:solidFill>
              </a:rPr>
              <a:t> et al., J. Phys. G 49, 102001 (2022)</a:t>
            </a:r>
            <a:endParaRPr lang="en-US" sz="1200" i="1" dirty="0">
              <a:solidFill>
                <a:srgbClr val="FF0000"/>
              </a:solidFill>
            </a:endParaRPr>
          </a:p>
          <a:p>
            <a:pPr marL="194310" indent="-194310">
              <a:spcAft>
                <a:spcPts val="600"/>
              </a:spcAft>
              <a:buFont typeface="Arial" panose="020B0604020202020204" pitchFamily="34" charset="0"/>
              <a:buChar char="•"/>
            </a:pPr>
            <a:r>
              <a:rPr lang="en-US" sz="1600" i="1" dirty="0">
                <a:solidFill>
                  <a:srgbClr val="FF0000"/>
                </a:solidFill>
                <a:ea typeface="+mn-lt"/>
                <a:cs typeface="+mn-lt"/>
              </a:rPr>
              <a:t>E. Bonilla, P. Giuliani et al., Phys. Rev. C 106, 054322</a:t>
            </a:r>
          </a:p>
          <a:p>
            <a:pPr marL="194310" indent="-194310">
              <a:spcAft>
                <a:spcPts val="600"/>
              </a:spcAft>
              <a:buFont typeface="Arial" panose="020B0604020202020204" pitchFamily="34" charset="0"/>
              <a:buChar char="•"/>
            </a:pPr>
            <a:r>
              <a:rPr lang="en-US" sz="1600" i="1" dirty="0">
                <a:solidFill>
                  <a:srgbClr val="FF0000"/>
                </a:solidFill>
                <a:ea typeface="+mn-lt"/>
                <a:cs typeface="+mn-lt"/>
              </a:rPr>
              <a:t>P. Giuliani, K. </a:t>
            </a:r>
            <a:r>
              <a:rPr lang="en-US" sz="1600" i="1" dirty="0" err="1">
                <a:solidFill>
                  <a:srgbClr val="FF0000"/>
                </a:solidFill>
                <a:ea typeface="+mn-lt"/>
                <a:cs typeface="+mn-lt"/>
              </a:rPr>
              <a:t>Godbey</a:t>
            </a:r>
            <a:r>
              <a:rPr lang="en-US" sz="1600" i="1" dirty="0">
                <a:solidFill>
                  <a:srgbClr val="FF0000"/>
                </a:solidFill>
                <a:ea typeface="+mn-lt"/>
                <a:cs typeface="+mn-lt"/>
              </a:rPr>
              <a:t> et al., arXiv:2209.13039.</a:t>
            </a:r>
          </a:p>
          <a:p>
            <a:pPr marL="194310" indent="-194310">
              <a:spcAft>
                <a:spcPts val="600"/>
              </a:spcAft>
              <a:buFont typeface="Arial" panose="020B0604020202020204" pitchFamily="34" charset="0"/>
              <a:buChar char="•"/>
            </a:pPr>
            <a:r>
              <a:rPr lang="en-US" sz="1600" i="1" dirty="0">
                <a:solidFill>
                  <a:srgbClr val="FF0000"/>
                </a:solidFill>
                <a:ea typeface="+mn-lt"/>
                <a:cs typeface="+mn-lt"/>
              </a:rPr>
              <a:t>C. </a:t>
            </a:r>
            <a:r>
              <a:rPr lang="en-US" sz="1600" i="1" dirty="0" err="1">
                <a:solidFill>
                  <a:srgbClr val="FF0000"/>
                </a:solidFill>
                <a:ea typeface="+mn-lt"/>
                <a:cs typeface="+mn-lt"/>
              </a:rPr>
              <a:t>Drischler</a:t>
            </a:r>
            <a:r>
              <a:rPr lang="en-US" sz="1600" i="1" dirty="0">
                <a:solidFill>
                  <a:srgbClr val="FF0000"/>
                </a:solidFill>
                <a:ea typeface="+mn-lt"/>
                <a:cs typeface="+mn-lt"/>
              </a:rPr>
              <a:t> et al., Quarto + arXiv:2212.04912</a:t>
            </a:r>
          </a:p>
        </p:txBody>
      </p:sp>
    </p:spTree>
    <p:extLst>
      <p:ext uri="{BB962C8B-B14F-4D97-AF65-F5344CB8AC3E}">
        <p14:creationId xmlns:p14="http://schemas.microsoft.com/office/powerpoint/2010/main" val="386022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426492" y="178784"/>
            <a:ext cx="11606319" cy="646331"/>
          </a:xfrm>
          <a:prstGeom prst="rect">
            <a:avLst/>
          </a:prstGeom>
        </p:spPr>
        <p:txBody>
          <a:bodyPr wrap="none">
            <a:spAutoFit/>
          </a:bodyPr>
          <a:lstStyle/>
          <a:p>
            <a:r>
              <a:rPr lang="en-US" sz="3600" b="1" i="0" dirty="0">
                <a:solidFill>
                  <a:srgbClr val="FF0000"/>
                </a:solidFill>
                <a:effectLst/>
              </a:rPr>
              <a:t>Eigenvector continuation emulators for nuclear observables</a:t>
            </a:r>
            <a:endParaRPr lang="en-US" sz="3600" b="1" dirty="0">
              <a:solidFill>
                <a:srgbClr val="FF0000"/>
              </a:solidFill>
            </a:endParaRPr>
          </a:p>
        </p:txBody>
      </p:sp>
      <p:grpSp>
        <p:nvGrpSpPr>
          <p:cNvPr id="20" name="Group 19">
            <a:extLst>
              <a:ext uri="{FF2B5EF4-FFF2-40B4-BE49-F238E27FC236}">
                <a16:creationId xmlns:a16="http://schemas.microsoft.com/office/drawing/2014/main" id="{D0659112-36A9-8F44-B869-8C9E6552119A}"/>
              </a:ext>
            </a:extLst>
          </p:cNvPr>
          <p:cNvGrpSpPr/>
          <p:nvPr/>
        </p:nvGrpSpPr>
        <p:grpSpPr>
          <a:xfrm>
            <a:off x="86410" y="2610203"/>
            <a:ext cx="5646463" cy="4247797"/>
            <a:chOff x="86410" y="2610203"/>
            <a:chExt cx="5646463" cy="4247797"/>
          </a:xfrm>
        </p:grpSpPr>
        <p:pic>
          <p:nvPicPr>
            <p:cNvPr id="15" name="Picture 14">
              <a:extLst>
                <a:ext uri="{FF2B5EF4-FFF2-40B4-BE49-F238E27FC236}">
                  <a16:creationId xmlns:a16="http://schemas.microsoft.com/office/drawing/2014/main" id="{AD1947B1-8398-3E46-B3EB-0B1C1EEF350D}"/>
                </a:ext>
              </a:extLst>
            </p:cNvPr>
            <p:cNvPicPr>
              <a:picLocks noChangeAspect="1"/>
            </p:cNvPicPr>
            <p:nvPr/>
          </p:nvPicPr>
          <p:blipFill>
            <a:blip r:embed="rId3"/>
            <a:stretch>
              <a:fillRect/>
            </a:stretch>
          </p:blipFill>
          <p:spPr>
            <a:xfrm>
              <a:off x="86410" y="2610203"/>
              <a:ext cx="5646463" cy="4247797"/>
            </a:xfrm>
            <a:prstGeom prst="rect">
              <a:avLst/>
            </a:prstGeom>
          </p:spPr>
        </p:pic>
        <p:sp>
          <p:nvSpPr>
            <p:cNvPr id="18" name="TextBox 17">
              <a:extLst>
                <a:ext uri="{FF2B5EF4-FFF2-40B4-BE49-F238E27FC236}">
                  <a16:creationId xmlns:a16="http://schemas.microsoft.com/office/drawing/2014/main" id="{EF6C3214-0E41-9344-9635-AC9F1BBC92DA}"/>
                </a:ext>
              </a:extLst>
            </p:cNvPr>
            <p:cNvSpPr txBox="1"/>
            <p:nvPr/>
          </p:nvSpPr>
          <p:spPr>
            <a:xfrm>
              <a:off x="2031060" y="5571288"/>
              <a:ext cx="3577209" cy="369332"/>
            </a:xfrm>
            <a:prstGeom prst="rect">
              <a:avLst/>
            </a:prstGeom>
            <a:solidFill>
              <a:schemeClr val="accent5">
                <a:lumMod val="20000"/>
                <a:lumOff val="80000"/>
              </a:schemeClr>
            </a:solidFill>
          </p:spPr>
          <p:txBody>
            <a:bodyPr wrap="square">
              <a:spAutoFit/>
            </a:bodyPr>
            <a:lstStyle/>
            <a:p>
              <a:r>
                <a:rPr lang="en-US" dirty="0">
                  <a:solidFill>
                    <a:srgbClr val="FF0000"/>
                  </a:solidFill>
                </a:rPr>
                <a:t>König et al., </a:t>
              </a:r>
              <a:r>
                <a:rPr lang="en-US" dirty="0">
                  <a:solidFill>
                    <a:srgbClr val="FF0000"/>
                  </a:solidFill>
                  <a:hlinkClick r:id="rId4">
                    <a:extLst>
                      <a:ext uri="{A12FA001-AC4F-418D-AE19-62706E023703}">
                        <ahyp:hlinkClr xmlns:ahyp="http://schemas.microsoft.com/office/drawing/2018/hyperlinkcolor" val="tx"/>
                      </a:ext>
                    </a:extLst>
                  </a:hlinkClick>
                </a:rPr>
                <a:t>PLB 810, 135814 (2020)</a:t>
              </a:r>
              <a:endParaRPr lang="en-US" dirty="0">
                <a:solidFill>
                  <a:srgbClr val="FF0000"/>
                </a:solidFill>
              </a:endParaRPr>
            </a:p>
          </p:txBody>
        </p:sp>
        <p:sp>
          <p:nvSpPr>
            <p:cNvPr id="19" name="TextBox 18">
              <a:extLst>
                <a:ext uri="{FF2B5EF4-FFF2-40B4-BE49-F238E27FC236}">
                  <a16:creationId xmlns:a16="http://schemas.microsoft.com/office/drawing/2014/main" id="{BBFE4262-E6C0-A049-B3FC-B35F47FD0905}"/>
                </a:ext>
              </a:extLst>
            </p:cNvPr>
            <p:cNvSpPr txBox="1"/>
            <p:nvPr/>
          </p:nvSpPr>
          <p:spPr>
            <a:xfrm>
              <a:off x="1025792" y="4138455"/>
              <a:ext cx="1580497" cy="461665"/>
            </a:xfrm>
            <a:prstGeom prst="rect">
              <a:avLst/>
            </a:prstGeom>
            <a:solidFill>
              <a:schemeClr val="bg1">
                <a:lumMod val="85000"/>
              </a:schemeClr>
            </a:solidFill>
          </p:spPr>
          <p:txBody>
            <a:bodyPr wrap="none" rtlCol="0">
              <a:spAutoFit/>
            </a:bodyPr>
            <a:lstStyle/>
            <a:p>
              <a:r>
                <a:rPr lang="en-US" sz="2400" b="1" baseline="30000" dirty="0">
                  <a:solidFill>
                    <a:srgbClr val="FF0000"/>
                  </a:solidFill>
                </a:rPr>
                <a:t>4</a:t>
              </a:r>
              <a:r>
                <a:rPr lang="en-US" sz="2400" b="1" dirty="0">
                  <a:solidFill>
                    <a:srgbClr val="FF0000"/>
                  </a:solidFill>
                </a:rPr>
                <a:t>He energy</a:t>
              </a:r>
              <a:endParaRPr lang="en-US" sz="2400" b="1" baseline="30000" dirty="0">
                <a:solidFill>
                  <a:srgbClr val="FF0000"/>
                </a:solidFill>
              </a:endParaRPr>
            </a:p>
          </p:txBody>
        </p:sp>
      </p:grpSp>
      <p:grpSp>
        <p:nvGrpSpPr>
          <p:cNvPr id="16" name="Group 15">
            <a:extLst>
              <a:ext uri="{FF2B5EF4-FFF2-40B4-BE49-F238E27FC236}">
                <a16:creationId xmlns:a16="http://schemas.microsoft.com/office/drawing/2014/main" id="{886B513B-44C2-C046-BE46-362833E60896}"/>
              </a:ext>
            </a:extLst>
          </p:cNvPr>
          <p:cNvGrpSpPr/>
          <p:nvPr/>
        </p:nvGrpSpPr>
        <p:grpSpPr>
          <a:xfrm>
            <a:off x="6790873" y="1011503"/>
            <a:ext cx="5241938" cy="5134510"/>
            <a:chOff x="1054468" y="2110932"/>
            <a:chExt cx="4492486" cy="4492486"/>
          </a:xfrm>
        </p:grpSpPr>
        <p:pic>
          <p:nvPicPr>
            <p:cNvPr id="3" name="Picture 2">
              <a:extLst>
                <a:ext uri="{FF2B5EF4-FFF2-40B4-BE49-F238E27FC236}">
                  <a16:creationId xmlns:a16="http://schemas.microsoft.com/office/drawing/2014/main" id="{B1A5CC7E-EFE3-D240-B511-82AF6DD77B2D}"/>
                </a:ext>
              </a:extLst>
            </p:cNvPr>
            <p:cNvPicPr>
              <a:picLocks noChangeAspect="1"/>
            </p:cNvPicPr>
            <p:nvPr/>
          </p:nvPicPr>
          <p:blipFill>
            <a:blip r:embed="rId5"/>
            <a:stretch>
              <a:fillRect/>
            </a:stretch>
          </p:blipFill>
          <p:spPr>
            <a:xfrm>
              <a:off x="1054468" y="2110932"/>
              <a:ext cx="4492486" cy="4492486"/>
            </a:xfrm>
            <a:prstGeom prst="rect">
              <a:avLst/>
            </a:prstGeom>
          </p:spPr>
        </p:pic>
        <p:sp>
          <p:nvSpPr>
            <p:cNvPr id="9" name="TextBox 8">
              <a:extLst>
                <a:ext uri="{FF2B5EF4-FFF2-40B4-BE49-F238E27FC236}">
                  <a16:creationId xmlns:a16="http://schemas.microsoft.com/office/drawing/2014/main" id="{75915CF6-547C-DC4D-9B33-0338A4F7A344}"/>
                </a:ext>
              </a:extLst>
            </p:cNvPr>
            <p:cNvSpPr txBox="1"/>
            <p:nvPr/>
          </p:nvSpPr>
          <p:spPr>
            <a:xfrm>
              <a:off x="2202099" y="3198167"/>
              <a:ext cx="2197230" cy="403938"/>
            </a:xfrm>
            <a:prstGeom prst="rect">
              <a:avLst/>
            </a:prstGeom>
            <a:solidFill>
              <a:schemeClr val="accent1">
                <a:lumMod val="20000"/>
                <a:lumOff val="80000"/>
              </a:schemeClr>
            </a:solidFill>
          </p:spPr>
          <p:txBody>
            <a:bodyPr wrap="none" rtlCol="0">
              <a:spAutoFit/>
            </a:bodyPr>
            <a:lstStyle/>
            <a:p>
              <a:pPr algn="ctr"/>
              <a:r>
                <a:rPr lang="en-US" sz="2400" b="1" dirty="0"/>
                <a:t>Emulator residuals</a:t>
              </a:r>
            </a:p>
          </p:txBody>
        </p:sp>
      </p:grpSp>
      <p:sp>
        <p:nvSpPr>
          <p:cNvPr id="21" name="TextBox 20">
            <a:extLst>
              <a:ext uri="{FF2B5EF4-FFF2-40B4-BE49-F238E27FC236}">
                <a16:creationId xmlns:a16="http://schemas.microsoft.com/office/drawing/2014/main" id="{D33A7329-3DD2-EF48-937F-642124A1B5AB}"/>
              </a:ext>
            </a:extLst>
          </p:cNvPr>
          <p:cNvSpPr txBox="1"/>
          <p:nvPr/>
        </p:nvSpPr>
        <p:spPr>
          <a:xfrm>
            <a:off x="7283450" y="3883820"/>
            <a:ext cx="4275273" cy="369332"/>
          </a:xfrm>
          <a:prstGeom prst="rect">
            <a:avLst/>
          </a:prstGeom>
          <a:solidFill>
            <a:schemeClr val="accent5">
              <a:lumMod val="20000"/>
              <a:lumOff val="80000"/>
            </a:schemeClr>
          </a:solidFill>
        </p:spPr>
        <p:txBody>
          <a:bodyPr wrap="none" rtlCol="0">
            <a:spAutoFit/>
          </a:bodyPr>
          <a:lstStyle/>
          <a:p>
            <a:r>
              <a:rPr lang="en-US" dirty="0" err="1">
                <a:solidFill>
                  <a:srgbClr val="FF0000"/>
                </a:solidFill>
              </a:rPr>
              <a:t>Wesolowski</a:t>
            </a:r>
            <a:r>
              <a:rPr lang="en-US" dirty="0">
                <a:solidFill>
                  <a:srgbClr val="FF0000"/>
                </a:solidFill>
              </a:rPr>
              <a:t> et al., </a:t>
            </a:r>
            <a:r>
              <a:rPr lang="en-US" dirty="0">
                <a:solidFill>
                  <a:srgbClr val="FF0000"/>
                </a:solidFill>
                <a:hlinkClick r:id="rId6">
                  <a:extLst>
                    <a:ext uri="{A12FA001-AC4F-418D-AE19-62706E023703}">
                      <ahyp:hlinkClr xmlns:ahyp="http://schemas.microsoft.com/office/drawing/2018/hyperlinkcolor" val="tx"/>
                    </a:ext>
                  </a:extLst>
                </a:hlinkClick>
              </a:rPr>
              <a:t>PRC 104, 064001 (2021)</a:t>
            </a:r>
            <a:endParaRPr lang="en-US" dirty="0">
              <a:solidFill>
                <a:srgbClr val="FF0000"/>
              </a:solidFill>
            </a:endParaRPr>
          </a:p>
        </p:txBody>
      </p:sp>
      <p:sp>
        <p:nvSpPr>
          <p:cNvPr id="22" name="TextBox 21">
            <a:extLst>
              <a:ext uri="{FF2B5EF4-FFF2-40B4-BE49-F238E27FC236}">
                <a16:creationId xmlns:a16="http://schemas.microsoft.com/office/drawing/2014/main" id="{D8A9E669-8762-B442-BEEE-48440D8DD6DB}"/>
              </a:ext>
            </a:extLst>
          </p:cNvPr>
          <p:cNvSpPr txBox="1"/>
          <p:nvPr/>
        </p:nvSpPr>
        <p:spPr>
          <a:xfrm>
            <a:off x="127355" y="932829"/>
            <a:ext cx="6567984" cy="1569660"/>
          </a:xfrm>
          <a:prstGeom prst="rect">
            <a:avLst/>
          </a:prstGeom>
          <a:solidFill>
            <a:schemeClr val="accent1">
              <a:lumMod val="20000"/>
              <a:lumOff val="80000"/>
            </a:schemeClr>
          </a:solidFill>
        </p:spPr>
        <p:txBody>
          <a:bodyPr wrap="square" rtlCol="0">
            <a:spAutoFit/>
          </a:bodyPr>
          <a:lstStyle/>
          <a:p>
            <a:r>
              <a:rPr lang="en-US" sz="2400" b="1" dirty="0"/>
              <a:t>Basic idea: </a:t>
            </a:r>
            <a:r>
              <a:rPr lang="en-US" sz="2400" dirty="0"/>
              <a:t>a small # of ground-state eigenvectors from a selection of  parameter sets is an extremely effective variational basis for other parameter sets.</a:t>
            </a:r>
            <a:br>
              <a:rPr lang="en-US" sz="2400" dirty="0"/>
            </a:br>
            <a:r>
              <a:rPr lang="en-US" sz="2400" b="1" dirty="0"/>
              <a:t>Characteristics: </a:t>
            </a:r>
            <a:r>
              <a:rPr lang="en-US" sz="2400" dirty="0"/>
              <a:t>fast and accurate!</a:t>
            </a:r>
            <a:endParaRPr lang="en-US" sz="2400" b="1" dirty="0"/>
          </a:p>
        </p:txBody>
      </p:sp>
      <p:sp>
        <p:nvSpPr>
          <p:cNvPr id="25" name="TextBox 24">
            <a:extLst>
              <a:ext uri="{FF2B5EF4-FFF2-40B4-BE49-F238E27FC236}">
                <a16:creationId xmlns:a16="http://schemas.microsoft.com/office/drawing/2014/main" id="{8A3E3F81-B9CD-0F46-B8AD-72E8BE0BC38B}"/>
              </a:ext>
            </a:extLst>
          </p:cNvPr>
          <p:cNvSpPr txBox="1"/>
          <p:nvPr/>
        </p:nvSpPr>
        <p:spPr>
          <a:xfrm>
            <a:off x="6676345" y="6279106"/>
            <a:ext cx="5356466" cy="400110"/>
          </a:xfrm>
          <a:prstGeom prst="rect">
            <a:avLst/>
          </a:prstGeom>
          <a:solidFill>
            <a:schemeClr val="accent3">
              <a:lumMod val="20000"/>
              <a:lumOff val="80000"/>
            </a:schemeClr>
          </a:solidFill>
        </p:spPr>
        <p:txBody>
          <a:bodyPr wrap="none" rtlCol="0">
            <a:spAutoFit/>
          </a:bodyPr>
          <a:lstStyle/>
          <a:p>
            <a:r>
              <a:rPr lang="en-US" sz="2000" dirty="0"/>
              <a:t>Emulator doesn’t require specialized calculations!</a:t>
            </a:r>
          </a:p>
        </p:txBody>
      </p:sp>
      <p:sp>
        <p:nvSpPr>
          <p:cNvPr id="26" name="TextBox 25">
            <a:extLst>
              <a:ext uri="{FF2B5EF4-FFF2-40B4-BE49-F238E27FC236}">
                <a16:creationId xmlns:a16="http://schemas.microsoft.com/office/drawing/2014/main" id="{FC857865-872D-1340-B712-C319E76BB9D2}"/>
              </a:ext>
            </a:extLst>
          </p:cNvPr>
          <p:cNvSpPr txBox="1"/>
          <p:nvPr/>
        </p:nvSpPr>
        <p:spPr>
          <a:xfrm>
            <a:off x="2606289" y="5121205"/>
            <a:ext cx="3001980" cy="369332"/>
          </a:xfrm>
          <a:prstGeom prst="rect">
            <a:avLst/>
          </a:prstGeom>
          <a:solidFill>
            <a:schemeClr val="accent5">
              <a:lumMod val="20000"/>
              <a:lumOff val="80000"/>
            </a:schemeClr>
          </a:solidFill>
        </p:spPr>
        <p:txBody>
          <a:bodyPr wrap="square">
            <a:spAutoFit/>
          </a:bodyPr>
          <a:lstStyle/>
          <a:p>
            <a:r>
              <a:rPr lang="en-US" dirty="0">
                <a:solidFill>
                  <a:srgbClr val="FF0000"/>
                </a:solidFill>
              </a:rPr>
              <a:t>EC introduced by </a:t>
            </a:r>
            <a:r>
              <a:rPr lang="en-US" dirty="0">
                <a:solidFill>
                  <a:srgbClr val="FF0000"/>
                </a:solidFill>
                <a:hlinkClick r:id="rId7">
                  <a:extLst>
                    <a:ext uri="{A12FA001-AC4F-418D-AE19-62706E023703}">
                      <ahyp:hlinkClr xmlns:ahyp="http://schemas.microsoft.com/office/drawing/2018/hyperlinkcolor" val="tx"/>
                    </a:ext>
                  </a:extLst>
                </a:hlinkClick>
              </a:rPr>
              <a:t>Frame et al.</a:t>
            </a:r>
            <a:endParaRPr lang="en-US" dirty="0">
              <a:solidFill>
                <a:srgbClr val="FF0000"/>
              </a:solidFill>
            </a:endParaRPr>
          </a:p>
        </p:txBody>
      </p:sp>
    </p:spTree>
    <p:extLst>
      <p:ext uri="{BB962C8B-B14F-4D97-AF65-F5344CB8AC3E}">
        <p14:creationId xmlns:p14="http://schemas.microsoft.com/office/powerpoint/2010/main" val="417119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B6C08-3D60-CD4E-B130-81008A371D65}"/>
              </a:ext>
            </a:extLst>
          </p:cNvPr>
          <p:cNvSpPr txBox="1"/>
          <p:nvPr/>
        </p:nvSpPr>
        <p:spPr>
          <a:xfrm>
            <a:off x="76916" y="892246"/>
            <a:ext cx="9499011" cy="1685077"/>
          </a:xfrm>
          <a:prstGeom prst="rect">
            <a:avLst/>
          </a:prstGeom>
          <a:noFill/>
        </p:spPr>
        <p:txBody>
          <a:bodyPr wrap="none" rtlCol="0">
            <a:spAutoFit/>
          </a:bodyPr>
          <a:lstStyle/>
          <a:p>
            <a:pPr marL="192024" indent="-192024">
              <a:spcAft>
                <a:spcPts val="300"/>
              </a:spcAft>
              <a:buFont typeface="Arial" panose="020B0604020202020204" pitchFamily="34" charset="0"/>
              <a:buChar char="•"/>
            </a:pPr>
            <a:r>
              <a:rPr lang="en-US" sz="2400" dirty="0"/>
              <a:t>NN scattering by </a:t>
            </a:r>
            <a:r>
              <a:rPr lang="en-US" sz="2400" dirty="0" err="1"/>
              <a:t>rjf</a:t>
            </a:r>
            <a:r>
              <a:rPr lang="en-US" sz="2400" dirty="0"/>
              <a:t> et al., </a:t>
            </a:r>
            <a:r>
              <a:rPr lang="en-US" sz="2400" dirty="0">
                <a:hlinkClick r:id="rId3"/>
              </a:rPr>
              <a:t>PLB (2020)</a:t>
            </a:r>
            <a:r>
              <a:rPr lang="en-US" sz="2400" dirty="0"/>
              <a:t> using the Kohn variational principle.</a:t>
            </a:r>
          </a:p>
          <a:p>
            <a:pPr marL="192024" indent="-192024">
              <a:spcAft>
                <a:spcPts val="300"/>
              </a:spcAft>
              <a:buFont typeface="Arial" panose="020B0604020202020204" pitchFamily="34" charset="0"/>
              <a:buChar char="•"/>
            </a:pPr>
            <a:r>
              <a:rPr lang="en-US" sz="2400" dirty="0"/>
              <a:t>Improved by </a:t>
            </a:r>
            <a:r>
              <a:rPr lang="en-US" sz="2400" dirty="0" err="1"/>
              <a:t>Drischler</a:t>
            </a:r>
            <a:r>
              <a:rPr lang="en-US" sz="2400" dirty="0"/>
              <a:t> et al., </a:t>
            </a:r>
            <a:r>
              <a:rPr lang="en-US" sz="2400" dirty="0">
                <a:hlinkClick r:id="rId4"/>
              </a:rPr>
              <a:t>PLB (2021)</a:t>
            </a:r>
            <a:r>
              <a:rPr lang="en-US" sz="2400" dirty="0"/>
              <a:t> (e.g., mitigate Kohn anomalies).</a:t>
            </a:r>
          </a:p>
          <a:p>
            <a:pPr marL="192024" indent="-192024">
              <a:spcAft>
                <a:spcPts val="300"/>
              </a:spcAft>
              <a:buFont typeface="Arial" panose="020B0604020202020204" pitchFamily="34" charset="0"/>
              <a:buChar char="•"/>
            </a:pPr>
            <a:r>
              <a:rPr lang="en-US" sz="2400" dirty="0"/>
              <a:t>Two-body emulation w/o </a:t>
            </a:r>
            <a:r>
              <a:rPr lang="en-US" sz="2400" dirty="0" err="1"/>
              <a:t>wfs</a:t>
            </a:r>
            <a:r>
              <a:rPr lang="en-US" sz="2400" dirty="0"/>
              <a:t> by Melendez et al., </a:t>
            </a:r>
            <a:r>
              <a:rPr lang="en-US" sz="2400" dirty="0">
                <a:solidFill>
                  <a:srgbClr val="0563C1"/>
                </a:solidFill>
                <a:hlinkClick r:id="rId5"/>
              </a:rPr>
              <a:t>PLB (2021)</a:t>
            </a:r>
            <a:r>
              <a:rPr lang="en-US" sz="2400" dirty="0">
                <a:solidFill>
                  <a:srgbClr val="0563C1"/>
                </a:solidFill>
              </a:rPr>
              <a:t>.</a:t>
            </a:r>
            <a:endParaRPr lang="en-US" sz="2400" dirty="0"/>
          </a:p>
          <a:p>
            <a:pPr marL="192024" indent="-192024">
              <a:buFont typeface="Arial" panose="020B0604020202020204" pitchFamily="34" charset="0"/>
              <a:buChar char="•"/>
            </a:pPr>
            <a:endParaRPr lang="en-US" sz="2400" dirty="0"/>
          </a:p>
        </p:txBody>
      </p:sp>
      <p:grpSp>
        <p:nvGrpSpPr>
          <p:cNvPr id="24" name="Group 23">
            <a:extLst>
              <a:ext uri="{FF2B5EF4-FFF2-40B4-BE49-F238E27FC236}">
                <a16:creationId xmlns:a16="http://schemas.microsoft.com/office/drawing/2014/main" id="{AF87BC83-F971-B615-E969-65FF77BDFBD2}"/>
              </a:ext>
            </a:extLst>
          </p:cNvPr>
          <p:cNvGrpSpPr/>
          <p:nvPr/>
        </p:nvGrpSpPr>
        <p:grpSpPr>
          <a:xfrm>
            <a:off x="54514" y="2311587"/>
            <a:ext cx="4805497" cy="4468198"/>
            <a:chOff x="359309" y="2311587"/>
            <a:chExt cx="4805497" cy="4468198"/>
          </a:xfrm>
        </p:grpSpPr>
        <p:pic>
          <p:nvPicPr>
            <p:cNvPr id="9" name="Picture 8" descr="Graphical user interface, chart&#10;&#10;Description automatically generated">
              <a:extLst>
                <a:ext uri="{FF2B5EF4-FFF2-40B4-BE49-F238E27FC236}">
                  <a16:creationId xmlns:a16="http://schemas.microsoft.com/office/drawing/2014/main" id="{ED47587F-270A-B6BE-6B0D-7E39E7E516CE}"/>
                </a:ext>
              </a:extLst>
            </p:cNvPr>
            <p:cNvPicPr>
              <a:picLocks noChangeAspect="1"/>
            </p:cNvPicPr>
            <p:nvPr/>
          </p:nvPicPr>
          <p:blipFill>
            <a:blip r:embed="rId6"/>
            <a:stretch>
              <a:fillRect/>
            </a:stretch>
          </p:blipFill>
          <p:spPr>
            <a:xfrm>
              <a:off x="359309" y="2311587"/>
              <a:ext cx="4740175" cy="4468198"/>
            </a:xfrm>
            <a:prstGeom prst="rect">
              <a:avLst/>
            </a:prstGeom>
          </p:spPr>
        </p:pic>
        <p:sp>
          <p:nvSpPr>
            <p:cNvPr id="6" name="TextBox 5">
              <a:extLst>
                <a:ext uri="{FF2B5EF4-FFF2-40B4-BE49-F238E27FC236}">
                  <a16:creationId xmlns:a16="http://schemas.microsoft.com/office/drawing/2014/main" id="{5BEE0FE4-A90B-5745-BC33-71A0832523D8}"/>
                </a:ext>
              </a:extLst>
            </p:cNvPr>
            <p:cNvSpPr txBox="1"/>
            <p:nvPr/>
          </p:nvSpPr>
          <p:spPr>
            <a:xfrm>
              <a:off x="2729396" y="2643015"/>
              <a:ext cx="2435410" cy="646331"/>
            </a:xfrm>
            <a:prstGeom prst="rect">
              <a:avLst/>
            </a:prstGeom>
            <a:noFill/>
          </p:spPr>
          <p:txBody>
            <a:bodyPr wrap="none" rtlCol="0">
              <a:spAutoFit/>
            </a:bodyPr>
            <a:lstStyle/>
            <a:p>
              <a:r>
                <a:rPr lang="en-US" dirty="0">
                  <a:solidFill>
                    <a:srgbClr val="FF0000"/>
                  </a:solidFill>
                </a:rPr>
                <a:t>NN phase shifts</a:t>
              </a:r>
              <a:br>
                <a:rPr lang="en-US" dirty="0">
                  <a:solidFill>
                    <a:srgbClr val="FF0000"/>
                  </a:solidFill>
                </a:rPr>
              </a:br>
              <a:r>
                <a:rPr lang="en-US" dirty="0">
                  <a:solidFill>
                    <a:srgbClr val="FF0000"/>
                  </a:solidFill>
                </a:rPr>
                <a:t>for </a:t>
              </a:r>
              <a:r>
                <a:rPr lang="en-US" dirty="0" err="1">
                  <a:solidFill>
                    <a:srgbClr val="FF0000"/>
                  </a:solidFill>
                </a:rPr>
                <a:t>χEFT</a:t>
              </a:r>
              <a:r>
                <a:rPr lang="en-US" dirty="0">
                  <a:solidFill>
                    <a:srgbClr val="FF0000"/>
                  </a:solidFill>
                </a:rPr>
                <a:t> potential (SMS)</a:t>
              </a:r>
            </a:p>
          </p:txBody>
        </p:sp>
      </p:grpSp>
      <p:sp>
        <p:nvSpPr>
          <p:cNvPr id="4" name="Rectangle 3">
            <a:extLst>
              <a:ext uri="{FF2B5EF4-FFF2-40B4-BE49-F238E27FC236}">
                <a16:creationId xmlns:a16="http://schemas.microsoft.com/office/drawing/2014/main" id="{278A9C43-9CE5-7B4D-A407-3191095678BD}"/>
              </a:ext>
            </a:extLst>
          </p:cNvPr>
          <p:cNvSpPr/>
          <p:nvPr/>
        </p:nvSpPr>
        <p:spPr>
          <a:xfrm>
            <a:off x="836065" y="227136"/>
            <a:ext cx="7980711" cy="646331"/>
          </a:xfrm>
          <a:prstGeom prst="rect">
            <a:avLst/>
          </a:prstGeom>
        </p:spPr>
        <p:txBody>
          <a:bodyPr wrap="none">
            <a:spAutoFit/>
          </a:bodyPr>
          <a:lstStyle/>
          <a:p>
            <a:r>
              <a:rPr lang="en-US" sz="3600" b="1" i="0" dirty="0">
                <a:solidFill>
                  <a:srgbClr val="FF0000"/>
                </a:solidFill>
                <a:effectLst/>
              </a:rPr>
              <a:t>RBM emulators for NN and 3N scattering</a:t>
            </a:r>
            <a:endParaRPr lang="en-US" sz="3600" b="1" dirty="0">
              <a:solidFill>
                <a:srgbClr val="FF0000"/>
              </a:solidFill>
            </a:endParaRPr>
          </a:p>
        </p:txBody>
      </p:sp>
      <p:pic>
        <p:nvPicPr>
          <p:cNvPr id="22" name="Picture 21" descr="Graphical user interface&#10;&#10;Description automatically generated">
            <a:extLst>
              <a:ext uri="{FF2B5EF4-FFF2-40B4-BE49-F238E27FC236}">
                <a16:creationId xmlns:a16="http://schemas.microsoft.com/office/drawing/2014/main" id="{A2873497-FC81-0009-6EFC-FD0D315869EB}"/>
              </a:ext>
            </a:extLst>
          </p:cNvPr>
          <p:cNvPicPr>
            <a:picLocks noChangeAspect="1"/>
          </p:cNvPicPr>
          <p:nvPr/>
        </p:nvPicPr>
        <p:blipFill>
          <a:blip r:embed="rId7"/>
          <a:stretch>
            <a:fillRect/>
          </a:stretch>
        </p:blipFill>
        <p:spPr>
          <a:xfrm>
            <a:off x="4886067" y="2329374"/>
            <a:ext cx="4641796" cy="4375463"/>
          </a:xfrm>
          <a:prstGeom prst="rect">
            <a:avLst/>
          </a:prstGeom>
        </p:spPr>
      </p:pic>
      <p:grpSp>
        <p:nvGrpSpPr>
          <p:cNvPr id="2" name="Group 1">
            <a:extLst>
              <a:ext uri="{FF2B5EF4-FFF2-40B4-BE49-F238E27FC236}">
                <a16:creationId xmlns:a16="http://schemas.microsoft.com/office/drawing/2014/main" id="{6E1AD9A1-86C2-7B5B-3A54-B640CA2F36EF}"/>
              </a:ext>
            </a:extLst>
          </p:cNvPr>
          <p:cNvGrpSpPr/>
          <p:nvPr/>
        </p:nvGrpSpPr>
        <p:grpSpPr>
          <a:xfrm>
            <a:off x="9534320" y="277496"/>
            <a:ext cx="2494042" cy="2794200"/>
            <a:chOff x="9555187" y="60369"/>
            <a:chExt cx="2494042" cy="2794200"/>
          </a:xfrm>
        </p:grpSpPr>
        <p:grpSp>
          <p:nvGrpSpPr>
            <p:cNvPr id="3" name="Group 2">
              <a:extLst>
                <a:ext uri="{FF2B5EF4-FFF2-40B4-BE49-F238E27FC236}">
                  <a16:creationId xmlns:a16="http://schemas.microsoft.com/office/drawing/2014/main" id="{08310A3B-4672-6F83-212A-9C9AAA5CE696}"/>
                </a:ext>
              </a:extLst>
            </p:cNvPr>
            <p:cNvGrpSpPr/>
            <p:nvPr/>
          </p:nvGrpSpPr>
          <p:grpSpPr>
            <a:xfrm>
              <a:off x="9555187" y="60369"/>
              <a:ext cx="2494042" cy="2794200"/>
              <a:chOff x="1643092" y="1114516"/>
              <a:chExt cx="1870532" cy="2095650"/>
            </a:xfrm>
          </p:grpSpPr>
          <p:pic>
            <p:nvPicPr>
              <p:cNvPr id="11" name="Picture 10">
                <a:extLst>
                  <a:ext uri="{FF2B5EF4-FFF2-40B4-BE49-F238E27FC236}">
                    <a16:creationId xmlns:a16="http://schemas.microsoft.com/office/drawing/2014/main" id="{5D45941B-A83B-B2E4-BD35-CAD57C019254}"/>
                  </a:ext>
                </a:extLst>
              </p:cNvPr>
              <p:cNvPicPr>
                <a:picLocks noChangeAspect="1"/>
              </p:cNvPicPr>
              <p:nvPr/>
            </p:nvPicPr>
            <p:blipFill>
              <a:blip r:embed="rId8"/>
              <a:stretch>
                <a:fillRect/>
              </a:stretch>
            </p:blipFill>
            <p:spPr>
              <a:xfrm>
                <a:off x="2684673" y="1126106"/>
                <a:ext cx="823940" cy="1092200"/>
              </a:xfrm>
              <a:prstGeom prst="rect">
                <a:avLst/>
              </a:prstGeom>
              <a:noFill/>
              <a:ln>
                <a:noFill/>
              </a:ln>
            </p:spPr>
          </p:pic>
          <p:pic>
            <p:nvPicPr>
              <p:cNvPr id="12" name="Picture 11">
                <a:extLst>
                  <a:ext uri="{FF2B5EF4-FFF2-40B4-BE49-F238E27FC236}">
                    <a16:creationId xmlns:a16="http://schemas.microsoft.com/office/drawing/2014/main" id="{866F34DE-475F-6135-141C-7A4D86D61925}"/>
                  </a:ext>
                </a:extLst>
              </p:cNvPr>
              <p:cNvPicPr>
                <a:picLocks noChangeAspect="1"/>
              </p:cNvPicPr>
              <p:nvPr/>
            </p:nvPicPr>
            <p:blipFill>
              <a:blip r:embed="rId9"/>
              <a:stretch>
                <a:fillRect/>
              </a:stretch>
            </p:blipFill>
            <p:spPr>
              <a:xfrm>
                <a:off x="2634970" y="2190567"/>
                <a:ext cx="878654" cy="1012808"/>
              </a:xfrm>
              <a:prstGeom prst="rect">
                <a:avLst/>
              </a:prstGeom>
              <a:noFill/>
              <a:ln>
                <a:noFill/>
              </a:ln>
            </p:spPr>
          </p:pic>
          <p:pic>
            <p:nvPicPr>
              <p:cNvPr id="17" name="Picture 16">
                <a:extLst>
                  <a:ext uri="{FF2B5EF4-FFF2-40B4-BE49-F238E27FC236}">
                    <a16:creationId xmlns:a16="http://schemas.microsoft.com/office/drawing/2014/main" id="{4C54142A-BB84-43CD-755D-CA7BBF59EDA0}"/>
                  </a:ext>
                </a:extLst>
              </p:cNvPr>
              <p:cNvPicPr>
                <a:picLocks noChangeAspect="1"/>
              </p:cNvPicPr>
              <p:nvPr/>
            </p:nvPicPr>
            <p:blipFill>
              <a:blip r:embed="rId10"/>
              <a:stretch>
                <a:fillRect/>
              </a:stretch>
            </p:blipFill>
            <p:spPr>
              <a:xfrm>
                <a:off x="1654917" y="2194654"/>
                <a:ext cx="980891" cy="1015512"/>
              </a:xfrm>
              <a:prstGeom prst="rect">
                <a:avLst/>
              </a:prstGeom>
              <a:noFill/>
            </p:spPr>
          </p:pic>
          <p:pic>
            <p:nvPicPr>
              <p:cNvPr id="21" name="Picture 20">
                <a:extLst>
                  <a:ext uri="{FF2B5EF4-FFF2-40B4-BE49-F238E27FC236}">
                    <a16:creationId xmlns:a16="http://schemas.microsoft.com/office/drawing/2014/main" id="{2E26D7E9-A32D-5FB4-FF46-3800D3F83FEE}"/>
                  </a:ext>
                </a:extLst>
              </p:cNvPr>
              <p:cNvPicPr>
                <a:picLocks noChangeAspect="1"/>
              </p:cNvPicPr>
              <p:nvPr/>
            </p:nvPicPr>
            <p:blipFill>
              <a:blip r:embed="rId11"/>
              <a:stretch>
                <a:fillRect/>
              </a:stretch>
            </p:blipFill>
            <p:spPr>
              <a:xfrm>
                <a:off x="1643092" y="1114516"/>
                <a:ext cx="1041400" cy="1092200"/>
              </a:xfrm>
              <a:prstGeom prst="rect">
                <a:avLst/>
              </a:prstGeom>
            </p:spPr>
          </p:pic>
        </p:grpSp>
        <p:pic>
          <p:nvPicPr>
            <p:cNvPr id="10" name="Picture 9">
              <a:extLst>
                <a:ext uri="{FF2B5EF4-FFF2-40B4-BE49-F238E27FC236}">
                  <a16:creationId xmlns:a16="http://schemas.microsoft.com/office/drawing/2014/main" id="{715AEA1B-CD2B-FE78-690D-C36DE4553F05}"/>
                </a:ext>
              </a:extLst>
            </p:cNvPr>
            <p:cNvPicPr>
              <a:picLocks noChangeAspect="1"/>
            </p:cNvPicPr>
            <p:nvPr/>
          </p:nvPicPr>
          <p:blipFill>
            <a:blip r:embed="rId12">
              <a:alphaModFix amt="85000"/>
            </a:blip>
            <a:stretch>
              <a:fillRect/>
            </a:stretch>
          </p:blipFill>
          <p:spPr>
            <a:xfrm>
              <a:off x="10513383" y="963168"/>
              <a:ext cx="739744" cy="730394"/>
            </a:xfrm>
            <a:prstGeom prst="rect">
              <a:avLst/>
            </a:prstGeom>
          </p:spPr>
        </p:pic>
      </p:grpSp>
      <p:sp>
        <p:nvSpPr>
          <p:cNvPr id="25" name="TextBox 24">
            <a:extLst>
              <a:ext uri="{FF2B5EF4-FFF2-40B4-BE49-F238E27FC236}">
                <a16:creationId xmlns:a16="http://schemas.microsoft.com/office/drawing/2014/main" id="{BE49F994-99F8-9362-AA19-50308DE45DD2}"/>
              </a:ext>
            </a:extLst>
          </p:cNvPr>
          <p:cNvSpPr txBox="1"/>
          <p:nvPr/>
        </p:nvSpPr>
        <p:spPr>
          <a:xfrm>
            <a:off x="3460381" y="5360895"/>
            <a:ext cx="3294428" cy="369332"/>
          </a:xfrm>
          <a:prstGeom prst="rect">
            <a:avLst/>
          </a:prstGeom>
          <a:solidFill>
            <a:schemeClr val="accent4">
              <a:lumMod val="20000"/>
              <a:lumOff val="80000"/>
            </a:schemeClr>
          </a:solidFill>
        </p:spPr>
        <p:txBody>
          <a:bodyPr wrap="none" rtlCol="0">
            <a:spAutoFit/>
          </a:bodyPr>
          <a:lstStyle/>
          <a:p>
            <a:r>
              <a:rPr lang="en-US" dirty="0"/>
              <a:t>A. Garcia et al., </a:t>
            </a:r>
            <a:r>
              <a:rPr lang="en-US" dirty="0">
                <a:hlinkClick r:id="rId13"/>
              </a:rPr>
              <a:t>arXiv:2301.05093</a:t>
            </a:r>
            <a:endParaRPr lang="en-US" dirty="0"/>
          </a:p>
        </p:txBody>
      </p:sp>
      <p:sp>
        <p:nvSpPr>
          <p:cNvPr id="27" name="TextBox 26">
            <a:extLst>
              <a:ext uri="{FF2B5EF4-FFF2-40B4-BE49-F238E27FC236}">
                <a16:creationId xmlns:a16="http://schemas.microsoft.com/office/drawing/2014/main" id="{2CA2EA67-8357-6DD5-304D-281AC8479103}"/>
              </a:ext>
            </a:extLst>
          </p:cNvPr>
          <p:cNvSpPr txBox="1"/>
          <p:nvPr/>
        </p:nvSpPr>
        <p:spPr>
          <a:xfrm>
            <a:off x="9552012" y="3819383"/>
            <a:ext cx="2609623" cy="1785104"/>
          </a:xfrm>
          <a:prstGeom prst="rect">
            <a:avLst/>
          </a:prstGeom>
          <a:noFill/>
        </p:spPr>
        <p:txBody>
          <a:bodyPr wrap="square">
            <a:spAutoFit/>
          </a:bodyPr>
          <a:lstStyle/>
          <a:p>
            <a:r>
              <a:rPr lang="en-US" sz="2200" dirty="0"/>
              <a:t>3-body scattering? </a:t>
            </a:r>
            <a:br>
              <a:rPr lang="en-US" sz="2200" dirty="0"/>
            </a:br>
            <a:r>
              <a:rPr lang="en-US" sz="2200" dirty="0" err="1"/>
              <a:t>E.g</a:t>
            </a:r>
            <a:r>
              <a:rPr lang="en-US" sz="2200" dirty="0"/>
              <a:t>, for Bayesian </a:t>
            </a:r>
            <a:r>
              <a:rPr lang="en-US" sz="2200" dirty="0" err="1"/>
              <a:t>χEFT</a:t>
            </a:r>
            <a:r>
              <a:rPr lang="en-US" sz="2200" dirty="0"/>
              <a:t> LEC estimation.</a:t>
            </a:r>
          </a:p>
          <a:p>
            <a:r>
              <a:rPr lang="en-US" sz="2200" dirty="0">
                <a:sym typeface="Wingdings" pitchFamily="2" charset="2"/>
              </a:rPr>
              <a:t> X. Zhang, </a:t>
            </a:r>
            <a:r>
              <a:rPr lang="en-US" sz="2200" dirty="0" err="1">
                <a:sym typeface="Wingdings" pitchFamily="2" charset="2"/>
              </a:rPr>
              <a:t>rjf</a:t>
            </a:r>
            <a:r>
              <a:rPr lang="en-US" sz="2200" dirty="0">
                <a:sym typeface="Wingdings" pitchFamily="2" charset="2"/>
              </a:rPr>
              <a:t> </a:t>
            </a:r>
            <a:r>
              <a:rPr lang="en-US" sz="2200" dirty="0">
                <a:sym typeface="Wingdings" pitchFamily="2" charset="2"/>
                <a:hlinkClick r:id="rId14"/>
              </a:rPr>
              <a:t>proof of principle </a:t>
            </a:r>
            <a:r>
              <a:rPr lang="en-US" sz="2200" dirty="0">
                <a:sym typeface="Wingdings" pitchFamily="2" charset="2"/>
              </a:rPr>
              <a:t>(2022).</a:t>
            </a:r>
            <a:endParaRPr lang="en-US" sz="2200" dirty="0"/>
          </a:p>
        </p:txBody>
      </p:sp>
      <p:sp>
        <p:nvSpPr>
          <p:cNvPr id="7" name="TextBox 6">
            <a:extLst>
              <a:ext uri="{FF2B5EF4-FFF2-40B4-BE49-F238E27FC236}">
                <a16:creationId xmlns:a16="http://schemas.microsoft.com/office/drawing/2014/main" id="{DA967567-E60E-0B63-42A7-00BB618E062B}"/>
              </a:ext>
            </a:extLst>
          </p:cNvPr>
          <p:cNvSpPr txBox="1"/>
          <p:nvPr/>
        </p:nvSpPr>
        <p:spPr>
          <a:xfrm>
            <a:off x="9704307" y="35253"/>
            <a:ext cx="1048557" cy="307777"/>
          </a:xfrm>
          <a:prstGeom prst="rect">
            <a:avLst/>
          </a:prstGeom>
          <a:solidFill>
            <a:schemeClr val="bg1">
              <a:lumMod val="85000"/>
            </a:schemeClr>
          </a:solidFill>
        </p:spPr>
        <p:txBody>
          <a:bodyPr wrap="none" rtlCol="0">
            <a:spAutoFit/>
          </a:bodyPr>
          <a:lstStyle/>
          <a:p>
            <a:r>
              <a:rPr lang="en-US" sz="1400" dirty="0"/>
              <a:t>J. Melendez</a:t>
            </a:r>
          </a:p>
        </p:txBody>
      </p:sp>
      <p:sp>
        <p:nvSpPr>
          <p:cNvPr id="8" name="TextBox 7">
            <a:extLst>
              <a:ext uri="{FF2B5EF4-FFF2-40B4-BE49-F238E27FC236}">
                <a16:creationId xmlns:a16="http://schemas.microsoft.com/office/drawing/2014/main" id="{23A7B109-D21A-4B90-F588-B57D6A7A09BB}"/>
              </a:ext>
            </a:extLst>
          </p:cNvPr>
          <p:cNvSpPr txBox="1"/>
          <p:nvPr/>
        </p:nvSpPr>
        <p:spPr>
          <a:xfrm>
            <a:off x="11018530" y="25712"/>
            <a:ext cx="1015021" cy="307777"/>
          </a:xfrm>
          <a:prstGeom prst="rect">
            <a:avLst/>
          </a:prstGeom>
          <a:solidFill>
            <a:schemeClr val="bg1">
              <a:lumMod val="85000"/>
            </a:schemeClr>
          </a:solidFill>
        </p:spPr>
        <p:txBody>
          <a:bodyPr wrap="none" rtlCol="0">
            <a:spAutoFit/>
          </a:bodyPr>
          <a:lstStyle/>
          <a:p>
            <a:r>
              <a:rPr lang="en-US" sz="1400" dirty="0"/>
              <a:t>C. </a:t>
            </a:r>
            <a:r>
              <a:rPr lang="en-US" sz="1400" dirty="0" err="1"/>
              <a:t>Drischler</a:t>
            </a:r>
            <a:endParaRPr lang="en-US" sz="1400" dirty="0"/>
          </a:p>
        </p:txBody>
      </p:sp>
      <p:sp>
        <p:nvSpPr>
          <p:cNvPr id="13" name="TextBox 12">
            <a:extLst>
              <a:ext uri="{FF2B5EF4-FFF2-40B4-BE49-F238E27FC236}">
                <a16:creationId xmlns:a16="http://schemas.microsoft.com/office/drawing/2014/main" id="{AC7C79C0-F3E7-D191-89AC-A7813BAEBEA7}"/>
              </a:ext>
            </a:extLst>
          </p:cNvPr>
          <p:cNvSpPr txBox="1"/>
          <p:nvPr/>
        </p:nvSpPr>
        <p:spPr>
          <a:xfrm>
            <a:off x="11049502" y="2917809"/>
            <a:ext cx="806631" cy="307777"/>
          </a:xfrm>
          <a:prstGeom prst="rect">
            <a:avLst/>
          </a:prstGeom>
          <a:solidFill>
            <a:schemeClr val="bg1">
              <a:lumMod val="85000"/>
            </a:schemeClr>
          </a:solidFill>
        </p:spPr>
        <p:txBody>
          <a:bodyPr wrap="none" rtlCol="0">
            <a:spAutoFit/>
          </a:bodyPr>
          <a:lstStyle/>
          <a:p>
            <a:r>
              <a:rPr lang="en-US" sz="1400" dirty="0"/>
              <a:t>X. Zhang</a:t>
            </a:r>
          </a:p>
        </p:txBody>
      </p:sp>
      <p:sp>
        <p:nvSpPr>
          <p:cNvPr id="14" name="TextBox 13">
            <a:extLst>
              <a:ext uri="{FF2B5EF4-FFF2-40B4-BE49-F238E27FC236}">
                <a16:creationId xmlns:a16="http://schemas.microsoft.com/office/drawing/2014/main" id="{4130851B-9DED-3D13-13C3-3143822D6C91}"/>
              </a:ext>
            </a:extLst>
          </p:cNvPr>
          <p:cNvSpPr txBox="1"/>
          <p:nvPr/>
        </p:nvSpPr>
        <p:spPr>
          <a:xfrm>
            <a:off x="9775472" y="2925080"/>
            <a:ext cx="838691" cy="307777"/>
          </a:xfrm>
          <a:prstGeom prst="rect">
            <a:avLst/>
          </a:prstGeom>
          <a:solidFill>
            <a:schemeClr val="bg1">
              <a:lumMod val="85000"/>
            </a:schemeClr>
          </a:solidFill>
        </p:spPr>
        <p:txBody>
          <a:bodyPr wrap="none" rtlCol="0">
            <a:spAutoFit/>
          </a:bodyPr>
          <a:lstStyle/>
          <a:p>
            <a:r>
              <a:rPr lang="en-US" sz="1400" dirty="0"/>
              <a:t>A. Garcia</a:t>
            </a:r>
          </a:p>
        </p:txBody>
      </p:sp>
    </p:spTree>
    <p:extLst>
      <p:ext uri="{BB962C8B-B14F-4D97-AF65-F5344CB8AC3E}">
        <p14:creationId xmlns:p14="http://schemas.microsoft.com/office/powerpoint/2010/main" val="260326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B6C08-3D60-CD4E-B130-81008A371D65}"/>
              </a:ext>
            </a:extLst>
          </p:cNvPr>
          <p:cNvSpPr txBox="1"/>
          <p:nvPr/>
        </p:nvSpPr>
        <p:spPr>
          <a:xfrm>
            <a:off x="76916" y="892249"/>
            <a:ext cx="8253364" cy="2870016"/>
          </a:xfrm>
          <a:prstGeom prst="rect">
            <a:avLst/>
          </a:prstGeom>
          <a:noFill/>
        </p:spPr>
        <p:txBody>
          <a:bodyPr wrap="square" rtlCol="0">
            <a:spAutoFit/>
          </a:bodyPr>
          <a:lstStyle/>
          <a:p>
            <a:pPr marL="192024" indent="-192024">
              <a:spcAft>
                <a:spcPts val="300"/>
              </a:spcAft>
              <a:buFont typeface="Arial" panose="020B0604020202020204" pitchFamily="34" charset="0"/>
              <a:buChar char="•"/>
            </a:pPr>
            <a:r>
              <a:rPr lang="en-US" sz="2400" dirty="0"/>
              <a:t>Energy density functionals (EDFs) present new challenges.</a:t>
            </a:r>
          </a:p>
          <a:p>
            <a:pPr marL="192024" indent="-192024">
              <a:spcAft>
                <a:spcPts val="300"/>
              </a:spcAft>
              <a:buFont typeface="Arial" panose="020B0604020202020204" pitchFamily="34" charset="0"/>
              <a:buChar char="•"/>
            </a:pPr>
            <a:r>
              <a:rPr lang="en-US" sz="2400" dirty="0"/>
              <a:t>P. Giuliani et al., “</a:t>
            </a:r>
            <a:r>
              <a:rPr lang="en-US" sz="2400" dirty="0">
                <a:hlinkClick r:id="rId3"/>
              </a:rPr>
              <a:t>Bayes goes fast </a:t>
            </a:r>
            <a:r>
              <a:rPr lang="en-US" sz="2400" dirty="0"/>
              <a:t>…” </a:t>
            </a:r>
            <a:r>
              <a:rPr lang="en-US" sz="2000" dirty="0"/>
              <a:t>(also “</a:t>
            </a:r>
            <a:r>
              <a:rPr lang="en-US" sz="2000" dirty="0">
                <a:hlinkClick r:id="rId4"/>
              </a:rPr>
              <a:t>Training and Projecting</a:t>
            </a:r>
            <a:r>
              <a:rPr lang="en-US" sz="2000" dirty="0"/>
              <a:t>”)</a:t>
            </a:r>
            <a:br>
              <a:rPr lang="en-US" sz="2000" dirty="0"/>
            </a:br>
            <a:r>
              <a:rPr lang="en-US" sz="2400" dirty="0">
                <a:sym typeface="Wingdings" pitchFamily="2" charset="2"/>
              </a:rPr>
              <a:t> apply </a:t>
            </a:r>
            <a:r>
              <a:rPr lang="en-US" sz="2400" dirty="0" err="1">
                <a:sym typeface="Wingdings" pitchFamily="2" charset="2"/>
              </a:rPr>
              <a:t>Galerkin</a:t>
            </a:r>
            <a:r>
              <a:rPr lang="en-US" sz="2400" dirty="0">
                <a:sym typeface="Wingdings" pitchFamily="2" charset="2"/>
              </a:rPr>
              <a:t> RBM to EDFs (covariant mean field, </a:t>
            </a:r>
            <a:r>
              <a:rPr lang="en-US" sz="2400" dirty="0" err="1">
                <a:sym typeface="Wingdings" pitchFamily="2" charset="2"/>
              </a:rPr>
              <a:t>Skyrme</a:t>
            </a:r>
            <a:r>
              <a:rPr lang="en-US" sz="2400" dirty="0">
                <a:sym typeface="Wingdings" pitchFamily="2" charset="2"/>
              </a:rPr>
              <a:t>)</a:t>
            </a:r>
          </a:p>
          <a:p>
            <a:pPr marL="192024" indent="-192024">
              <a:spcAft>
                <a:spcPts val="300"/>
              </a:spcAft>
              <a:buFont typeface="Arial" panose="020B0604020202020204" pitchFamily="34" charset="0"/>
              <a:buChar char="•"/>
            </a:pPr>
            <a:r>
              <a:rPr lang="en-US" sz="2400" dirty="0">
                <a:sym typeface="Wingdings" pitchFamily="2" charset="2"/>
              </a:rPr>
              <a:t>Efficient basis to evaluate functional for many parameter sets.</a:t>
            </a:r>
          </a:p>
          <a:p>
            <a:pPr marL="192024" indent="-192024">
              <a:spcAft>
                <a:spcPts val="300"/>
              </a:spcAft>
              <a:buFont typeface="Arial" panose="020B0604020202020204" pitchFamily="34" charset="0"/>
              <a:buChar char="•"/>
            </a:pPr>
            <a:r>
              <a:rPr lang="en-US" sz="2400" dirty="0">
                <a:solidFill>
                  <a:srgbClr val="FF0000"/>
                </a:solidFill>
                <a:sym typeface="Wingdings" pitchFamily="2" charset="2"/>
              </a:rPr>
              <a:t> Fast and accurate emulation, ideal for Bayesian inference!</a:t>
            </a:r>
            <a:r>
              <a:rPr lang="en-US" sz="2400" dirty="0">
                <a:sym typeface="Wingdings" pitchFamily="2" charset="2"/>
              </a:rPr>
              <a:t> </a:t>
            </a:r>
          </a:p>
          <a:p>
            <a:pPr marL="192024" indent="-192024">
              <a:spcAft>
                <a:spcPts val="300"/>
              </a:spcAft>
              <a:buFont typeface="Arial" panose="020B0604020202020204" pitchFamily="34" charset="0"/>
              <a:buChar char="•"/>
            </a:pPr>
            <a:endParaRPr lang="en-US" sz="2400" dirty="0"/>
          </a:p>
          <a:p>
            <a:pPr marL="192024" indent="-192024">
              <a:buFont typeface="Arial" panose="020B0604020202020204" pitchFamily="34" charset="0"/>
              <a:buChar char="•"/>
            </a:pPr>
            <a:endParaRPr lang="en-US" sz="2400" dirty="0"/>
          </a:p>
        </p:txBody>
      </p:sp>
      <p:sp>
        <p:nvSpPr>
          <p:cNvPr id="4" name="Rectangle 3">
            <a:extLst>
              <a:ext uri="{FF2B5EF4-FFF2-40B4-BE49-F238E27FC236}">
                <a16:creationId xmlns:a16="http://schemas.microsoft.com/office/drawing/2014/main" id="{278A9C43-9CE5-7B4D-A407-3191095678BD}"/>
              </a:ext>
            </a:extLst>
          </p:cNvPr>
          <p:cNvSpPr/>
          <p:nvPr/>
        </p:nvSpPr>
        <p:spPr>
          <a:xfrm>
            <a:off x="334045" y="227136"/>
            <a:ext cx="4815934" cy="646331"/>
          </a:xfrm>
          <a:prstGeom prst="rect">
            <a:avLst/>
          </a:prstGeom>
        </p:spPr>
        <p:txBody>
          <a:bodyPr wrap="none">
            <a:spAutoFit/>
          </a:bodyPr>
          <a:lstStyle/>
          <a:p>
            <a:r>
              <a:rPr lang="en-US" sz="3600" b="1" i="0" dirty="0">
                <a:solidFill>
                  <a:srgbClr val="FF0000"/>
                </a:solidFill>
                <a:effectLst/>
              </a:rPr>
              <a:t>RBM emulators for EDFs</a:t>
            </a:r>
            <a:endParaRPr lang="en-US" sz="3600" b="1" dirty="0">
              <a:solidFill>
                <a:srgbClr val="FF0000"/>
              </a:solidFill>
            </a:endParaRPr>
          </a:p>
        </p:txBody>
      </p:sp>
      <p:pic>
        <p:nvPicPr>
          <p:cNvPr id="7" name="Picture 6">
            <a:extLst>
              <a:ext uri="{FF2B5EF4-FFF2-40B4-BE49-F238E27FC236}">
                <a16:creationId xmlns:a16="http://schemas.microsoft.com/office/drawing/2014/main" id="{F59F4B87-0A56-8FB5-9410-D8E2B0FAD8F5}"/>
              </a:ext>
            </a:extLst>
          </p:cNvPr>
          <p:cNvPicPr>
            <a:picLocks noChangeAspect="1"/>
          </p:cNvPicPr>
          <p:nvPr/>
        </p:nvPicPr>
        <p:blipFill>
          <a:blip r:embed="rId5"/>
          <a:stretch>
            <a:fillRect/>
          </a:stretch>
        </p:blipFill>
        <p:spPr>
          <a:xfrm>
            <a:off x="8330280" y="0"/>
            <a:ext cx="3784804" cy="3141872"/>
          </a:xfrm>
          <a:prstGeom prst="rect">
            <a:avLst/>
          </a:prstGeom>
        </p:spPr>
      </p:pic>
      <p:pic>
        <p:nvPicPr>
          <p:cNvPr id="8" name="Picture 7">
            <a:extLst>
              <a:ext uri="{FF2B5EF4-FFF2-40B4-BE49-F238E27FC236}">
                <a16:creationId xmlns:a16="http://schemas.microsoft.com/office/drawing/2014/main" id="{A1CD998A-CFCF-413A-1CCB-058A46F3C0C7}"/>
              </a:ext>
            </a:extLst>
          </p:cNvPr>
          <p:cNvPicPr>
            <a:picLocks noChangeAspect="1"/>
          </p:cNvPicPr>
          <p:nvPr/>
        </p:nvPicPr>
        <p:blipFill>
          <a:blip r:embed="rId6"/>
          <a:stretch>
            <a:fillRect/>
          </a:stretch>
        </p:blipFill>
        <p:spPr>
          <a:xfrm>
            <a:off x="7274159" y="3160651"/>
            <a:ext cx="4337750" cy="2994681"/>
          </a:xfrm>
          <a:prstGeom prst="rect">
            <a:avLst/>
          </a:prstGeom>
        </p:spPr>
      </p:pic>
      <p:pic>
        <p:nvPicPr>
          <p:cNvPr id="13" name="Picture 12">
            <a:extLst>
              <a:ext uri="{FF2B5EF4-FFF2-40B4-BE49-F238E27FC236}">
                <a16:creationId xmlns:a16="http://schemas.microsoft.com/office/drawing/2014/main" id="{E31E3163-E78A-A36C-A1B3-1D9808806207}"/>
              </a:ext>
            </a:extLst>
          </p:cNvPr>
          <p:cNvPicPr>
            <a:picLocks noChangeAspect="1"/>
          </p:cNvPicPr>
          <p:nvPr/>
        </p:nvPicPr>
        <p:blipFill>
          <a:blip r:embed="rId7"/>
          <a:stretch>
            <a:fillRect/>
          </a:stretch>
        </p:blipFill>
        <p:spPr>
          <a:xfrm>
            <a:off x="879891" y="3085171"/>
            <a:ext cx="4834591" cy="3211850"/>
          </a:xfrm>
          <a:prstGeom prst="rect">
            <a:avLst/>
          </a:prstGeom>
        </p:spPr>
      </p:pic>
      <p:sp>
        <p:nvSpPr>
          <p:cNvPr id="14" name="TextBox 13">
            <a:extLst>
              <a:ext uri="{FF2B5EF4-FFF2-40B4-BE49-F238E27FC236}">
                <a16:creationId xmlns:a16="http://schemas.microsoft.com/office/drawing/2014/main" id="{A7D04EF6-3C52-5C33-4A3C-D078000317A8}"/>
              </a:ext>
            </a:extLst>
          </p:cNvPr>
          <p:cNvSpPr txBox="1"/>
          <p:nvPr/>
        </p:nvSpPr>
        <p:spPr>
          <a:xfrm>
            <a:off x="0" y="6386666"/>
            <a:ext cx="12192000" cy="461665"/>
          </a:xfrm>
          <a:prstGeom prst="rect">
            <a:avLst/>
          </a:prstGeom>
          <a:solidFill>
            <a:schemeClr val="accent4">
              <a:lumMod val="20000"/>
              <a:lumOff val="80000"/>
            </a:schemeClr>
          </a:solidFill>
        </p:spPr>
        <p:txBody>
          <a:bodyPr wrap="square" rtlCol="0">
            <a:spAutoFit/>
          </a:bodyPr>
          <a:lstStyle/>
          <a:p>
            <a:r>
              <a:rPr lang="en-US" sz="2400" dirty="0">
                <a:solidFill>
                  <a:srgbClr val="FF0000"/>
                </a:solidFill>
                <a:sym typeface="Wingdings" pitchFamily="2" charset="2"/>
              </a:rPr>
              <a:t>Coming soon: RBM for non-linear, non-affine problems. BAND: ROSE software (e.g., for opt. </a:t>
            </a:r>
            <a:r>
              <a:rPr lang="en-US" sz="2400" dirty="0" err="1">
                <a:solidFill>
                  <a:srgbClr val="FF0000"/>
                </a:solidFill>
                <a:sym typeface="Wingdings" pitchFamily="2" charset="2"/>
              </a:rPr>
              <a:t>potl</a:t>
            </a:r>
            <a:r>
              <a:rPr lang="en-US" sz="2400" dirty="0">
                <a:solidFill>
                  <a:srgbClr val="FF0000"/>
                </a:solidFill>
                <a:sym typeface="Wingdings" pitchFamily="2" charset="2"/>
              </a:rPr>
              <a:t>.)</a:t>
            </a:r>
            <a:endParaRPr lang="en-US" sz="2400" dirty="0">
              <a:solidFill>
                <a:srgbClr val="FF0000"/>
              </a:solidFill>
            </a:endParaRPr>
          </a:p>
        </p:txBody>
      </p:sp>
      <p:sp>
        <p:nvSpPr>
          <p:cNvPr id="15" name="TextBox 14">
            <a:extLst>
              <a:ext uri="{FF2B5EF4-FFF2-40B4-BE49-F238E27FC236}">
                <a16:creationId xmlns:a16="http://schemas.microsoft.com/office/drawing/2014/main" id="{F1E5AD4D-FAD5-CC77-156D-F7CF9E7782DC}"/>
              </a:ext>
            </a:extLst>
          </p:cNvPr>
          <p:cNvSpPr txBox="1"/>
          <p:nvPr/>
        </p:nvSpPr>
        <p:spPr>
          <a:xfrm>
            <a:off x="8298220" y="993173"/>
            <a:ext cx="805029" cy="523220"/>
          </a:xfrm>
          <a:prstGeom prst="rect">
            <a:avLst/>
          </a:prstGeom>
          <a:noFill/>
        </p:spPr>
        <p:txBody>
          <a:bodyPr wrap="none" rtlCol="0">
            <a:spAutoFit/>
          </a:bodyPr>
          <a:lstStyle/>
          <a:p>
            <a:pPr algn="ctr"/>
            <a:r>
              <a:rPr lang="en-US" sz="1400" dirty="0">
                <a:latin typeface="Apple Chancery" panose="03020702040506060504" pitchFamily="66" charset="-79"/>
                <a:cs typeface="Apple Chancery" panose="03020702040506060504" pitchFamily="66" charset="-79"/>
              </a:rPr>
              <a:t>Pablo</a:t>
            </a:r>
            <a:br>
              <a:rPr lang="en-US" sz="1400" dirty="0">
                <a:latin typeface="Apple Chancery" panose="03020702040506060504" pitchFamily="66" charset="-79"/>
                <a:cs typeface="Apple Chancery" panose="03020702040506060504" pitchFamily="66" charset="-79"/>
              </a:rPr>
            </a:br>
            <a:r>
              <a:rPr lang="en-US" sz="1400" dirty="0">
                <a:latin typeface="Apple Chancery" panose="03020702040506060504" pitchFamily="66" charset="-79"/>
                <a:cs typeface="Apple Chancery" panose="03020702040506060504" pitchFamily="66" charset="-79"/>
              </a:rPr>
              <a:t>Giuliani</a:t>
            </a:r>
          </a:p>
        </p:txBody>
      </p:sp>
      <p:cxnSp>
        <p:nvCxnSpPr>
          <p:cNvPr id="18" name="Straight Connector 17">
            <a:extLst>
              <a:ext uri="{FF2B5EF4-FFF2-40B4-BE49-F238E27FC236}">
                <a16:creationId xmlns:a16="http://schemas.microsoft.com/office/drawing/2014/main" id="{646E4566-B9B1-32B3-133E-AD63DBE65A54}"/>
              </a:ext>
            </a:extLst>
          </p:cNvPr>
          <p:cNvCxnSpPr>
            <a:cxnSpLocks/>
          </p:cNvCxnSpPr>
          <p:nvPr/>
        </p:nvCxnSpPr>
        <p:spPr>
          <a:xfrm>
            <a:off x="6006351" y="4534930"/>
            <a:ext cx="995082" cy="0"/>
          </a:xfrm>
          <a:prstGeom prst="line">
            <a:avLst/>
          </a:prstGeom>
          <a:ln w="63500" cmpd="dbl">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5FF5DCE-2132-032C-9472-E6BB33A21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4949" y="4920192"/>
            <a:ext cx="1150010" cy="1376829"/>
          </a:xfrm>
          <a:prstGeom prst="rect">
            <a:avLst/>
          </a:prstGeom>
          <a:noFill/>
          <a:ln w="88900">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DC3B2D5-6F39-E1D0-7457-7C92F315DAEE}"/>
              </a:ext>
            </a:extLst>
          </p:cNvPr>
          <p:cNvSpPr txBox="1"/>
          <p:nvPr/>
        </p:nvSpPr>
        <p:spPr>
          <a:xfrm>
            <a:off x="11027120" y="5969940"/>
            <a:ext cx="927883" cy="369332"/>
          </a:xfrm>
          <a:prstGeom prst="rect">
            <a:avLst/>
          </a:prstGeom>
          <a:solidFill>
            <a:schemeClr val="accent1">
              <a:lumMod val="20000"/>
              <a:lumOff val="80000"/>
            </a:schemeClr>
          </a:solidFill>
        </p:spPr>
        <p:txBody>
          <a:bodyPr wrap="none" rtlCol="0">
            <a:spAutoFit/>
          </a:bodyPr>
          <a:lstStyle/>
          <a:p>
            <a:r>
              <a:rPr lang="en-US" dirty="0"/>
              <a:t>D. Odell</a:t>
            </a:r>
          </a:p>
        </p:txBody>
      </p:sp>
    </p:spTree>
    <p:extLst>
      <p:ext uri="{BB962C8B-B14F-4D97-AF65-F5344CB8AC3E}">
        <p14:creationId xmlns:p14="http://schemas.microsoft.com/office/powerpoint/2010/main" val="129099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71646" y="2483600"/>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B6843654-B2F0-363A-E12D-0DB482053F90}"/>
              </a:ext>
            </a:extLst>
          </p:cNvPr>
          <p:cNvSpPr txBox="1"/>
          <p:nvPr/>
        </p:nvSpPr>
        <p:spPr>
          <a:xfrm>
            <a:off x="165100" y="896017"/>
            <a:ext cx="10477501"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sz="2400" i="1" dirty="0"/>
              <a:t>Calibrating</a:t>
            </a:r>
            <a:r>
              <a:rPr lang="en-US" sz="2400" dirty="0"/>
              <a:t> a model means to update distributions of its parameters based on data.</a:t>
            </a:r>
          </a:p>
        </p:txBody>
      </p:sp>
    </p:spTree>
    <p:extLst>
      <p:ext uri="{BB962C8B-B14F-4D97-AF65-F5344CB8AC3E}">
        <p14:creationId xmlns:p14="http://schemas.microsoft.com/office/powerpoint/2010/main" val="213218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653176" y="185883"/>
            <a:ext cx="10349001" cy="1077218"/>
          </a:xfrm>
          <a:prstGeom prst="rect">
            <a:avLst/>
          </a:prstGeom>
        </p:spPr>
        <p:txBody>
          <a:bodyPr wrap="square">
            <a:spAutoFit/>
          </a:bodyPr>
          <a:lstStyle/>
          <a:p>
            <a:pPr algn="ctr"/>
            <a:r>
              <a:rPr lang="en-US" sz="3200" b="1" i="1" dirty="0">
                <a:solidFill>
                  <a:srgbClr val="FF0000"/>
                </a:solidFill>
              </a:rPr>
              <a:t>Fast </a:t>
            </a:r>
            <a:r>
              <a:rPr lang="en-US" sz="3200" b="1" i="1" dirty="0"/>
              <a:t>&amp;</a:t>
            </a:r>
            <a:r>
              <a:rPr lang="en-US" sz="3200" b="1" i="1" dirty="0">
                <a:solidFill>
                  <a:srgbClr val="FF0000"/>
                </a:solidFill>
              </a:rPr>
              <a:t> rigorous </a:t>
            </a:r>
            <a:r>
              <a:rPr lang="en-US" sz="3200" b="1" i="1" dirty="0"/>
              <a:t>constraints on</a:t>
            </a:r>
            <a:r>
              <a:rPr lang="en-US" sz="3200" b="1" i="1" dirty="0">
                <a:solidFill>
                  <a:srgbClr val="FF0000"/>
                </a:solidFill>
              </a:rPr>
              <a:t> chiral three-nucleon forces </a:t>
            </a:r>
            <a:r>
              <a:rPr lang="en-US" sz="3200" b="1" i="1" dirty="0"/>
              <a:t>from</a:t>
            </a:r>
            <a:r>
              <a:rPr lang="en-US" sz="3200" b="1" i="1" dirty="0">
                <a:solidFill>
                  <a:srgbClr val="FF0000"/>
                </a:solidFill>
              </a:rPr>
              <a:t> few-body observables  </a:t>
            </a:r>
            <a:r>
              <a:rPr lang="en-US" sz="2400" b="1" dirty="0"/>
              <a:t>[original title]</a:t>
            </a:r>
          </a:p>
        </p:txBody>
      </p:sp>
      <p:pic>
        <p:nvPicPr>
          <p:cNvPr id="17" name="Picture 16">
            <a:extLst>
              <a:ext uri="{FF2B5EF4-FFF2-40B4-BE49-F238E27FC236}">
                <a16:creationId xmlns:a16="http://schemas.microsoft.com/office/drawing/2014/main" id="{92686B7C-A09C-C844-8C1C-45E657688465}"/>
              </a:ext>
            </a:extLst>
          </p:cNvPr>
          <p:cNvPicPr>
            <a:picLocks noChangeAspect="1"/>
          </p:cNvPicPr>
          <p:nvPr/>
        </p:nvPicPr>
        <p:blipFill>
          <a:blip r:embed="rId3"/>
          <a:stretch>
            <a:fillRect/>
          </a:stretch>
        </p:blipFill>
        <p:spPr>
          <a:xfrm>
            <a:off x="388735" y="1743676"/>
            <a:ext cx="1567263" cy="1547456"/>
          </a:xfrm>
          <a:prstGeom prst="rect">
            <a:avLst/>
          </a:prstGeom>
        </p:spPr>
      </p:pic>
      <p:sp>
        <p:nvSpPr>
          <p:cNvPr id="26" name="Rectangle 25">
            <a:extLst>
              <a:ext uri="{FF2B5EF4-FFF2-40B4-BE49-F238E27FC236}">
                <a16:creationId xmlns:a16="http://schemas.microsoft.com/office/drawing/2014/main" id="{0471006F-BFC2-EC4A-9E84-26A1015785C5}"/>
              </a:ext>
            </a:extLst>
          </p:cNvPr>
          <p:cNvSpPr/>
          <p:nvPr/>
        </p:nvSpPr>
        <p:spPr>
          <a:xfrm>
            <a:off x="554172" y="1303886"/>
            <a:ext cx="11251093" cy="646331"/>
          </a:xfrm>
          <a:prstGeom prst="rect">
            <a:avLst/>
          </a:prstGeom>
        </p:spPr>
        <p:txBody>
          <a:bodyPr wrap="square">
            <a:spAutoFit/>
          </a:bodyPr>
          <a:lstStyle/>
          <a:p>
            <a:pPr algn="ctr"/>
            <a:r>
              <a:rPr lang="en-US" i="0" dirty="0" err="1">
                <a:effectLst/>
                <a:latin typeface="Arial" panose="020B0604020202020204" pitchFamily="34" charset="0"/>
              </a:rPr>
              <a:t>Wesolowski</a:t>
            </a:r>
            <a:r>
              <a:rPr lang="en-US" b="0" i="0" dirty="0">
                <a:effectLst/>
                <a:latin typeface="Arial" panose="020B0604020202020204" pitchFamily="34" charset="0"/>
              </a:rPr>
              <a:t>, </a:t>
            </a:r>
            <a:r>
              <a:rPr lang="en-US" b="0" i="0" dirty="0" err="1">
                <a:effectLst/>
                <a:latin typeface="Arial" panose="020B0604020202020204" pitchFamily="34" charset="0"/>
              </a:rPr>
              <a:t>Svensson</a:t>
            </a:r>
            <a:r>
              <a:rPr lang="en-US" b="0" i="0" dirty="0">
                <a:effectLst/>
                <a:latin typeface="Arial" panose="020B0604020202020204" pitchFamily="34" charset="0"/>
              </a:rPr>
              <a:t>, </a:t>
            </a:r>
            <a:r>
              <a:rPr lang="en-US" b="0" i="0" dirty="0" err="1">
                <a:effectLst/>
                <a:latin typeface="Arial" panose="020B0604020202020204" pitchFamily="34" charset="0"/>
              </a:rPr>
              <a:t>Ekström</a:t>
            </a:r>
            <a:r>
              <a:rPr lang="en-US" b="0" i="0" dirty="0">
                <a:effectLst/>
                <a:latin typeface="Arial" panose="020B0604020202020204" pitchFamily="34" charset="0"/>
              </a:rPr>
              <a:t>, </a:t>
            </a:r>
            <a:r>
              <a:rPr lang="en-US" b="0" i="0" dirty="0" err="1">
                <a:effectLst/>
                <a:latin typeface="Arial" panose="020B0604020202020204" pitchFamily="34" charset="0"/>
              </a:rPr>
              <a:t>Forssén</a:t>
            </a:r>
            <a:r>
              <a:rPr lang="en-US" b="0" i="0" dirty="0">
                <a:effectLst/>
                <a:latin typeface="Arial" panose="020B0604020202020204" pitchFamily="34" charset="0"/>
              </a:rPr>
              <a:t>, </a:t>
            </a:r>
            <a:r>
              <a:rPr lang="en-US" b="0" i="0" dirty="0" err="1">
                <a:effectLst/>
                <a:latin typeface="Arial" panose="020B0604020202020204" pitchFamily="34" charset="0"/>
              </a:rPr>
              <a:t>rjf</a:t>
            </a:r>
            <a:r>
              <a:rPr lang="en-US" b="0" i="0" dirty="0">
                <a:effectLst/>
                <a:latin typeface="Arial" panose="020B0604020202020204" pitchFamily="34" charset="0"/>
              </a:rPr>
              <a:t>, </a:t>
            </a:r>
            <a:r>
              <a:rPr lang="en-US" i="0" dirty="0">
                <a:effectLst/>
                <a:latin typeface="Arial" panose="020B0604020202020204" pitchFamily="34" charset="0"/>
              </a:rPr>
              <a:t>Melendez</a:t>
            </a:r>
            <a:r>
              <a:rPr lang="en-US" b="0" i="0" dirty="0">
                <a:effectLst/>
                <a:latin typeface="Arial" panose="020B0604020202020204" pitchFamily="34" charset="0"/>
              </a:rPr>
              <a:t>, and Phillips,</a:t>
            </a:r>
            <a:r>
              <a:rPr lang="en-US" sz="1800" i="1" dirty="0"/>
              <a:t>  </a:t>
            </a:r>
            <a:r>
              <a:rPr lang="en-US" sz="1800" dirty="0">
                <a:hlinkClick r:id="rId4"/>
              </a:rPr>
              <a:t>PRC </a:t>
            </a:r>
            <a:r>
              <a:rPr lang="en-US" sz="1800" b="1" dirty="0">
                <a:hlinkClick r:id="rId4"/>
              </a:rPr>
              <a:t>104</a:t>
            </a:r>
            <a:r>
              <a:rPr lang="en-US" sz="1800" dirty="0">
                <a:hlinkClick r:id="rId4"/>
              </a:rPr>
              <a:t>, 064001 (2021)</a:t>
            </a:r>
            <a:endParaRPr lang="en-US" sz="1800" dirty="0"/>
          </a:p>
          <a:p>
            <a:endParaRPr lang="en-US" dirty="0"/>
          </a:p>
        </p:txBody>
      </p:sp>
      <p:grpSp>
        <p:nvGrpSpPr>
          <p:cNvPr id="3" name="Group 2">
            <a:extLst>
              <a:ext uri="{FF2B5EF4-FFF2-40B4-BE49-F238E27FC236}">
                <a16:creationId xmlns:a16="http://schemas.microsoft.com/office/drawing/2014/main" id="{DE8C94F1-DD7F-AD48-9614-0473CEFCE5D7}"/>
              </a:ext>
            </a:extLst>
          </p:cNvPr>
          <p:cNvGrpSpPr/>
          <p:nvPr/>
        </p:nvGrpSpPr>
        <p:grpSpPr>
          <a:xfrm>
            <a:off x="2151908" y="1890583"/>
            <a:ext cx="3363421" cy="1253641"/>
            <a:chOff x="4453908" y="1898469"/>
            <a:chExt cx="3363421" cy="1253641"/>
          </a:xfrm>
        </p:grpSpPr>
        <p:sp>
          <p:nvSpPr>
            <p:cNvPr id="2" name="TextBox 1">
              <a:extLst>
                <a:ext uri="{FF2B5EF4-FFF2-40B4-BE49-F238E27FC236}">
                  <a16:creationId xmlns:a16="http://schemas.microsoft.com/office/drawing/2014/main" id="{C56B1258-637C-0141-8533-057832B8F03C}"/>
                </a:ext>
              </a:extLst>
            </p:cNvPr>
            <p:cNvSpPr txBox="1"/>
            <p:nvPr/>
          </p:nvSpPr>
          <p:spPr>
            <a:xfrm>
              <a:off x="4573040" y="1898469"/>
              <a:ext cx="3023585" cy="461665"/>
            </a:xfrm>
            <a:prstGeom prst="rect">
              <a:avLst/>
            </a:prstGeom>
            <a:noFill/>
          </p:spPr>
          <p:txBody>
            <a:bodyPr wrap="none" rtlCol="0">
              <a:spAutoFit/>
            </a:bodyPr>
            <a:lstStyle/>
            <a:p>
              <a:r>
                <a:rPr lang="en-US" sz="2400" b="1" dirty="0">
                  <a:solidFill>
                    <a:srgbClr val="0070C0"/>
                  </a:solidFill>
                </a:rPr>
                <a:t>BUQEYE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453908" y="2690445"/>
              <a:ext cx="3363421" cy="461665"/>
            </a:xfrm>
            <a:prstGeom prst="rect">
              <a:avLst/>
            </a:prstGeom>
          </p:spPr>
          <p:txBody>
            <a:bodyPr wrap="none">
              <a:spAutoFit/>
            </a:bodyPr>
            <a:lstStyle/>
            <a:p>
              <a:r>
                <a:rPr lang="en-US" sz="2400" b="1" dirty="0">
                  <a:hlinkClick r:id="rId5"/>
                </a:rPr>
                <a:t>https://buqeye.github.io</a:t>
              </a:r>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3069558" cy="400110"/>
            </a:xfrm>
            <a:prstGeom prst="rect">
              <a:avLst/>
            </a:prstGeom>
            <a:noFill/>
          </p:spPr>
          <p:txBody>
            <a:bodyPr wrap="none" rtlCol="0">
              <a:spAutoFit/>
            </a:bodyPr>
            <a:lstStyle/>
            <a:p>
              <a:r>
                <a:rPr lang="en-US" sz="2000" dirty="0"/>
                <a:t>Notebook with all figures at</a:t>
              </a:r>
            </a:p>
          </p:txBody>
        </p:sp>
      </p:grpSp>
      <p:grpSp>
        <p:nvGrpSpPr>
          <p:cNvPr id="38" name="Group 37">
            <a:extLst>
              <a:ext uri="{FF2B5EF4-FFF2-40B4-BE49-F238E27FC236}">
                <a16:creationId xmlns:a16="http://schemas.microsoft.com/office/drawing/2014/main" id="{02955A5D-18BF-4C41-9ED4-70BDC3F4591A}"/>
              </a:ext>
            </a:extLst>
          </p:cNvPr>
          <p:cNvGrpSpPr/>
          <p:nvPr/>
        </p:nvGrpSpPr>
        <p:grpSpPr>
          <a:xfrm>
            <a:off x="4288501" y="3946026"/>
            <a:ext cx="7943255" cy="2582673"/>
            <a:chOff x="4288501" y="3892564"/>
            <a:chExt cx="7943255" cy="2582673"/>
          </a:xfrm>
        </p:grpSpPr>
        <p:sp>
          <p:nvSpPr>
            <p:cNvPr id="34" name="TextBox 33">
              <a:extLst>
                <a:ext uri="{FF2B5EF4-FFF2-40B4-BE49-F238E27FC236}">
                  <a16:creationId xmlns:a16="http://schemas.microsoft.com/office/drawing/2014/main" id="{6FE8FE75-BB69-BF4E-8A49-DB4D44583FA6}"/>
                </a:ext>
              </a:extLst>
            </p:cNvPr>
            <p:cNvSpPr txBox="1"/>
            <p:nvPr/>
          </p:nvSpPr>
          <p:spPr>
            <a:xfrm>
              <a:off x="4314332" y="6013572"/>
              <a:ext cx="7917424" cy="461665"/>
            </a:xfrm>
            <a:prstGeom prst="rect">
              <a:avLst/>
            </a:prstGeom>
            <a:noFill/>
          </p:spPr>
          <p:txBody>
            <a:bodyPr wrap="none" rtlCol="0">
              <a:spAutoFit/>
            </a:bodyPr>
            <a:lstStyle/>
            <a:p>
              <a:r>
                <a:rPr lang="en-US" sz="2400" b="1" dirty="0">
                  <a:solidFill>
                    <a:srgbClr val="FF0000"/>
                  </a:solidFill>
                </a:rPr>
                <a:t>Fast:</a:t>
              </a:r>
              <a:r>
                <a:rPr lang="en-US" sz="2400" dirty="0"/>
                <a:t> uses eigenvector continuation emulators for observables</a:t>
              </a:r>
            </a:p>
          </p:txBody>
        </p:sp>
        <p:sp>
          <p:nvSpPr>
            <p:cNvPr id="35" name="TextBox 34">
              <a:extLst>
                <a:ext uri="{FF2B5EF4-FFF2-40B4-BE49-F238E27FC236}">
                  <a16:creationId xmlns:a16="http://schemas.microsoft.com/office/drawing/2014/main" id="{B62EC1AF-80CD-7346-8DFF-524E33A5D4E8}"/>
                </a:ext>
              </a:extLst>
            </p:cNvPr>
            <p:cNvSpPr txBox="1"/>
            <p:nvPr/>
          </p:nvSpPr>
          <p:spPr>
            <a:xfrm>
              <a:off x="4288501" y="5534740"/>
              <a:ext cx="7616188" cy="461665"/>
            </a:xfrm>
            <a:prstGeom prst="rect">
              <a:avLst/>
            </a:prstGeom>
            <a:noFill/>
          </p:spPr>
          <p:txBody>
            <a:bodyPr wrap="none" rtlCol="0">
              <a:spAutoFit/>
            </a:bodyPr>
            <a:lstStyle/>
            <a:p>
              <a:r>
                <a:rPr lang="en-US" sz="2400" b="1" dirty="0">
                  <a:solidFill>
                    <a:srgbClr val="FF0000"/>
                  </a:solidFill>
                </a:rPr>
                <a:t>Rigorous:</a:t>
              </a:r>
              <a:r>
                <a:rPr lang="en-US" sz="2400" dirty="0"/>
                <a:t> statistical best practices for parameter estimation</a:t>
              </a:r>
            </a:p>
          </p:txBody>
        </p:sp>
        <p:sp>
          <p:nvSpPr>
            <p:cNvPr id="36" name="TextBox 35">
              <a:extLst>
                <a:ext uri="{FF2B5EF4-FFF2-40B4-BE49-F238E27FC236}">
                  <a16:creationId xmlns:a16="http://schemas.microsoft.com/office/drawing/2014/main" id="{6012AB10-C5AC-7E47-B002-8A9E811B64F6}"/>
                </a:ext>
              </a:extLst>
            </p:cNvPr>
            <p:cNvSpPr txBox="1"/>
            <p:nvPr/>
          </p:nvSpPr>
          <p:spPr>
            <a:xfrm>
              <a:off x="4314332" y="3892564"/>
              <a:ext cx="6535764" cy="461665"/>
            </a:xfrm>
            <a:prstGeom prst="rect">
              <a:avLst/>
            </a:prstGeom>
            <a:noFill/>
          </p:spPr>
          <p:txBody>
            <a:bodyPr wrap="none" rtlCol="0">
              <a:spAutoFit/>
            </a:bodyPr>
            <a:lstStyle/>
            <a:p>
              <a:r>
                <a:rPr lang="en-US" sz="2400" b="1" dirty="0">
                  <a:solidFill>
                    <a:srgbClr val="FF0000"/>
                  </a:solidFill>
                </a:rPr>
                <a:t>Chiral 3N forces:</a:t>
              </a:r>
              <a:r>
                <a:rPr lang="en-US" sz="2400" dirty="0"/>
                <a:t> estimate constraints on </a:t>
              </a:r>
              <a:r>
                <a:rPr lang="en-US" sz="2400" i="1" dirty="0" err="1"/>
                <a:t>c</a:t>
              </a:r>
              <a:r>
                <a:rPr lang="en-US" sz="2400" i="1" baseline="-25000" dirty="0" err="1"/>
                <a:t>D</a:t>
              </a:r>
              <a:r>
                <a:rPr lang="en-US" sz="2400" dirty="0"/>
                <a:t> and </a:t>
              </a:r>
              <a:r>
                <a:rPr lang="en-US" sz="2400" i="1" dirty="0" err="1"/>
                <a:t>c</a:t>
              </a:r>
              <a:r>
                <a:rPr lang="en-US" sz="2400" i="1" baseline="-25000" dirty="0" err="1"/>
                <a:t>E</a:t>
              </a:r>
              <a:endParaRPr lang="en-US" sz="2400" i="1" baseline="-25000" dirty="0"/>
            </a:p>
          </p:txBody>
        </p:sp>
        <p:sp>
          <p:nvSpPr>
            <p:cNvPr id="37" name="TextBox 36">
              <a:extLst>
                <a:ext uri="{FF2B5EF4-FFF2-40B4-BE49-F238E27FC236}">
                  <a16:creationId xmlns:a16="http://schemas.microsoft.com/office/drawing/2014/main" id="{B2422D92-C6B0-2044-82EC-5BBA6BF7BCF7}"/>
                </a:ext>
              </a:extLst>
            </p:cNvPr>
            <p:cNvSpPr txBox="1"/>
            <p:nvPr/>
          </p:nvSpPr>
          <p:spPr>
            <a:xfrm>
              <a:off x="4328743" y="4340511"/>
              <a:ext cx="6427978" cy="1200329"/>
            </a:xfrm>
            <a:prstGeom prst="rect">
              <a:avLst/>
            </a:prstGeom>
            <a:noFill/>
          </p:spPr>
          <p:txBody>
            <a:bodyPr wrap="none" rtlCol="0">
              <a:spAutoFit/>
            </a:bodyPr>
            <a:lstStyle/>
            <a:p>
              <a:r>
                <a:rPr lang="en-US" sz="2400" b="1" dirty="0">
                  <a:solidFill>
                    <a:srgbClr val="FF0000"/>
                  </a:solidFill>
                </a:rPr>
                <a:t>Few-body observables (cf. other possibilities): </a:t>
              </a:r>
              <a:br>
                <a:rPr lang="en-US" sz="2400" b="1" dirty="0">
                  <a:solidFill>
                    <a:srgbClr val="FF0000"/>
                  </a:solidFill>
                </a:rPr>
              </a:br>
              <a:r>
                <a:rPr lang="en-US" sz="2400" b="1" dirty="0">
                  <a:solidFill>
                    <a:srgbClr val="FF0000"/>
                  </a:solidFill>
                </a:rPr>
                <a:t>          </a:t>
              </a:r>
              <a:r>
                <a:rPr lang="en-US" sz="2400" baseline="30000" dirty="0"/>
                <a:t>3</a:t>
              </a:r>
              <a:r>
                <a:rPr lang="en-US" sz="2400" dirty="0"/>
                <a:t>H ground-state energy; </a:t>
              </a:r>
              <a:r>
                <a:rPr lang="en-US" sz="2400" baseline="30000" dirty="0"/>
                <a:t>3</a:t>
              </a:r>
              <a:r>
                <a:rPr lang="en-US" sz="2400" dirty="0"/>
                <a:t>H β-decay half-life; </a:t>
              </a:r>
              <a:br>
                <a:rPr lang="en-US" sz="2400" dirty="0"/>
              </a:br>
              <a:r>
                <a:rPr lang="en-US" sz="2400" dirty="0"/>
                <a:t>          </a:t>
              </a:r>
              <a:r>
                <a:rPr lang="en-US" sz="2400" baseline="30000" dirty="0"/>
                <a:t>4</a:t>
              </a:r>
              <a:r>
                <a:rPr lang="en-US" sz="2400" dirty="0"/>
                <a:t>He ground-state energy; </a:t>
              </a:r>
              <a:r>
                <a:rPr lang="en-US" sz="2400" baseline="30000" dirty="0"/>
                <a:t>4</a:t>
              </a:r>
              <a:r>
                <a:rPr lang="en-US" sz="2400" dirty="0"/>
                <a:t>He charge radius</a:t>
              </a:r>
              <a:endParaRPr lang="en-US" sz="2400" baseline="-25000" dirty="0"/>
            </a:p>
          </p:txBody>
        </p:sp>
      </p:grpSp>
      <p:sp>
        <p:nvSpPr>
          <p:cNvPr id="4" name="TextBox 3">
            <a:extLst>
              <a:ext uri="{FF2B5EF4-FFF2-40B4-BE49-F238E27FC236}">
                <a16:creationId xmlns:a16="http://schemas.microsoft.com/office/drawing/2014/main" id="{976BBF1C-BE8F-166B-E741-8BC9457DDDAF}"/>
              </a:ext>
            </a:extLst>
          </p:cNvPr>
          <p:cNvSpPr txBox="1"/>
          <p:nvPr/>
        </p:nvSpPr>
        <p:spPr>
          <a:xfrm>
            <a:off x="5750730" y="1776118"/>
            <a:ext cx="6219972" cy="1477328"/>
          </a:xfrm>
          <a:prstGeom prst="rect">
            <a:avLst/>
          </a:prstGeom>
          <a:solidFill>
            <a:schemeClr val="accent3">
              <a:lumMod val="20000"/>
              <a:lumOff val="80000"/>
            </a:schemeClr>
          </a:solidFill>
        </p:spPr>
        <p:txBody>
          <a:bodyPr wrap="square" rtlCol="0">
            <a:spAutoFit/>
          </a:bodyPr>
          <a:lstStyle/>
          <a:p>
            <a:r>
              <a:rPr lang="en-US" dirty="0"/>
              <a:t>See also: </a:t>
            </a:r>
            <a:r>
              <a:rPr lang="en-US" dirty="0" err="1"/>
              <a:t>Djärv</a:t>
            </a:r>
            <a:r>
              <a:rPr lang="en-US" dirty="0"/>
              <a:t> et al., </a:t>
            </a:r>
            <a:r>
              <a:rPr lang="en-US" dirty="0">
                <a:hlinkClick r:id="rId6"/>
              </a:rPr>
              <a:t>PRC (2022) </a:t>
            </a:r>
            <a:r>
              <a:rPr lang="en-US" dirty="0"/>
              <a:t>on A=6 nuclei; </a:t>
            </a:r>
            <a:r>
              <a:rPr lang="en-US" dirty="0" err="1"/>
              <a:t>Svensson</a:t>
            </a:r>
            <a:r>
              <a:rPr lang="en-US" dirty="0"/>
              <a:t> et al., </a:t>
            </a:r>
            <a:r>
              <a:rPr lang="en-US" dirty="0">
                <a:hlinkClick r:id="rId7"/>
              </a:rPr>
              <a:t>PRC (2023)</a:t>
            </a:r>
            <a:r>
              <a:rPr lang="en-US" dirty="0"/>
              <a:t> on Bayesian LEC estimation; </a:t>
            </a:r>
            <a:r>
              <a:rPr lang="en-US" b="0" i="0" u="none" strike="noStrike" dirty="0" err="1">
                <a:solidFill>
                  <a:srgbClr val="282828"/>
                </a:solidFill>
                <a:effectLst/>
                <a:latin typeface="MuseoSans"/>
              </a:rPr>
              <a:t>Alnamlah</a:t>
            </a:r>
            <a:r>
              <a:rPr lang="en-US" b="0" i="0" u="none" strike="noStrike" dirty="0">
                <a:solidFill>
                  <a:srgbClr val="282828"/>
                </a:solidFill>
                <a:effectLst/>
                <a:latin typeface="MuseoSans"/>
              </a:rPr>
              <a:t> et al., </a:t>
            </a:r>
            <a:r>
              <a:rPr lang="en-US" b="0" i="0" u="none" strike="noStrike" dirty="0">
                <a:solidFill>
                  <a:srgbClr val="282828"/>
                </a:solidFill>
                <a:effectLst/>
                <a:latin typeface="MuseoSans"/>
                <a:hlinkClick r:id="rId8"/>
              </a:rPr>
              <a:t>Front. Phys. (2022) </a:t>
            </a:r>
            <a:r>
              <a:rPr lang="en-US" b="0" i="0" u="none" strike="noStrike" dirty="0">
                <a:solidFill>
                  <a:srgbClr val="282828"/>
                </a:solidFill>
                <a:effectLst/>
                <a:latin typeface="MuseoSans"/>
              </a:rPr>
              <a:t>on EFT for rotational bands; </a:t>
            </a:r>
            <a:r>
              <a:rPr lang="en-US" b="0" i="0" u="none" strike="noStrike" dirty="0">
                <a:solidFill>
                  <a:srgbClr val="282828"/>
                </a:solidFill>
                <a:effectLst/>
                <a:latin typeface="MuseoSans"/>
                <a:hlinkClick r:id="rId9"/>
              </a:rPr>
              <a:t>Acharya et al. Front. Phys. (2022)</a:t>
            </a:r>
            <a:r>
              <a:rPr lang="en-US" b="0" i="0" u="none" strike="noStrike" dirty="0">
                <a:solidFill>
                  <a:srgbClr val="282828"/>
                </a:solidFill>
                <a:effectLst/>
                <a:latin typeface="MuseoSans"/>
              </a:rPr>
              <a:t> on E&amp;M observables; Poudel et al., </a:t>
            </a:r>
            <a:r>
              <a:rPr lang="en-US" b="0" i="0" u="none" strike="noStrike" dirty="0">
                <a:solidFill>
                  <a:srgbClr val="282828"/>
                </a:solidFill>
                <a:effectLst/>
                <a:latin typeface="MuseoSans"/>
                <a:hlinkClick r:id="rId10"/>
              </a:rPr>
              <a:t>J. Phys. G (2022)</a:t>
            </a:r>
            <a:r>
              <a:rPr lang="en-US" b="0" i="0" u="none" strike="noStrike" dirty="0">
                <a:solidFill>
                  <a:srgbClr val="282828"/>
                </a:solidFill>
                <a:effectLst/>
                <a:latin typeface="MuseoSans"/>
              </a:rPr>
              <a:t> on 3He-</a:t>
            </a:r>
            <a:r>
              <a:rPr lang="el-GR" b="0" i="0" u="none" strike="noStrike" dirty="0">
                <a:solidFill>
                  <a:srgbClr val="282828"/>
                </a:solidFill>
                <a:effectLst/>
                <a:latin typeface="MuseoSans"/>
              </a:rPr>
              <a:t>α</a:t>
            </a:r>
            <a:r>
              <a:rPr lang="en-US" b="0" i="0" u="none" strike="noStrike" dirty="0">
                <a:solidFill>
                  <a:srgbClr val="282828"/>
                </a:solidFill>
                <a:effectLst/>
                <a:latin typeface="MuseoSans"/>
              </a:rPr>
              <a:t> scattering; Baker et al., </a:t>
            </a:r>
            <a:r>
              <a:rPr lang="en-US" b="0" i="0" u="none" strike="noStrike" dirty="0">
                <a:solidFill>
                  <a:srgbClr val="282828"/>
                </a:solidFill>
                <a:effectLst/>
                <a:latin typeface="MuseoSans"/>
                <a:hlinkClick r:id="rId11"/>
              </a:rPr>
              <a:t>PRC (2022) </a:t>
            </a:r>
            <a:r>
              <a:rPr lang="en-US" b="0" i="0" u="none" strike="noStrike" dirty="0">
                <a:solidFill>
                  <a:srgbClr val="282828"/>
                </a:solidFill>
                <a:effectLst/>
                <a:latin typeface="MuseoSans"/>
              </a:rPr>
              <a:t>on N-A, …</a:t>
            </a:r>
            <a:endParaRPr lang="en-US" dirty="0"/>
          </a:p>
        </p:txBody>
      </p:sp>
      <p:grpSp>
        <p:nvGrpSpPr>
          <p:cNvPr id="11" name="Group 10">
            <a:extLst>
              <a:ext uri="{FF2B5EF4-FFF2-40B4-BE49-F238E27FC236}">
                <a16:creationId xmlns:a16="http://schemas.microsoft.com/office/drawing/2014/main" id="{696195C7-7CC1-6FA0-DF1C-025B76CE2273}"/>
              </a:ext>
            </a:extLst>
          </p:cNvPr>
          <p:cNvGrpSpPr/>
          <p:nvPr/>
        </p:nvGrpSpPr>
        <p:grpSpPr>
          <a:xfrm>
            <a:off x="127537" y="3563240"/>
            <a:ext cx="3706082" cy="3104285"/>
            <a:chOff x="127537" y="3563240"/>
            <a:chExt cx="3706082" cy="3104285"/>
          </a:xfrm>
        </p:grpSpPr>
        <p:grpSp>
          <p:nvGrpSpPr>
            <p:cNvPr id="8" name="Group 7">
              <a:extLst>
                <a:ext uri="{FF2B5EF4-FFF2-40B4-BE49-F238E27FC236}">
                  <a16:creationId xmlns:a16="http://schemas.microsoft.com/office/drawing/2014/main" id="{65FE33AD-5C9B-4331-7B56-31D7742A1E68}"/>
                </a:ext>
              </a:extLst>
            </p:cNvPr>
            <p:cNvGrpSpPr/>
            <p:nvPr/>
          </p:nvGrpSpPr>
          <p:grpSpPr>
            <a:xfrm>
              <a:off x="314593" y="3563240"/>
              <a:ext cx="3519026" cy="3048000"/>
              <a:chOff x="314593" y="3563240"/>
              <a:chExt cx="3519026" cy="3048000"/>
            </a:xfrm>
          </p:grpSpPr>
          <p:grpSp>
            <p:nvGrpSpPr>
              <p:cNvPr id="33" name="Group 32">
                <a:extLst>
                  <a:ext uri="{FF2B5EF4-FFF2-40B4-BE49-F238E27FC236}">
                    <a16:creationId xmlns:a16="http://schemas.microsoft.com/office/drawing/2014/main" id="{2BC39DDD-DC70-5F48-9B2C-5363A4A26188}"/>
                  </a:ext>
                </a:extLst>
              </p:cNvPr>
              <p:cNvGrpSpPr/>
              <p:nvPr/>
            </p:nvGrpSpPr>
            <p:grpSpPr>
              <a:xfrm>
                <a:off x="582419" y="3563240"/>
                <a:ext cx="3251200" cy="3048000"/>
                <a:chOff x="582419" y="3563240"/>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12"/>
                <a:stretch>
                  <a:fillRect/>
                </a:stretch>
              </p:blipFill>
              <p:spPr>
                <a:xfrm>
                  <a:off x="582419" y="3563240"/>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265106" y="5068795"/>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806465" y="5068794"/>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sp>
            <p:nvSpPr>
              <p:cNvPr id="5" name="TextBox 4">
                <a:extLst>
                  <a:ext uri="{FF2B5EF4-FFF2-40B4-BE49-F238E27FC236}">
                    <a16:creationId xmlns:a16="http://schemas.microsoft.com/office/drawing/2014/main" id="{1DC7761F-2CF5-CB56-23B7-6E71EF4A0363}"/>
                  </a:ext>
                </a:extLst>
              </p:cNvPr>
              <p:cNvSpPr txBox="1"/>
              <p:nvPr/>
            </p:nvSpPr>
            <p:spPr>
              <a:xfrm>
                <a:off x="333599" y="4022093"/>
                <a:ext cx="441146" cy="400110"/>
              </a:xfrm>
              <a:prstGeom prst="rect">
                <a:avLst/>
              </a:prstGeom>
              <a:noFill/>
            </p:spPr>
            <p:txBody>
              <a:bodyPr wrap="none" rtlCol="0">
                <a:spAutoFit/>
              </a:bodyPr>
              <a:lstStyle/>
              <a:p>
                <a:r>
                  <a:rPr lang="en-US" sz="2000" i="1" dirty="0">
                    <a:solidFill>
                      <a:srgbClr val="FF0000"/>
                    </a:solidFill>
                  </a:rPr>
                  <a:t>Q</a:t>
                </a:r>
                <a:r>
                  <a:rPr lang="en-US" sz="2000" baseline="30000" dirty="0">
                    <a:solidFill>
                      <a:srgbClr val="FF0000"/>
                    </a:solidFill>
                  </a:rPr>
                  <a:t>0</a:t>
                </a:r>
                <a:endParaRPr lang="en-US" sz="2000" dirty="0">
                  <a:solidFill>
                    <a:srgbClr val="FF0000"/>
                  </a:solidFill>
                </a:endParaRPr>
              </a:p>
            </p:txBody>
          </p:sp>
          <p:sp>
            <p:nvSpPr>
              <p:cNvPr id="6" name="TextBox 5">
                <a:extLst>
                  <a:ext uri="{FF2B5EF4-FFF2-40B4-BE49-F238E27FC236}">
                    <a16:creationId xmlns:a16="http://schemas.microsoft.com/office/drawing/2014/main" id="{B9A314D5-A132-5586-25E4-8E42196A10C3}"/>
                  </a:ext>
                </a:extLst>
              </p:cNvPr>
              <p:cNvSpPr txBox="1"/>
              <p:nvPr/>
            </p:nvSpPr>
            <p:spPr>
              <a:xfrm>
                <a:off x="333599" y="4868739"/>
                <a:ext cx="441146" cy="400110"/>
              </a:xfrm>
              <a:prstGeom prst="rect">
                <a:avLst/>
              </a:prstGeom>
              <a:noFill/>
            </p:spPr>
            <p:txBody>
              <a:bodyPr wrap="none" rtlCol="0">
                <a:spAutoFit/>
              </a:bodyPr>
              <a:lstStyle/>
              <a:p>
                <a:r>
                  <a:rPr lang="en-US" sz="2000" i="1" dirty="0">
                    <a:solidFill>
                      <a:srgbClr val="FF0000"/>
                    </a:solidFill>
                  </a:rPr>
                  <a:t>Q</a:t>
                </a:r>
                <a:r>
                  <a:rPr lang="en-US" sz="2000" i="1" baseline="30000" dirty="0">
                    <a:solidFill>
                      <a:srgbClr val="FF0000"/>
                    </a:solidFill>
                  </a:rPr>
                  <a:t>2</a:t>
                </a:r>
                <a:endParaRPr lang="en-US" sz="2000" dirty="0">
                  <a:solidFill>
                    <a:srgbClr val="FF0000"/>
                  </a:solidFill>
                </a:endParaRPr>
              </a:p>
            </p:txBody>
          </p:sp>
          <p:sp>
            <p:nvSpPr>
              <p:cNvPr id="7" name="TextBox 6">
                <a:extLst>
                  <a:ext uri="{FF2B5EF4-FFF2-40B4-BE49-F238E27FC236}">
                    <a16:creationId xmlns:a16="http://schemas.microsoft.com/office/drawing/2014/main" id="{E7562BCE-EDBB-89ED-1B32-F8B5B54533C4}"/>
                  </a:ext>
                </a:extLst>
              </p:cNvPr>
              <p:cNvSpPr txBox="1"/>
              <p:nvPr/>
            </p:nvSpPr>
            <p:spPr>
              <a:xfrm>
                <a:off x="314593" y="5661573"/>
                <a:ext cx="441146" cy="400110"/>
              </a:xfrm>
              <a:prstGeom prst="rect">
                <a:avLst/>
              </a:prstGeom>
              <a:noFill/>
            </p:spPr>
            <p:txBody>
              <a:bodyPr wrap="none" rtlCol="0">
                <a:spAutoFit/>
              </a:bodyPr>
              <a:lstStyle/>
              <a:p>
                <a:r>
                  <a:rPr lang="en-US" sz="2000" i="1" dirty="0">
                    <a:solidFill>
                      <a:srgbClr val="FF0000"/>
                    </a:solidFill>
                  </a:rPr>
                  <a:t>Q</a:t>
                </a:r>
                <a:r>
                  <a:rPr lang="en-US" sz="2000" i="1" baseline="30000" dirty="0">
                    <a:solidFill>
                      <a:srgbClr val="FF0000"/>
                    </a:solidFill>
                  </a:rPr>
                  <a:t>3</a:t>
                </a:r>
                <a:endParaRPr lang="en-US" sz="2000" dirty="0">
                  <a:solidFill>
                    <a:srgbClr val="FF0000"/>
                  </a:solidFill>
                </a:endParaRPr>
              </a:p>
            </p:txBody>
          </p:sp>
        </p:grpSp>
        <p:sp>
          <p:nvSpPr>
            <p:cNvPr id="9" name="TextBox 8">
              <a:extLst>
                <a:ext uri="{FF2B5EF4-FFF2-40B4-BE49-F238E27FC236}">
                  <a16:creationId xmlns:a16="http://schemas.microsoft.com/office/drawing/2014/main" id="{BF7D93EE-2B1E-1519-EF5B-A2F888ACD965}"/>
                </a:ext>
              </a:extLst>
            </p:cNvPr>
            <p:cNvSpPr txBox="1"/>
            <p:nvPr/>
          </p:nvSpPr>
          <p:spPr>
            <a:xfrm>
              <a:off x="127537" y="3668150"/>
              <a:ext cx="1136593" cy="369332"/>
            </a:xfrm>
            <a:prstGeom prst="rect">
              <a:avLst/>
            </a:prstGeom>
            <a:solidFill>
              <a:schemeClr val="bg2"/>
            </a:solidFill>
          </p:spPr>
          <p:txBody>
            <a:bodyPr wrap="none" rtlCol="0">
              <a:spAutoFit/>
            </a:bodyPr>
            <a:lstStyle/>
            <a:p>
              <a:r>
                <a:rPr lang="en-US" dirty="0">
                  <a:solidFill>
                    <a:srgbClr val="FF0000"/>
                  </a:solidFill>
                </a:rPr>
                <a:t>expansion</a:t>
              </a:r>
            </a:p>
          </p:txBody>
        </p:sp>
        <p:sp>
          <p:nvSpPr>
            <p:cNvPr id="10" name="TextBox 9">
              <a:extLst>
                <a:ext uri="{FF2B5EF4-FFF2-40B4-BE49-F238E27FC236}">
                  <a16:creationId xmlns:a16="http://schemas.microsoft.com/office/drawing/2014/main" id="{D4975FF0-A5DC-90E8-C7FC-15BCE12B7D5E}"/>
                </a:ext>
              </a:extLst>
            </p:cNvPr>
            <p:cNvSpPr txBox="1"/>
            <p:nvPr/>
          </p:nvSpPr>
          <p:spPr>
            <a:xfrm>
              <a:off x="267303" y="6298193"/>
              <a:ext cx="885179" cy="369332"/>
            </a:xfrm>
            <a:prstGeom prst="rect">
              <a:avLst/>
            </a:prstGeom>
            <a:solidFill>
              <a:schemeClr val="bg2"/>
            </a:solidFill>
          </p:spPr>
          <p:txBody>
            <a:bodyPr wrap="none" rtlCol="0">
              <a:spAutoFit/>
            </a:bodyPr>
            <a:lstStyle/>
            <a:p>
              <a:r>
                <a:rPr lang="en-US" i="1" dirty="0">
                  <a:solidFill>
                    <a:srgbClr val="FF0000"/>
                  </a:solidFill>
                </a:rPr>
                <a:t>Q</a:t>
              </a:r>
              <a:r>
                <a:rPr lang="en-US" dirty="0">
                  <a:solidFill>
                    <a:srgbClr val="FF0000"/>
                  </a:solidFill>
                </a:rPr>
                <a:t> ~ 1/3</a:t>
              </a:r>
            </a:p>
          </p:txBody>
        </p:sp>
      </p:grpSp>
    </p:spTree>
    <p:extLst>
      <p:ext uri="{BB962C8B-B14F-4D97-AF65-F5344CB8AC3E}">
        <p14:creationId xmlns:p14="http://schemas.microsoft.com/office/powerpoint/2010/main" val="20430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6CDDFE-2EDE-5140-AA0E-A23EAD853F17}"/>
              </a:ext>
            </a:extLst>
          </p:cNvPr>
          <p:cNvPicPr>
            <a:picLocks noChangeAspect="1"/>
          </p:cNvPicPr>
          <p:nvPr/>
        </p:nvPicPr>
        <p:blipFill>
          <a:blip r:embed="rId3"/>
          <a:stretch>
            <a:fillRect/>
          </a:stretch>
        </p:blipFill>
        <p:spPr>
          <a:xfrm>
            <a:off x="707655" y="1310119"/>
            <a:ext cx="10776690" cy="733492"/>
          </a:xfrm>
          <a:prstGeom prst="rect">
            <a:avLst/>
          </a:prstGeom>
        </p:spPr>
      </p:pic>
      <p:grpSp>
        <p:nvGrpSpPr>
          <p:cNvPr id="19" name="Group 18">
            <a:extLst>
              <a:ext uri="{FF2B5EF4-FFF2-40B4-BE49-F238E27FC236}">
                <a16:creationId xmlns:a16="http://schemas.microsoft.com/office/drawing/2014/main" id="{51170999-616F-4246-BD4B-FA505438E30E}"/>
              </a:ext>
            </a:extLst>
          </p:cNvPr>
          <p:cNvGrpSpPr/>
          <p:nvPr/>
        </p:nvGrpSpPr>
        <p:grpSpPr>
          <a:xfrm>
            <a:off x="707655" y="5234619"/>
            <a:ext cx="10609251" cy="954107"/>
            <a:chOff x="342619" y="4022821"/>
            <a:chExt cx="10609251" cy="954107"/>
          </a:xfrm>
        </p:grpSpPr>
        <p:sp>
          <p:nvSpPr>
            <p:cNvPr id="7" name="TextBox 6">
              <a:extLst>
                <a:ext uri="{FF2B5EF4-FFF2-40B4-BE49-F238E27FC236}">
                  <a16:creationId xmlns:a16="http://schemas.microsoft.com/office/drawing/2014/main" id="{920C70DF-72F7-7647-A70B-24F46A733882}"/>
                </a:ext>
              </a:extLst>
            </p:cNvPr>
            <p:cNvSpPr txBox="1"/>
            <p:nvPr/>
          </p:nvSpPr>
          <p:spPr>
            <a:xfrm>
              <a:off x="342619" y="4022821"/>
              <a:ext cx="10609251" cy="954107"/>
            </a:xfrm>
            <a:prstGeom prst="rect">
              <a:avLst/>
            </a:prstGeom>
            <a:noFill/>
          </p:spPr>
          <p:txBody>
            <a:bodyPr wrap="none" rtlCol="0">
              <a:spAutoFit/>
            </a:bodyPr>
            <a:lstStyle/>
            <a:p>
              <a:pPr algn="ctr"/>
              <a:r>
                <a:rPr lang="en-US" sz="2800" dirty="0">
                  <a:solidFill>
                    <a:srgbClr val="FF0000"/>
                  </a:solidFill>
                </a:rPr>
                <a:t>Sample pdf with MCMC over 15 dimensions (11 NN LECs + </a:t>
              </a:r>
              <a:r>
                <a:rPr lang="en-US" sz="2800" i="1" dirty="0" err="1">
                  <a:solidFill>
                    <a:srgbClr val="FF0000"/>
                  </a:solidFill>
                </a:rPr>
                <a:t>c</a:t>
              </a:r>
              <a:r>
                <a:rPr lang="en-US" sz="2800" i="1" baseline="-25000" dirty="0" err="1">
                  <a:solidFill>
                    <a:srgbClr val="FF0000"/>
                  </a:solidFill>
                </a:rPr>
                <a:t>D</a:t>
              </a:r>
              <a:r>
                <a:rPr lang="en-US" sz="2800" dirty="0">
                  <a:solidFill>
                    <a:srgbClr val="FF0000"/>
                  </a:solidFill>
                </a:rPr>
                <a:t>, </a:t>
              </a:r>
              <a:r>
                <a:rPr lang="en-US" sz="2800" i="1" dirty="0" err="1">
                  <a:solidFill>
                    <a:srgbClr val="FF0000"/>
                  </a:solidFill>
                </a:rPr>
                <a:t>c</a:t>
              </a:r>
              <a:r>
                <a:rPr lang="en-US" sz="2800" i="1" baseline="-25000" dirty="0" err="1">
                  <a:solidFill>
                    <a:srgbClr val="FF0000"/>
                  </a:solidFill>
                </a:rPr>
                <a:t>E</a:t>
              </a:r>
              <a:r>
                <a:rPr lang="en-US" sz="2800" dirty="0">
                  <a:solidFill>
                    <a:srgbClr val="FF0000"/>
                  </a:solidFill>
                </a:rPr>
                <a:t> + </a:t>
              </a:r>
              <a:r>
                <a:rPr lang="en-US" sz="2800" i="1" dirty="0">
                  <a:solidFill>
                    <a:srgbClr val="FF0000"/>
                  </a:solidFill>
                </a:rPr>
                <a:t>Q</a:t>
              </a:r>
              <a:r>
                <a:rPr lang="en-US" sz="2800" dirty="0">
                  <a:solidFill>
                    <a:srgbClr val="FF0000"/>
                  </a:solidFill>
                </a:rPr>
                <a:t>, </a:t>
              </a:r>
              <a:r>
                <a:rPr lang="en-US" sz="2800" i="1" dirty="0">
                  <a:solidFill>
                    <a:srgbClr val="FF0000"/>
                  </a:solidFill>
                </a:rPr>
                <a:t>c</a:t>
              </a:r>
              <a:r>
                <a:rPr lang="en-US" sz="2800" baseline="30000" dirty="0">
                  <a:solidFill>
                    <a:srgbClr val="FF0000"/>
                  </a:solidFill>
                </a:rPr>
                <a:t>2</a:t>
              </a:r>
              <a:r>
                <a:rPr lang="en-US" sz="2800" dirty="0">
                  <a:solidFill>
                    <a:srgbClr val="FF0000"/>
                  </a:solidFill>
                </a:rPr>
                <a:t>)</a:t>
              </a:r>
              <a:br>
                <a:rPr lang="en-US" sz="2800" dirty="0">
                  <a:solidFill>
                    <a:srgbClr val="FF0000"/>
                  </a:solidFill>
                </a:rPr>
              </a:br>
              <a:r>
                <a:rPr lang="en-US" sz="2800" dirty="0">
                  <a:solidFill>
                    <a:srgbClr val="FF0000"/>
                  </a:solidFill>
                  <a:sym typeface="Wingdings" pitchFamily="2" charset="2"/>
                </a:rPr>
                <a:t> marginalize (integrate out) what you are not considering (trivial!)</a:t>
              </a:r>
              <a:endParaRPr lang="en-US" sz="2800" dirty="0">
                <a:solidFill>
                  <a:srgbClr val="FF0000"/>
                </a:solidFill>
              </a:endParaRPr>
            </a:p>
          </p:txBody>
        </p:sp>
        <p:cxnSp>
          <p:nvCxnSpPr>
            <p:cNvPr id="18" name="Straight Connector 17">
              <a:extLst>
                <a:ext uri="{FF2B5EF4-FFF2-40B4-BE49-F238E27FC236}">
                  <a16:creationId xmlns:a16="http://schemas.microsoft.com/office/drawing/2014/main" id="{24CED10E-1EAB-A34F-B665-0C3A34751CAC}"/>
                </a:ext>
              </a:extLst>
            </p:cNvPr>
            <p:cNvCxnSpPr/>
            <p:nvPr/>
          </p:nvCxnSpPr>
          <p:spPr>
            <a:xfrm>
              <a:off x="10451031" y="4192589"/>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9D3393-A87A-7B4C-AD6C-6EFB41321ABD}"/>
              </a:ext>
            </a:extLst>
          </p:cNvPr>
          <p:cNvGrpSpPr/>
          <p:nvPr/>
        </p:nvGrpSpPr>
        <p:grpSpPr>
          <a:xfrm>
            <a:off x="6340656" y="1853066"/>
            <a:ext cx="5029200" cy="749913"/>
            <a:chOff x="6340656" y="1853066"/>
            <a:chExt cx="5029200" cy="749913"/>
          </a:xfrm>
        </p:grpSpPr>
        <p:sp>
          <p:nvSpPr>
            <p:cNvPr id="10" name="TextBox 9">
              <a:extLst>
                <a:ext uri="{FF2B5EF4-FFF2-40B4-BE49-F238E27FC236}">
                  <a16:creationId xmlns:a16="http://schemas.microsoft.com/office/drawing/2014/main" id="{D291A6E5-1B56-0648-854B-44B6A1C45322}"/>
                </a:ext>
              </a:extLst>
            </p:cNvPr>
            <p:cNvSpPr txBox="1"/>
            <p:nvPr/>
          </p:nvSpPr>
          <p:spPr>
            <a:xfrm>
              <a:off x="6748508" y="2202869"/>
              <a:ext cx="4212563" cy="400110"/>
            </a:xfrm>
            <a:prstGeom prst="rect">
              <a:avLst/>
            </a:prstGeom>
            <a:solidFill>
              <a:schemeClr val="bg1">
                <a:lumMod val="95000"/>
              </a:schemeClr>
            </a:solidFill>
          </p:spPr>
          <p:txBody>
            <a:bodyPr wrap="none" rtlCol="0">
              <a:spAutoFit/>
            </a:bodyPr>
            <a:lstStyle/>
            <a:p>
              <a:r>
                <a:rPr lang="en-US" sz="2000" b="1" dirty="0">
                  <a:solidFill>
                    <a:schemeClr val="accent1">
                      <a:lumMod val="75000"/>
                    </a:schemeClr>
                  </a:solidFill>
                </a:rPr>
                <a:t>Individual pdfs; everything has priors!</a:t>
              </a:r>
            </a:p>
          </p:txBody>
        </p:sp>
        <p:sp>
          <p:nvSpPr>
            <p:cNvPr id="28" name="Right Brace 27">
              <a:extLst>
                <a:ext uri="{FF2B5EF4-FFF2-40B4-BE49-F238E27FC236}">
                  <a16:creationId xmlns:a16="http://schemas.microsoft.com/office/drawing/2014/main" id="{F1775A1C-5EF1-C240-BD27-C26989E10A69}"/>
                </a:ext>
              </a:extLst>
            </p:cNvPr>
            <p:cNvSpPr/>
            <p:nvPr/>
          </p:nvSpPr>
          <p:spPr>
            <a:xfrm rot="5400000">
              <a:off x="8718096" y="-524374"/>
              <a:ext cx="274320" cy="5029200"/>
            </a:xfrm>
            <a:prstGeom prst="rightBrace">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EC94576-3974-604E-9E55-C9914BBA4EF4}"/>
              </a:ext>
            </a:extLst>
          </p:cNvPr>
          <p:cNvGrpSpPr/>
          <p:nvPr/>
        </p:nvGrpSpPr>
        <p:grpSpPr>
          <a:xfrm>
            <a:off x="1245321" y="931380"/>
            <a:ext cx="1891608" cy="611670"/>
            <a:chOff x="1245321" y="931380"/>
            <a:chExt cx="1891608" cy="611670"/>
          </a:xfrm>
        </p:grpSpPr>
        <p:sp>
          <p:nvSpPr>
            <p:cNvPr id="24" name="TextBox 23">
              <a:extLst>
                <a:ext uri="{FF2B5EF4-FFF2-40B4-BE49-F238E27FC236}">
                  <a16:creationId xmlns:a16="http://schemas.microsoft.com/office/drawing/2014/main" id="{7EE2DA59-F9C2-1047-93D4-5F1AFC41631A}"/>
                </a:ext>
              </a:extLst>
            </p:cNvPr>
            <p:cNvSpPr txBox="1"/>
            <p:nvPr/>
          </p:nvSpPr>
          <p:spPr>
            <a:xfrm>
              <a:off x="1245321" y="931380"/>
              <a:ext cx="1891608" cy="369332"/>
            </a:xfrm>
            <a:prstGeom prst="rect">
              <a:avLst/>
            </a:prstGeom>
            <a:solidFill>
              <a:schemeClr val="bg2"/>
            </a:solidFill>
          </p:spPr>
          <p:txBody>
            <a:bodyPr wrap="none" rtlCol="0">
              <a:spAutoFit/>
            </a:bodyPr>
            <a:lstStyle/>
            <a:p>
              <a:r>
                <a:rPr lang="en-US" dirty="0"/>
                <a:t>Experimental data</a:t>
              </a:r>
            </a:p>
          </p:txBody>
        </p:sp>
        <p:cxnSp>
          <p:nvCxnSpPr>
            <p:cNvPr id="30" name="Straight Connector 29">
              <a:extLst>
                <a:ext uri="{FF2B5EF4-FFF2-40B4-BE49-F238E27FC236}">
                  <a16:creationId xmlns:a16="http://schemas.microsoft.com/office/drawing/2014/main" id="{E4E5E009-FFBC-DE49-BC30-277B687E3A74}"/>
                </a:ext>
              </a:extLst>
            </p:cNvPr>
            <p:cNvCxnSpPr/>
            <p:nvPr/>
          </p:nvCxnSpPr>
          <p:spPr>
            <a:xfrm>
              <a:off x="2590189" y="1300712"/>
              <a:ext cx="137503" cy="242338"/>
            </a:xfrm>
            <a:prstGeom prst="line">
              <a:avLst/>
            </a:prstGeom>
            <a:ln w="1905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A140D7D-065E-A648-B247-DA55FA5B74CD}"/>
              </a:ext>
            </a:extLst>
          </p:cNvPr>
          <p:cNvGrpSpPr/>
          <p:nvPr/>
        </p:nvGrpSpPr>
        <p:grpSpPr>
          <a:xfrm>
            <a:off x="3429000" y="935995"/>
            <a:ext cx="3451009" cy="701234"/>
            <a:chOff x="3429000" y="935995"/>
            <a:chExt cx="3451009" cy="701234"/>
          </a:xfrm>
        </p:grpSpPr>
        <p:sp>
          <p:nvSpPr>
            <p:cNvPr id="25" name="TextBox 24">
              <a:extLst>
                <a:ext uri="{FF2B5EF4-FFF2-40B4-BE49-F238E27FC236}">
                  <a16:creationId xmlns:a16="http://schemas.microsoft.com/office/drawing/2014/main" id="{34F7ACF9-C53F-0A4E-8DA2-2BEAEE76F2B7}"/>
                </a:ext>
              </a:extLst>
            </p:cNvPr>
            <p:cNvSpPr txBox="1"/>
            <p:nvPr/>
          </p:nvSpPr>
          <p:spPr>
            <a:xfrm>
              <a:off x="3429000" y="935995"/>
              <a:ext cx="3451009" cy="369332"/>
            </a:xfrm>
            <a:prstGeom prst="rect">
              <a:avLst/>
            </a:prstGeom>
            <a:solidFill>
              <a:schemeClr val="bg2"/>
            </a:solidFill>
          </p:spPr>
          <p:txBody>
            <a:bodyPr wrap="none" rtlCol="0">
              <a:spAutoFit/>
            </a:bodyPr>
            <a:lstStyle/>
            <a:p>
              <a:r>
                <a:rPr lang="en-US" dirty="0"/>
                <a:t>Other info (EFT scheme/scale, etc.)</a:t>
              </a:r>
            </a:p>
          </p:txBody>
        </p:sp>
        <p:cxnSp>
          <p:nvCxnSpPr>
            <p:cNvPr id="34" name="Straight Connector 33">
              <a:extLst>
                <a:ext uri="{FF2B5EF4-FFF2-40B4-BE49-F238E27FC236}">
                  <a16:creationId xmlns:a16="http://schemas.microsoft.com/office/drawing/2014/main" id="{D1E7A72A-8929-FF4F-A65E-1B7040786DF4}"/>
                </a:ext>
              </a:extLst>
            </p:cNvPr>
            <p:cNvCxnSpPr>
              <a:cxnSpLocks/>
            </p:cNvCxnSpPr>
            <p:nvPr/>
          </p:nvCxnSpPr>
          <p:spPr>
            <a:xfrm flipH="1">
              <a:off x="3531870" y="1300712"/>
              <a:ext cx="525780" cy="336517"/>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978807-CA61-7342-BB40-D010B92A5BEE}"/>
              </a:ext>
            </a:extLst>
          </p:cNvPr>
          <p:cNvGrpSpPr/>
          <p:nvPr/>
        </p:nvGrpSpPr>
        <p:grpSpPr>
          <a:xfrm>
            <a:off x="2658940" y="2011304"/>
            <a:ext cx="9054005" cy="1987556"/>
            <a:chOff x="2658940" y="2011304"/>
            <a:chExt cx="9054005" cy="1987556"/>
          </a:xfrm>
        </p:grpSpPr>
        <p:pic>
          <p:nvPicPr>
            <p:cNvPr id="13" name="Picture 12">
              <a:extLst>
                <a:ext uri="{FF2B5EF4-FFF2-40B4-BE49-F238E27FC236}">
                  <a16:creationId xmlns:a16="http://schemas.microsoft.com/office/drawing/2014/main" id="{FD45A371-AB3E-B347-AA5A-466595D2288D}"/>
                </a:ext>
              </a:extLst>
            </p:cNvPr>
            <p:cNvPicPr>
              <a:picLocks noChangeAspect="1"/>
            </p:cNvPicPr>
            <p:nvPr/>
          </p:nvPicPr>
          <p:blipFill>
            <a:blip r:embed="rId4"/>
            <a:stretch>
              <a:fillRect/>
            </a:stretch>
          </p:blipFill>
          <p:spPr>
            <a:xfrm>
              <a:off x="4212258" y="3279370"/>
              <a:ext cx="7500687" cy="719490"/>
            </a:xfrm>
            <a:prstGeom prst="rect">
              <a:avLst/>
            </a:prstGeom>
          </p:spPr>
        </p:pic>
        <p:sp>
          <p:nvSpPr>
            <p:cNvPr id="20" name="TextBox 19">
              <a:extLst>
                <a:ext uri="{FF2B5EF4-FFF2-40B4-BE49-F238E27FC236}">
                  <a16:creationId xmlns:a16="http://schemas.microsoft.com/office/drawing/2014/main" id="{B0834DF2-AB63-7048-9406-505E96CD7B87}"/>
                </a:ext>
              </a:extLst>
            </p:cNvPr>
            <p:cNvSpPr txBox="1"/>
            <p:nvPr/>
          </p:nvSpPr>
          <p:spPr>
            <a:xfrm>
              <a:off x="2658940" y="3395044"/>
              <a:ext cx="1538883" cy="461665"/>
            </a:xfrm>
            <a:prstGeom prst="rect">
              <a:avLst/>
            </a:prstGeom>
            <a:solidFill>
              <a:schemeClr val="bg2"/>
            </a:solidFill>
          </p:spPr>
          <p:txBody>
            <a:bodyPr wrap="none" rtlCol="0">
              <a:spAutoFit/>
            </a:bodyPr>
            <a:lstStyle/>
            <a:p>
              <a:r>
                <a:rPr lang="en-US" sz="2400" dirty="0"/>
                <a:t>Likelihood:</a:t>
              </a:r>
            </a:p>
          </p:txBody>
        </p:sp>
        <p:cxnSp>
          <p:nvCxnSpPr>
            <p:cNvPr id="40" name="Straight Connector 39">
              <a:extLst>
                <a:ext uri="{FF2B5EF4-FFF2-40B4-BE49-F238E27FC236}">
                  <a16:creationId xmlns:a16="http://schemas.microsoft.com/office/drawing/2014/main" id="{64061C40-AFEE-A54C-812A-B569ACF34CD0}"/>
                </a:ext>
              </a:extLst>
            </p:cNvPr>
            <p:cNvCxnSpPr>
              <a:cxnSpLocks/>
            </p:cNvCxnSpPr>
            <p:nvPr/>
          </p:nvCxnSpPr>
          <p:spPr>
            <a:xfrm flipH="1">
              <a:off x="4000593" y="2011304"/>
              <a:ext cx="1125698" cy="1351433"/>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6EE8882-4D06-6B44-BA32-8B7FA59B6E6A}"/>
              </a:ext>
            </a:extLst>
          </p:cNvPr>
          <p:cNvGrpSpPr/>
          <p:nvPr/>
        </p:nvGrpSpPr>
        <p:grpSpPr>
          <a:xfrm>
            <a:off x="43244" y="1853066"/>
            <a:ext cx="1316926" cy="836876"/>
            <a:chOff x="43244" y="1853066"/>
            <a:chExt cx="1316926" cy="836876"/>
          </a:xfrm>
        </p:grpSpPr>
        <p:sp>
          <p:nvSpPr>
            <p:cNvPr id="21" name="TextBox 20">
              <a:extLst>
                <a:ext uri="{FF2B5EF4-FFF2-40B4-BE49-F238E27FC236}">
                  <a16:creationId xmlns:a16="http://schemas.microsoft.com/office/drawing/2014/main" id="{FD7AEC93-67FB-594C-BFD2-FB520F8D3369}"/>
                </a:ext>
              </a:extLst>
            </p:cNvPr>
            <p:cNvSpPr txBox="1"/>
            <p:nvPr/>
          </p:nvSpPr>
          <p:spPr>
            <a:xfrm>
              <a:off x="43244" y="2043611"/>
              <a:ext cx="924164" cy="646331"/>
            </a:xfrm>
            <a:prstGeom prst="rect">
              <a:avLst/>
            </a:prstGeom>
            <a:solidFill>
              <a:schemeClr val="bg2"/>
            </a:solidFill>
          </p:spPr>
          <p:txBody>
            <a:bodyPr wrap="none" rtlCol="0">
              <a:spAutoFit/>
            </a:bodyPr>
            <a:lstStyle/>
            <a:p>
              <a:pPr algn="ctr"/>
              <a:r>
                <a:rPr lang="en-US" dirty="0"/>
                <a:t>NN </a:t>
              </a:r>
              <a:r>
                <a:rPr lang="en-US" i="1" dirty="0"/>
                <a:t>and</a:t>
              </a:r>
              <a:br>
                <a:rPr lang="en-US" dirty="0"/>
              </a:br>
              <a:r>
                <a:rPr lang="en-US" dirty="0"/>
                <a:t>3N LECs</a:t>
              </a:r>
            </a:p>
          </p:txBody>
        </p:sp>
        <p:cxnSp>
          <p:nvCxnSpPr>
            <p:cNvPr id="44" name="Straight Connector 43">
              <a:extLst>
                <a:ext uri="{FF2B5EF4-FFF2-40B4-BE49-F238E27FC236}">
                  <a16:creationId xmlns:a16="http://schemas.microsoft.com/office/drawing/2014/main" id="{7F54932A-30F1-254C-9E93-441E1EEF4F94}"/>
                </a:ext>
              </a:extLst>
            </p:cNvPr>
            <p:cNvCxnSpPr>
              <a:cxnSpLocks/>
            </p:cNvCxnSpPr>
            <p:nvPr/>
          </p:nvCxnSpPr>
          <p:spPr>
            <a:xfrm flipH="1">
              <a:off x="978838" y="1853066"/>
              <a:ext cx="381332" cy="27432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E6E19-893A-0443-BD42-36BADD09E4A2}"/>
              </a:ext>
            </a:extLst>
          </p:cNvPr>
          <p:cNvGrpSpPr/>
          <p:nvPr/>
        </p:nvGrpSpPr>
        <p:grpSpPr>
          <a:xfrm>
            <a:off x="1070478" y="1874144"/>
            <a:ext cx="1519711" cy="981119"/>
            <a:chOff x="1070478" y="1874144"/>
            <a:chExt cx="1519711" cy="981119"/>
          </a:xfrm>
        </p:grpSpPr>
        <p:sp>
          <p:nvSpPr>
            <p:cNvPr id="22" name="TextBox 21">
              <a:extLst>
                <a:ext uri="{FF2B5EF4-FFF2-40B4-BE49-F238E27FC236}">
                  <a16:creationId xmlns:a16="http://schemas.microsoft.com/office/drawing/2014/main" id="{E71D8073-4639-9043-886D-5804BA100539}"/>
                </a:ext>
              </a:extLst>
            </p:cNvPr>
            <p:cNvSpPr txBox="1"/>
            <p:nvPr/>
          </p:nvSpPr>
          <p:spPr>
            <a:xfrm>
              <a:off x="1070478" y="2208932"/>
              <a:ext cx="1519711" cy="646331"/>
            </a:xfrm>
            <a:prstGeom prst="rect">
              <a:avLst/>
            </a:prstGeom>
            <a:solidFill>
              <a:schemeClr val="bg2"/>
            </a:solidFill>
          </p:spPr>
          <p:txBody>
            <a:bodyPr wrap="none" rtlCol="0">
              <a:spAutoFit/>
            </a:bodyPr>
            <a:lstStyle/>
            <a:p>
              <a:pPr algn="ctr"/>
              <a:r>
                <a:rPr lang="en-US" dirty="0"/>
                <a:t>EFT expansion</a:t>
              </a:r>
              <a:br>
                <a:rPr lang="en-US" dirty="0"/>
              </a:br>
              <a:r>
                <a:rPr lang="en-US" dirty="0"/>
                <a:t>parameter</a:t>
              </a:r>
            </a:p>
          </p:txBody>
        </p:sp>
        <p:cxnSp>
          <p:nvCxnSpPr>
            <p:cNvPr id="46" name="Straight Connector 45">
              <a:extLst>
                <a:ext uri="{FF2B5EF4-FFF2-40B4-BE49-F238E27FC236}">
                  <a16:creationId xmlns:a16="http://schemas.microsoft.com/office/drawing/2014/main" id="{73B224D1-4D0B-5045-8E87-937C4CC543DC}"/>
                </a:ext>
              </a:extLst>
            </p:cNvPr>
            <p:cNvCxnSpPr>
              <a:cxnSpLocks/>
            </p:cNvCxnSpPr>
            <p:nvPr/>
          </p:nvCxnSpPr>
          <p:spPr>
            <a:xfrm>
              <a:off x="1765256" y="1874144"/>
              <a:ext cx="0" cy="31371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27874B3-40E7-6C4A-B4C3-50B2B073DE4F}"/>
              </a:ext>
            </a:extLst>
          </p:cNvPr>
          <p:cNvGrpSpPr/>
          <p:nvPr/>
        </p:nvGrpSpPr>
        <p:grpSpPr>
          <a:xfrm>
            <a:off x="2220488" y="1834666"/>
            <a:ext cx="1691439" cy="1132275"/>
            <a:chOff x="2220488" y="1834666"/>
            <a:chExt cx="1691439" cy="1132275"/>
          </a:xfrm>
        </p:grpSpPr>
        <p:sp>
          <p:nvSpPr>
            <p:cNvPr id="23" name="TextBox 22">
              <a:extLst>
                <a:ext uri="{FF2B5EF4-FFF2-40B4-BE49-F238E27FC236}">
                  <a16:creationId xmlns:a16="http://schemas.microsoft.com/office/drawing/2014/main" id="{6313727F-6084-C549-96AF-8E900AF08052}"/>
                </a:ext>
              </a:extLst>
            </p:cNvPr>
            <p:cNvSpPr txBox="1"/>
            <p:nvPr/>
          </p:nvSpPr>
          <p:spPr>
            <a:xfrm>
              <a:off x="2727692" y="2043611"/>
              <a:ext cx="1184235" cy="923330"/>
            </a:xfrm>
            <a:prstGeom prst="rect">
              <a:avLst/>
            </a:prstGeom>
            <a:solidFill>
              <a:schemeClr val="bg2"/>
            </a:solidFill>
          </p:spPr>
          <p:txBody>
            <a:bodyPr wrap="none" rtlCol="0">
              <a:spAutoFit/>
            </a:bodyPr>
            <a:lstStyle/>
            <a:p>
              <a:pPr algn="ctr"/>
              <a:r>
                <a:rPr lang="en-US" dirty="0"/>
                <a:t>Truncation</a:t>
              </a:r>
              <a:br>
                <a:rPr lang="en-US" dirty="0"/>
              </a:br>
              <a:r>
                <a:rPr lang="en-US" dirty="0"/>
                <a:t>error</a:t>
              </a:r>
              <a:br>
                <a:rPr lang="en-US" dirty="0"/>
              </a:br>
              <a:r>
                <a:rPr lang="en-US" dirty="0"/>
                <a:t>variance</a:t>
              </a:r>
            </a:p>
          </p:txBody>
        </p:sp>
        <p:cxnSp>
          <p:nvCxnSpPr>
            <p:cNvPr id="48" name="Straight Connector 47">
              <a:extLst>
                <a:ext uri="{FF2B5EF4-FFF2-40B4-BE49-F238E27FC236}">
                  <a16:creationId xmlns:a16="http://schemas.microsoft.com/office/drawing/2014/main" id="{B03E8603-D4D7-6446-A5CD-9F3E4CFBD51E}"/>
                </a:ext>
              </a:extLst>
            </p:cNvPr>
            <p:cNvCxnSpPr>
              <a:cxnSpLocks/>
            </p:cNvCxnSpPr>
            <p:nvPr/>
          </p:nvCxnSpPr>
          <p:spPr>
            <a:xfrm>
              <a:off x="2220488" y="1834666"/>
              <a:ext cx="472771" cy="269618"/>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447656-AAF7-D948-BE90-EBBEC7A70B0A}"/>
              </a:ext>
            </a:extLst>
          </p:cNvPr>
          <p:cNvSpPr txBox="1"/>
          <p:nvPr/>
        </p:nvSpPr>
        <p:spPr>
          <a:xfrm>
            <a:off x="963458" y="4336377"/>
            <a:ext cx="10117706" cy="830997"/>
          </a:xfrm>
          <a:prstGeom prst="rect">
            <a:avLst/>
          </a:prstGeom>
          <a:noFill/>
        </p:spPr>
        <p:txBody>
          <a:bodyPr wrap="none" rtlCol="0">
            <a:spAutoFit/>
          </a:bodyPr>
          <a:lstStyle/>
          <a:p>
            <a:pPr algn="ctr"/>
            <a:r>
              <a:rPr lang="en-US" sz="2400" dirty="0"/>
              <a:t>Uses NNLO chiral EFT without Δ’s based on Carlsson et al. PRX </a:t>
            </a:r>
            <a:r>
              <a:rPr lang="en-US" sz="2400" b="1" dirty="0"/>
              <a:t>6</a:t>
            </a:r>
            <a:r>
              <a:rPr lang="en-US" sz="2400" dirty="0"/>
              <a:t>, 011019 (2016), </a:t>
            </a:r>
            <a:br>
              <a:rPr lang="en-US" sz="2400" dirty="0"/>
            </a:br>
            <a:r>
              <a:rPr lang="en-US" sz="2400" dirty="0"/>
              <a:t>but methods are general (other regulators, Δ’s, other observables)</a:t>
            </a:r>
          </a:p>
        </p:txBody>
      </p:sp>
      <p:grpSp>
        <p:nvGrpSpPr>
          <p:cNvPr id="8" name="Group 7">
            <a:extLst>
              <a:ext uri="{FF2B5EF4-FFF2-40B4-BE49-F238E27FC236}">
                <a16:creationId xmlns:a16="http://schemas.microsoft.com/office/drawing/2014/main" id="{EB7D551D-5B3A-B747-8F75-D2E825699E51}"/>
              </a:ext>
            </a:extLst>
          </p:cNvPr>
          <p:cNvGrpSpPr/>
          <p:nvPr/>
        </p:nvGrpSpPr>
        <p:grpSpPr>
          <a:xfrm>
            <a:off x="6063219" y="2805916"/>
            <a:ext cx="4752848" cy="623084"/>
            <a:chOff x="6063219" y="2805916"/>
            <a:chExt cx="4752848" cy="623084"/>
          </a:xfrm>
        </p:grpSpPr>
        <p:grpSp>
          <p:nvGrpSpPr>
            <p:cNvPr id="31" name="Group 30">
              <a:extLst>
                <a:ext uri="{FF2B5EF4-FFF2-40B4-BE49-F238E27FC236}">
                  <a16:creationId xmlns:a16="http://schemas.microsoft.com/office/drawing/2014/main" id="{EE86B9DD-7C82-2F4B-9B18-8A88951934F7}"/>
                </a:ext>
              </a:extLst>
            </p:cNvPr>
            <p:cNvGrpSpPr/>
            <p:nvPr/>
          </p:nvGrpSpPr>
          <p:grpSpPr>
            <a:xfrm>
              <a:off x="6063219" y="2805916"/>
              <a:ext cx="3460375" cy="565118"/>
              <a:chOff x="3429000" y="935995"/>
              <a:chExt cx="3460375" cy="565118"/>
            </a:xfrm>
          </p:grpSpPr>
          <p:cxnSp>
            <p:nvCxnSpPr>
              <p:cNvPr id="33" name="Straight Connector 32">
                <a:extLst>
                  <a:ext uri="{FF2B5EF4-FFF2-40B4-BE49-F238E27FC236}">
                    <a16:creationId xmlns:a16="http://schemas.microsoft.com/office/drawing/2014/main" id="{9C36985C-714C-1247-9BED-D8CE42D50F01}"/>
                  </a:ext>
                </a:extLst>
              </p:cNvPr>
              <p:cNvCxnSpPr>
                <a:cxnSpLocks/>
              </p:cNvCxnSpPr>
              <p:nvPr/>
            </p:nvCxnSpPr>
            <p:spPr>
              <a:xfrm>
                <a:off x="6221037" y="1252439"/>
                <a:ext cx="668338" cy="248674"/>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72DEC5-63ED-0E4E-9625-0CDE0527CEDF}"/>
                  </a:ext>
                </a:extLst>
              </p:cNvPr>
              <p:cNvSpPr txBox="1"/>
              <p:nvPr/>
            </p:nvSpPr>
            <p:spPr>
              <a:xfrm>
                <a:off x="3429000" y="935995"/>
                <a:ext cx="3248710" cy="369332"/>
              </a:xfrm>
              <a:prstGeom prst="rect">
                <a:avLst/>
              </a:prstGeom>
              <a:solidFill>
                <a:schemeClr val="bg2"/>
              </a:solidFill>
            </p:spPr>
            <p:txBody>
              <a:bodyPr wrap="none" rtlCol="0">
                <a:spAutoFit/>
              </a:bodyPr>
              <a:lstStyle/>
              <a:p>
                <a:r>
                  <a:rPr lang="en-US" dirty="0"/>
                  <a:t>All experiment and theory errors</a:t>
                </a:r>
              </a:p>
            </p:txBody>
          </p:sp>
        </p:grpSp>
        <p:cxnSp>
          <p:nvCxnSpPr>
            <p:cNvPr id="35" name="Straight Connector 34">
              <a:extLst>
                <a:ext uri="{FF2B5EF4-FFF2-40B4-BE49-F238E27FC236}">
                  <a16:creationId xmlns:a16="http://schemas.microsoft.com/office/drawing/2014/main" id="{9B22CC38-B7FC-A844-ADF4-6883B101A680}"/>
                </a:ext>
              </a:extLst>
            </p:cNvPr>
            <p:cNvCxnSpPr>
              <a:cxnSpLocks/>
            </p:cNvCxnSpPr>
            <p:nvPr/>
          </p:nvCxnSpPr>
          <p:spPr>
            <a:xfrm>
              <a:off x="8238245" y="3166751"/>
              <a:ext cx="248029" cy="26224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6DC14-D5B2-2643-85CF-2EDA6EC6C3F6}"/>
                </a:ext>
              </a:extLst>
            </p:cNvPr>
            <p:cNvCxnSpPr>
              <a:cxnSpLocks/>
            </p:cNvCxnSpPr>
            <p:nvPr/>
          </p:nvCxnSpPr>
          <p:spPr>
            <a:xfrm>
              <a:off x="9311929" y="3003264"/>
              <a:ext cx="1504138" cy="38555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A4BE5B7-B1F1-E1A1-D1A4-BFAE60A4D4A3}"/>
              </a:ext>
            </a:extLst>
          </p:cNvPr>
          <p:cNvSpPr/>
          <p:nvPr/>
        </p:nvSpPr>
        <p:spPr>
          <a:xfrm>
            <a:off x="1245321" y="146996"/>
            <a:ext cx="9528955" cy="646331"/>
          </a:xfrm>
          <a:prstGeom prst="rect">
            <a:avLst/>
          </a:prstGeom>
        </p:spPr>
        <p:txBody>
          <a:bodyPr wrap="none">
            <a:spAutoFit/>
          </a:bodyPr>
          <a:lstStyle/>
          <a:p>
            <a:pPr algn="ctr"/>
            <a:r>
              <a:rPr lang="en-US" sz="3600" b="1" i="0" dirty="0">
                <a:solidFill>
                  <a:srgbClr val="FF0000"/>
                </a:solidFill>
                <a:effectLst/>
              </a:rPr>
              <a:t>Full Bayesian approach to calibration parameters</a:t>
            </a:r>
            <a:endParaRPr lang="en-US" sz="3600" b="1" dirty="0">
              <a:solidFill>
                <a:srgbClr val="FF0000"/>
              </a:solidFill>
            </a:endParaRPr>
          </a:p>
        </p:txBody>
      </p:sp>
    </p:spTree>
    <p:extLst>
      <p:ext uri="{BB962C8B-B14F-4D97-AF65-F5344CB8AC3E}">
        <p14:creationId xmlns:p14="http://schemas.microsoft.com/office/powerpoint/2010/main" val="11211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749215"/>
            <a:ext cx="11366052" cy="4525963"/>
          </a:xfrm>
        </p:spPr>
        <p:txBody>
          <a:bodyPr>
            <a:normAutofit/>
          </a:bodyPr>
          <a:lstStyle/>
          <a:p>
            <a:pPr marL="213355">
              <a:lnSpc>
                <a:spcPct val="140000"/>
              </a:lnSpc>
              <a:spcAft>
                <a:spcPts val="2400"/>
              </a:spcAft>
            </a:pPr>
            <a:r>
              <a:rPr lang="en-US" sz="3600" dirty="0"/>
              <a:t>Thinking about uncertainty quantification (UQ) for models</a:t>
            </a:r>
          </a:p>
          <a:p>
            <a:pPr marL="213355">
              <a:lnSpc>
                <a:spcPct val="140000"/>
              </a:lnSpc>
              <a:spcAft>
                <a:spcPts val="2400"/>
              </a:spcAft>
            </a:pPr>
            <a:r>
              <a:rPr lang="en-US" sz="3600" b="1" dirty="0"/>
              <a:t>BAND:</a:t>
            </a:r>
            <a:r>
              <a:rPr lang="en-US" sz="3600" dirty="0"/>
              <a:t> emulators, calibration, model mixing, expt. design</a:t>
            </a:r>
          </a:p>
          <a:p>
            <a:pPr marL="213355">
              <a:lnSpc>
                <a:spcPct val="140000"/>
              </a:lnSpc>
              <a:spcAft>
                <a:spcPts val="2400"/>
              </a:spcAft>
            </a:pPr>
            <a:r>
              <a:rPr lang="en-US" sz="3600" dirty="0"/>
              <a:t>Summary and outlook</a:t>
            </a:r>
          </a:p>
        </p:txBody>
      </p:sp>
    </p:spTree>
    <p:extLst>
      <p:ext uri="{BB962C8B-B14F-4D97-AF65-F5344CB8AC3E}">
        <p14:creationId xmlns:p14="http://schemas.microsoft.com/office/powerpoint/2010/main" val="363134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A9C43-9CE5-7B4D-A407-3191095678BD}"/>
              </a:ext>
            </a:extLst>
          </p:cNvPr>
          <p:cNvSpPr/>
          <p:nvPr/>
        </p:nvSpPr>
        <p:spPr>
          <a:xfrm>
            <a:off x="1245321" y="146996"/>
            <a:ext cx="9528955" cy="646331"/>
          </a:xfrm>
          <a:prstGeom prst="rect">
            <a:avLst/>
          </a:prstGeom>
        </p:spPr>
        <p:txBody>
          <a:bodyPr wrap="none">
            <a:spAutoFit/>
          </a:bodyPr>
          <a:lstStyle/>
          <a:p>
            <a:pPr algn="ctr"/>
            <a:r>
              <a:rPr lang="en-US" sz="3600" b="1" i="0" dirty="0">
                <a:solidFill>
                  <a:srgbClr val="FF0000"/>
                </a:solidFill>
                <a:effectLst/>
              </a:rPr>
              <a:t>Full Bayesian approach to calibration parameters</a:t>
            </a:r>
            <a:endParaRPr lang="en-US" sz="3600" b="1" dirty="0">
              <a:solidFill>
                <a:srgbClr val="FF0000"/>
              </a:solidFill>
            </a:endParaRPr>
          </a:p>
        </p:txBody>
      </p:sp>
      <p:pic>
        <p:nvPicPr>
          <p:cNvPr id="12" name="Picture 11">
            <a:extLst>
              <a:ext uri="{FF2B5EF4-FFF2-40B4-BE49-F238E27FC236}">
                <a16:creationId xmlns:a16="http://schemas.microsoft.com/office/drawing/2014/main" id="{AF6CDDFE-2EDE-5140-AA0E-A23EAD853F17}"/>
              </a:ext>
            </a:extLst>
          </p:cNvPr>
          <p:cNvPicPr>
            <a:picLocks noChangeAspect="1"/>
          </p:cNvPicPr>
          <p:nvPr/>
        </p:nvPicPr>
        <p:blipFill>
          <a:blip r:embed="rId3"/>
          <a:stretch>
            <a:fillRect/>
          </a:stretch>
        </p:blipFill>
        <p:spPr>
          <a:xfrm>
            <a:off x="707655" y="1310119"/>
            <a:ext cx="10776690" cy="733492"/>
          </a:xfrm>
          <a:prstGeom prst="rect">
            <a:avLst/>
          </a:prstGeom>
        </p:spPr>
      </p:pic>
      <p:grpSp>
        <p:nvGrpSpPr>
          <p:cNvPr id="19" name="Group 18">
            <a:extLst>
              <a:ext uri="{FF2B5EF4-FFF2-40B4-BE49-F238E27FC236}">
                <a16:creationId xmlns:a16="http://schemas.microsoft.com/office/drawing/2014/main" id="{51170999-616F-4246-BD4B-FA505438E30E}"/>
              </a:ext>
            </a:extLst>
          </p:cNvPr>
          <p:cNvGrpSpPr/>
          <p:nvPr/>
        </p:nvGrpSpPr>
        <p:grpSpPr>
          <a:xfrm>
            <a:off x="707655" y="5234619"/>
            <a:ext cx="10609251" cy="954107"/>
            <a:chOff x="342619" y="4022821"/>
            <a:chExt cx="10609251" cy="954107"/>
          </a:xfrm>
        </p:grpSpPr>
        <p:sp>
          <p:nvSpPr>
            <p:cNvPr id="7" name="TextBox 6">
              <a:extLst>
                <a:ext uri="{FF2B5EF4-FFF2-40B4-BE49-F238E27FC236}">
                  <a16:creationId xmlns:a16="http://schemas.microsoft.com/office/drawing/2014/main" id="{920C70DF-72F7-7647-A70B-24F46A733882}"/>
                </a:ext>
              </a:extLst>
            </p:cNvPr>
            <p:cNvSpPr txBox="1"/>
            <p:nvPr/>
          </p:nvSpPr>
          <p:spPr>
            <a:xfrm>
              <a:off x="342619" y="4022821"/>
              <a:ext cx="10609251" cy="954107"/>
            </a:xfrm>
            <a:prstGeom prst="rect">
              <a:avLst/>
            </a:prstGeom>
            <a:noFill/>
          </p:spPr>
          <p:txBody>
            <a:bodyPr wrap="none" rtlCol="0">
              <a:spAutoFit/>
            </a:bodyPr>
            <a:lstStyle/>
            <a:p>
              <a:pPr algn="ctr"/>
              <a:r>
                <a:rPr lang="en-US" sz="2800" dirty="0">
                  <a:solidFill>
                    <a:srgbClr val="FF0000"/>
                  </a:solidFill>
                </a:rPr>
                <a:t>Sample pdf with MCMC over 15 dimensions (11 NN LECs + </a:t>
              </a:r>
              <a:r>
                <a:rPr lang="en-US" sz="2800" i="1" dirty="0" err="1">
                  <a:solidFill>
                    <a:srgbClr val="FF0000"/>
                  </a:solidFill>
                </a:rPr>
                <a:t>c</a:t>
              </a:r>
              <a:r>
                <a:rPr lang="en-US" sz="2800" i="1" baseline="-25000" dirty="0" err="1">
                  <a:solidFill>
                    <a:srgbClr val="FF0000"/>
                  </a:solidFill>
                </a:rPr>
                <a:t>D</a:t>
              </a:r>
              <a:r>
                <a:rPr lang="en-US" sz="2800" dirty="0">
                  <a:solidFill>
                    <a:srgbClr val="FF0000"/>
                  </a:solidFill>
                </a:rPr>
                <a:t>, </a:t>
              </a:r>
              <a:r>
                <a:rPr lang="en-US" sz="2800" i="1" dirty="0" err="1">
                  <a:solidFill>
                    <a:srgbClr val="FF0000"/>
                  </a:solidFill>
                </a:rPr>
                <a:t>c</a:t>
              </a:r>
              <a:r>
                <a:rPr lang="en-US" sz="2800" i="1" baseline="-25000" dirty="0" err="1">
                  <a:solidFill>
                    <a:srgbClr val="FF0000"/>
                  </a:solidFill>
                </a:rPr>
                <a:t>E</a:t>
              </a:r>
              <a:r>
                <a:rPr lang="en-US" sz="2800" dirty="0">
                  <a:solidFill>
                    <a:srgbClr val="FF0000"/>
                  </a:solidFill>
                </a:rPr>
                <a:t> + </a:t>
              </a:r>
              <a:r>
                <a:rPr lang="en-US" sz="2800" i="1" dirty="0">
                  <a:solidFill>
                    <a:srgbClr val="FF0000"/>
                  </a:solidFill>
                </a:rPr>
                <a:t>Q</a:t>
              </a:r>
              <a:r>
                <a:rPr lang="en-US" sz="2800" dirty="0">
                  <a:solidFill>
                    <a:srgbClr val="FF0000"/>
                  </a:solidFill>
                </a:rPr>
                <a:t>, </a:t>
              </a:r>
              <a:r>
                <a:rPr lang="en-US" sz="2800" i="1" dirty="0">
                  <a:solidFill>
                    <a:srgbClr val="FF0000"/>
                  </a:solidFill>
                </a:rPr>
                <a:t>c</a:t>
              </a:r>
              <a:r>
                <a:rPr lang="en-US" sz="2800" baseline="30000" dirty="0">
                  <a:solidFill>
                    <a:srgbClr val="FF0000"/>
                  </a:solidFill>
                </a:rPr>
                <a:t>2</a:t>
              </a:r>
              <a:r>
                <a:rPr lang="en-US" sz="2800" dirty="0">
                  <a:solidFill>
                    <a:srgbClr val="FF0000"/>
                  </a:solidFill>
                </a:rPr>
                <a:t>)</a:t>
              </a:r>
              <a:br>
                <a:rPr lang="en-US" sz="2800" dirty="0">
                  <a:solidFill>
                    <a:srgbClr val="FF0000"/>
                  </a:solidFill>
                </a:rPr>
              </a:br>
              <a:r>
                <a:rPr lang="en-US" sz="2800" dirty="0">
                  <a:solidFill>
                    <a:srgbClr val="FF0000"/>
                  </a:solidFill>
                  <a:sym typeface="Wingdings" pitchFamily="2" charset="2"/>
                </a:rPr>
                <a:t> marginalize (integrate out) what you are not considering (trivial!)</a:t>
              </a:r>
              <a:endParaRPr lang="en-US" sz="2800" dirty="0">
                <a:solidFill>
                  <a:srgbClr val="FF0000"/>
                </a:solidFill>
              </a:endParaRPr>
            </a:p>
          </p:txBody>
        </p:sp>
        <p:cxnSp>
          <p:nvCxnSpPr>
            <p:cNvPr id="18" name="Straight Connector 17">
              <a:extLst>
                <a:ext uri="{FF2B5EF4-FFF2-40B4-BE49-F238E27FC236}">
                  <a16:creationId xmlns:a16="http://schemas.microsoft.com/office/drawing/2014/main" id="{24CED10E-1EAB-A34F-B665-0C3A34751CAC}"/>
                </a:ext>
              </a:extLst>
            </p:cNvPr>
            <p:cNvCxnSpPr/>
            <p:nvPr/>
          </p:nvCxnSpPr>
          <p:spPr>
            <a:xfrm>
              <a:off x="10451031" y="4192589"/>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19D3393-A87A-7B4C-AD6C-6EFB41321ABD}"/>
              </a:ext>
            </a:extLst>
          </p:cNvPr>
          <p:cNvGrpSpPr/>
          <p:nvPr/>
        </p:nvGrpSpPr>
        <p:grpSpPr>
          <a:xfrm>
            <a:off x="6340656" y="1853066"/>
            <a:ext cx="5037009" cy="749913"/>
            <a:chOff x="6340656" y="1853066"/>
            <a:chExt cx="5037009" cy="749913"/>
          </a:xfrm>
        </p:grpSpPr>
        <p:sp>
          <p:nvSpPr>
            <p:cNvPr id="10" name="TextBox 9">
              <a:extLst>
                <a:ext uri="{FF2B5EF4-FFF2-40B4-BE49-F238E27FC236}">
                  <a16:creationId xmlns:a16="http://schemas.microsoft.com/office/drawing/2014/main" id="{D291A6E5-1B56-0648-854B-44B6A1C45322}"/>
                </a:ext>
              </a:extLst>
            </p:cNvPr>
            <p:cNvSpPr txBox="1"/>
            <p:nvPr/>
          </p:nvSpPr>
          <p:spPr>
            <a:xfrm>
              <a:off x="6435991" y="2202869"/>
              <a:ext cx="4941674" cy="400110"/>
            </a:xfrm>
            <a:prstGeom prst="rect">
              <a:avLst/>
            </a:prstGeom>
            <a:solidFill>
              <a:schemeClr val="bg1">
                <a:lumMod val="95000"/>
              </a:schemeClr>
            </a:solidFill>
          </p:spPr>
          <p:txBody>
            <a:bodyPr wrap="none" rtlCol="0">
              <a:spAutoFit/>
            </a:bodyPr>
            <a:lstStyle/>
            <a:p>
              <a:r>
                <a:rPr lang="en-US" sz="2000" b="1" dirty="0">
                  <a:solidFill>
                    <a:schemeClr val="accent1">
                      <a:lumMod val="75000"/>
                    </a:schemeClr>
                  </a:solidFill>
                </a:rPr>
                <a:t>Individual posteriors; everything has priors!</a:t>
              </a:r>
            </a:p>
          </p:txBody>
        </p:sp>
        <p:sp>
          <p:nvSpPr>
            <p:cNvPr id="28" name="Right Brace 27">
              <a:extLst>
                <a:ext uri="{FF2B5EF4-FFF2-40B4-BE49-F238E27FC236}">
                  <a16:creationId xmlns:a16="http://schemas.microsoft.com/office/drawing/2014/main" id="{F1775A1C-5EF1-C240-BD27-C26989E10A69}"/>
                </a:ext>
              </a:extLst>
            </p:cNvPr>
            <p:cNvSpPr/>
            <p:nvPr/>
          </p:nvSpPr>
          <p:spPr>
            <a:xfrm rot="5400000">
              <a:off x="8718096" y="-524374"/>
              <a:ext cx="274320" cy="5029200"/>
            </a:xfrm>
            <a:prstGeom prst="rightBrace">
              <a:avLst/>
            </a:prstGeom>
            <a:no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AEC94576-3974-604E-9E55-C9914BBA4EF4}"/>
              </a:ext>
            </a:extLst>
          </p:cNvPr>
          <p:cNvGrpSpPr/>
          <p:nvPr/>
        </p:nvGrpSpPr>
        <p:grpSpPr>
          <a:xfrm>
            <a:off x="1245321" y="931380"/>
            <a:ext cx="1891608" cy="611670"/>
            <a:chOff x="1245321" y="931380"/>
            <a:chExt cx="1891608" cy="611670"/>
          </a:xfrm>
        </p:grpSpPr>
        <p:sp>
          <p:nvSpPr>
            <p:cNvPr id="24" name="TextBox 23">
              <a:extLst>
                <a:ext uri="{FF2B5EF4-FFF2-40B4-BE49-F238E27FC236}">
                  <a16:creationId xmlns:a16="http://schemas.microsoft.com/office/drawing/2014/main" id="{7EE2DA59-F9C2-1047-93D4-5F1AFC41631A}"/>
                </a:ext>
              </a:extLst>
            </p:cNvPr>
            <p:cNvSpPr txBox="1"/>
            <p:nvPr/>
          </p:nvSpPr>
          <p:spPr>
            <a:xfrm>
              <a:off x="1245321" y="931380"/>
              <a:ext cx="1891608" cy="369332"/>
            </a:xfrm>
            <a:prstGeom prst="rect">
              <a:avLst/>
            </a:prstGeom>
            <a:solidFill>
              <a:schemeClr val="bg2"/>
            </a:solidFill>
          </p:spPr>
          <p:txBody>
            <a:bodyPr wrap="none" rtlCol="0">
              <a:spAutoFit/>
            </a:bodyPr>
            <a:lstStyle/>
            <a:p>
              <a:r>
                <a:rPr lang="en-US" dirty="0"/>
                <a:t>Experimental data</a:t>
              </a:r>
            </a:p>
          </p:txBody>
        </p:sp>
        <p:cxnSp>
          <p:nvCxnSpPr>
            <p:cNvPr id="30" name="Straight Connector 29">
              <a:extLst>
                <a:ext uri="{FF2B5EF4-FFF2-40B4-BE49-F238E27FC236}">
                  <a16:creationId xmlns:a16="http://schemas.microsoft.com/office/drawing/2014/main" id="{E4E5E009-FFBC-DE49-BC30-277B687E3A74}"/>
                </a:ext>
              </a:extLst>
            </p:cNvPr>
            <p:cNvCxnSpPr/>
            <p:nvPr/>
          </p:nvCxnSpPr>
          <p:spPr>
            <a:xfrm>
              <a:off x="2590189" y="1300712"/>
              <a:ext cx="137503" cy="242338"/>
            </a:xfrm>
            <a:prstGeom prst="line">
              <a:avLst/>
            </a:prstGeom>
            <a:ln w="1905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A140D7D-065E-A648-B247-DA55FA5B74CD}"/>
              </a:ext>
            </a:extLst>
          </p:cNvPr>
          <p:cNvGrpSpPr/>
          <p:nvPr/>
        </p:nvGrpSpPr>
        <p:grpSpPr>
          <a:xfrm>
            <a:off x="3429000" y="935995"/>
            <a:ext cx="3451009" cy="701234"/>
            <a:chOff x="3429000" y="935995"/>
            <a:chExt cx="3451009" cy="701234"/>
          </a:xfrm>
        </p:grpSpPr>
        <p:sp>
          <p:nvSpPr>
            <p:cNvPr id="25" name="TextBox 24">
              <a:extLst>
                <a:ext uri="{FF2B5EF4-FFF2-40B4-BE49-F238E27FC236}">
                  <a16:creationId xmlns:a16="http://schemas.microsoft.com/office/drawing/2014/main" id="{34F7ACF9-C53F-0A4E-8DA2-2BEAEE76F2B7}"/>
                </a:ext>
              </a:extLst>
            </p:cNvPr>
            <p:cNvSpPr txBox="1"/>
            <p:nvPr/>
          </p:nvSpPr>
          <p:spPr>
            <a:xfrm>
              <a:off x="3429000" y="935995"/>
              <a:ext cx="3451009" cy="369332"/>
            </a:xfrm>
            <a:prstGeom prst="rect">
              <a:avLst/>
            </a:prstGeom>
            <a:solidFill>
              <a:schemeClr val="bg2"/>
            </a:solidFill>
          </p:spPr>
          <p:txBody>
            <a:bodyPr wrap="none" rtlCol="0">
              <a:spAutoFit/>
            </a:bodyPr>
            <a:lstStyle/>
            <a:p>
              <a:r>
                <a:rPr lang="en-US" dirty="0"/>
                <a:t>Other info (EFT scheme/scale, etc.)</a:t>
              </a:r>
            </a:p>
          </p:txBody>
        </p:sp>
        <p:cxnSp>
          <p:nvCxnSpPr>
            <p:cNvPr id="34" name="Straight Connector 33">
              <a:extLst>
                <a:ext uri="{FF2B5EF4-FFF2-40B4-BE49-F238E27FC236}">
                  <a16:creationId xmlns:a16="http://schemas.microsoft.com/office/drawing/2014/main" id="{D1E7A72A-8929-FF4F-A65E-1B7040786DF4}"/>
                </a:ext>
              </a:extLst>
            </p:cNvPr>
            <p:cNvCxnSpPr>
              <a:cxnSpLocks/>
            </p:cNvCxnSpPr>
            <p:nvPr/>
          </p:nvCxnSpPr>
          <p:spPr>
            <a:xfrm flipH="1">
              <a:off x="3531870" y="1300712"/>
              <a:ext cx="525780" cy="336517"/>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C978807-CA61-7342-BB40-D010B92A5BEE}"/>
              </a:ext>
            </a:extLst>
          </p:cNvPr>
          <p:cNvGrpSpPr/>
          <p:nvPr/>
        </p:nvGrpSpPr>
        <p:grpSpPr>
          <a:xfrm>
            <a:off x="2658940" y="2011304"/>
            <a:ext cx="9054005" cy="1987556"/>
            <a:chOff x="2658940" y="2011304"/>
            <a:chExt cx="9054005" cy="1987556"/>
          </a:xfrm>
        </p:grpSpPr>
        <p:pic>
          <p:nvPicPr>
            <p:cNvPr id="13" name="Picture 12">
              <a:extLst>
                <a:ext uri="{FF2B5EF4-FFF2-40B4-BE49-F238E27FC236}">
                  <a16:creationId xmlns:a16="http://schemas.microsoft.com/office/drawing/2014/main" id="{FD45A371-AB3E-B347-AA5A-466595D2288D}"/>
                </a:ext>
              </a:extLst>
            </p:cNvPr>
            <p:cNvPicPr>
              <a:picLocks noChangeAspect="1"/>
            </p:cNvPicPr>
            <p:nvPr/>
          </p:nvPicPr>
          <p:blipFill>
            <a:blip r:embed="rId4"/>
            <a:stretch>
              <a:fillRect/>
            </a:stretch>
          </p:blipFill>
          <p:spPr>
            <a:xfrm>
              <a:off x="4212258" y="3279370"/>
              <a:ext cx="7500687" cy="719490"/>
            </a:xfrm>
            <a:prstGeom prst="rect">
              <a:avLst/>
            </a:prstGeom>
          </p:spPr>
        </p:pic>
        <p:sp>
          <p:nvSpPr>
            <p:cNvPr id="20" name="TextBox 19">
              <a:extLst>
                <a:ext uri="{FF2B5EF4-FFF2-40B4-BE49-F238E27FC236}">
                  <a16:creationId xmlns:a16="http://schemas.microsoft.com/office/drawing/2014/main" id="{B0834DF2-AB63-7048-9406-505E96CD7B87}"/>
                </a:ext>
              </a:extLst>
            </p:cNvPr>
            <p:cNvSpPr txBox="1"/>
            <p:nvPr/>
          </p:nvSpPr>
          <p:spPr>
            <a:xfrm>
              <a:off x="2658940" y="3395044"/>
              <a:ext cx="1538883" cy="461665"/>
            </a:xfrm>
            <a:prstGeom prst="rect">
              <a:avLst/>
            </a:prstGeom>
            <a:solidFill>
              <a:schemeClr val="bg2"/>
            </a:solidFill>
          </p:spPr>
          <p:txBody>
            <a:bodyPr wrap="none" rtlCol="0">
              <a:spAutoFit/>
            </a:bodyPr>
            <a:lstStyle/>
            <a:p>
              <a:r>
                <a:rPr lang="en-US" sz="2400" dirty="0"/>
                <a:t>Likelihood:</a:t>
              </a:r>
            </a:p>
          </p:txBody>
        </p:sp>
        <p:cxnSp>
          <p:nvCxnSpPr>
            <p:cNvPr id="40" name="Straight Connector 39">
              <a:extLst>
                <a:ext uri="{FF2B5EF4-FFF2-40B4-BE49-F238E27FC236}">
                  <a16:creationId xmlns:a16="http://schemas.microsoft.com/office/drawing/2014/main" id="{64061C40-AFEE-A54C-812A-B569ACF34CD0}"/>
                </a:ext>
              </a:extLst>
            </p:cNvPr>
            <p:cNvCxnSpPr>
              <a:cxnSpLocks/>
            </p:cNvCxnSpPr>
            <p:nvPr/>
          </p:nvCxnSpPr>
          <p:spPr>
            <a:xfrm flipH="1">
              <a:off x="4000593" y="2011304"/>
              <a:ext cx="1125698" cy="1351433"/>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6EE8882-4D06-6B44-BA32-8B7FA59B6E6A}"/>
              </a:ext>
            </a:extLst>
          </p:cNvPr>
          <p:cNvGrpSpPr/>
          <p:nvPr/>
        </p:nvGrpSpPr>
        <p:grpSpPr>
          <a:xfrm>
            <a:off x="43244" y="1853066"/>
            <a:ext cx="1316926" cy="836876"/>
            <a:chOff x="43244" y="1853066"/>
            <a:chExt cx="1316926" cy="836876"/>
          </a:xfrm>
        </p:grpSpPr>
        <p:sp>
          <p:nvSpPr>
            <p:cNvPr id="21" name="TextBox 20">
              <a:extLst>
                <a:ext uri="{FF2B5EF4-FFF2-40B4-BE49-F238E27FC236}">
                  <a16:creationId xmlns:a16="http://schemas.microsoft.com/office/drawing/2014/main" id="{FD7AEC93-67FB-594C-BFD2-FB520F8D3369}"/>
                </a:ext>
              </a:extLst>
            </p:cNvPr>
            <p:cNvSpPr txBox="1"/>
            <p:nvPr/>
          </p:nvSpPr>
          <p:spPr>
            <a:xfrm>
              <a:off x="43244" y="2043611"/>
              <a:ext cx="924164" cy="646331"/>
            </a:xfrm>
            <a:prstGeom prst="rect">
              <a:avLst/>
            </a:prstGeom>
            <a:solidFill>
              <a:schemeClr val="bg2"/>
            </a:solidFill>
          </p:spPr>
          <p:txBody>
            <a:bodyPr wrap="none" rtlCol="0">
              <a:spAutoFit/>
            </a:bodyPr>
            <a:lstStyle/>
            <a:p>
              <a:pPr algn="ctr"/>
              <a:r>
                <a:rPr lang="en-US" dirty="0"/>
                <a:t>NN </a:t>
              </a:r>
              <a:r>
                <a:rPr lang="en-US" i="1" dirty="0"/>
                <a:t>and</a:t>
              </a:r>
              <a:br>
                <a:rPr lang="en-US" dirty="0"/>
              </a:br>
              <a:r>
                <a:rPr lang="en-US" dirty="0"/>
                <a:t>3N LECs</a:t>
              </a:r>
            </a:p>
          </p:txBody>
        </p:sp>
        <p:cxnSp>
          <p:nvCxnSpPr>
            <p:cNvPr id="44" name="Straight Connector 43">
              <a:extLst>
                <a:ext uri="{FF2B5EF4-FFF2-40B4-BE49-F238E27FC236}">
                  <a16:creationId xmlns:a16="http://schemas.microsoft.com/office/drawing/2014/main" id="{7F54932A-30F1-254C-9E93-441E1EEF4F94}"/>
                </a:ext>
              </a:extLst>
            </p:cNvPr>
            <p:cNvCxnSpPr>
              <a:cxnSpLocks/>
            </p:cNvCxnSpPr>
            <p:nvPr/>
          </p:nvCxnSpPr>
          <p:spPr>
            <a:xfrm flipH="1">
              <a:off x="978838" y="1853066"/>
              <a:ext cx="381332" cy="27432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22E6E19-893A-0443-BD42-36BADD09E4A2}"/>
              </a:ext>
            </a:extLst>
          </p:cNvPr>
          <p:cNvGrpSpPr/>
          <p:nvPr/>
        </p:nvGrpSpPr>
        <p:grpSpPr>
          <a:xfrm>
            <a:off x="1070478" y="1874144"/>
            <a:ext cx="1519711" cy="981119"/>
            <a:chOff x="1070478" y="1874144"/>
            <a:chExt cx="1519711" cy="981119"/>
          </a:xfrm>
        </p:grpSpPr>
        <p:sp>
          <p:nvSpPr>
            <p:cNvPr id="22" name="TextBox 21">
              <a:extLst>
                <a:ext uri="{FF2B5EF4-FFF2-40B4-BE49-F238E27FC236}">
                  <a16:creationId xmlns:a16="http://schemas.microsoft.com/office/drawing/2014/main" id="{E71D8073-4639-9043-886D-5804BA100539}"/>
                </a:ext>
              </a:extLst>
            </p:cNvPr>
            <p:cNvSpPr txBox="1"/>
            <p:nvPr/>
          </p:nvSpPr>
          <p:spPr>
            <a:xfrm>
              <a:off x="1070478" y="2208932"/>
              <a:ext cx="1519711" cy="646331"/>
            </a:xfrm>
            <a:prstGeom prst="rect">
              <a:avLst/>
            </a:prstGeom>
            <a:solidFill>
              <a:schemeClr val="bg2"/>
            </a:solidFill>
          </p:spPr>
          <p:txBody>
            <a:bodyPr wrap="none" rtlCol="0">
              <a:spAutoFit/>
            </a:bodyPr>
            <a:lstStyle/>
            <a:p>
              <a:pPr algn="ctr"/>
              <a:r>
                <a:rPr lang="en-US" dirty="0"/>
                <a:t>EFT expansion</a:t>
              </a:r>
              <a:br>
                <a:rPr lang="en-US" dirty="0"/>
              </a:br>
              <a:r>
                <a:rPr lang="en-US" dirty="0"/>
                <a:t>parameter</a:t>
              </a:r>
            </a:p>
          </p:txBody>
        </p:sp>
        <p:cxnSp>
          <p:nvCxnSpPr>
            <p:cNvPr id="46" name="Straight Connector 45">
              <a:extLst>
                <a:ext uri="{FF2B5EF4-FFF2-40B4-BE49-F238E27FC236}">
                  <a16:creationId xmlns:a16="http://schemas.microsoft.com/office/drawing/2014/main" id="{73B224D1-4D0B-5045-8E87-937C4CC543DC}"/>
                </a:ext>
              </a:extLst>
            </p:cNvPr>
            <p:cNvCxnSpPr>
              <a:cxnSpLocks/>
            </p:cNvCxnSpPr>
            <p:nvPr/>
          </p:nvCxnSpPr>
          <p:spPr>
            <a:xfrm>
              <a:off x="1765256" y="1874144"/>
              <a:ext cx="0" cy="313710"/>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27874B3-40E7-6C4A-B4C3-50B2B073DE4F}"/>
              </a:ext>
            </a:extLst>
          </p:cNvPr>
          <p:cNvGrpSpPr/>
          <p:nvPr/>
        </p:nvGrpSpPr>
        <p:grpSpPr>
          <a:xfrm>
            <a:off x="2220488" y="1834666"/>
            <a:ext cx="1691439" cy="1132275"/>
            <a:chOff x="2220488" y="1834666"/>
            <a:chExt cx="1691439" cy="1132275"/>
          </a:xfrm>
        </p:grpSpPr>
        <p:sp>
          <p:nvSpPr>
            <p:cNvPr id="23" name="TextBox 22">
              <a:extLst>
                <a:ext uri="{FF2B5EF4-FFF2-40B4-BE49-F238E27FC236}">
                  <a16:creationId xmlns:a16="http://schemas.microsoft.com/office/drawing/2014/main" id="{6313727F-6084-C549-96AF-8E900AF08052}"/>
                </a:ext>
              </a:extLst>
            </p:cNvPr>
            <p:cNvSpPr txBox="1"/>
            <p:nvPr/>
          </p:nvSpPr>
          <p:spPr>
            <a:xfrm>
              <a:off x="2727692" y="2043611"/>
              <a:ext cx="1184235" cy="923330"/>
            </a:xfrm>
            <a:prstGeom prst="rect">
              <a:avLst/>
            </a:prstGeom>
            <a:solidFill>
              <a:schemeClr val="bg2"/>
            </a:solidFill>
          </p:spPr>
          <p:txBody>
            <a:bodyPr wrap="none" rtlCol="0">
              <a:spAutoFit/>
            </a:bodyPr>
            <a:lstStyle/>
            <a:p>
              <a:pPr algn="ctr"/>
              <a:r>
                <a:rPr lang="en-US" dirty="0"/>
                <a:t>Truncation</a:t>
              </a:r>
              <a:br>
                <a:rPr lang="en-US" dirty="0"/>
              </a:br>
              <a:r>
                <a:rPr lang="en-US" dirty="0"/>
                <a:t>error</a:t>
              </a:r>
              <a:br>
                <a:rPr lang="en-US" dirty="0"/>
              </a:br>
              <a:r>
                <a:rPr lang="en-US" dirty="0"/>
                <a:t>variance</a:t>
              </a:r>
            </a:p>
          </p:txBody>
        </p:sp>
        <p:cxnSp>
          <p:nvCxnSpPr>
            <p:cNvPr id="48" name="Straight Connector 47">
              <a:extLst>
                <a:ext uri="{FF2B5EF4-FFF2-40B4-BE49-F238E27FC236}">
                  <a16:creationId xmlns:a16="http://schemas.microsoft.com/office/drawing/2014/main" id="{B03E8603-D4D7-6446-A5CD-9F3E4CFBD51E}"/>
                </a:ext>
              </a:extLst>
            </p:cNvPr>
            <p:cNvCxnSpPr>
              <a:cxnSpLocks/>
            </p:cNvCxnSpPr>
            <p:nvPr/>
          </p:nvCxnSpPr>
          <p:spPr>
            <a:xfrm>
              <a:off x="2220488" y="1834666"/>
              <a:ext cx="472771" cy="269618"/>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447656-AAF7-D948-BE90-EBBEC7A70B0A}"/>
              </a:ext>
            </a:extLst>
          </p:cNvPr>
          <p:cNvSpPr txBox="1"/>
          <p:nvPr/>
        </p:nvSpPr>
        <p:spPr>
          <a:xfrm>
            <a:off x="963458" y="4336377"/>
            <a:ext cx="10117706" cy="830997"/>
          </a:xfrm>
          <a:prstGeom prst="rect">
            <a:avLst/>
          </a:prstGeom>
          <a:noFill/>
        </p:spPr>
        <p:txBody>
          <a:bodyPr wrap="none" rtlCol="0">
            <a:spAutoFit/>
          </a:bodyPr>
          <a:lstStyle/>
          <a:p>
            <a:pPr algn="ctr"/>
            <a:r>
              <a:rPr lang="en-US" sz="2400" dirty="0"/>
              <a:t>Uses NNLO chiral EFT without Δ’s based on Carlsson et al. PRX </a:t>
            </a:r>
            <a:r>
              <a:rPr lang="en-US" sz="2400" b="1" dirty="0"/>
              <a:t>6</a:t>
            </a:r>
            <a:r>
              <a:rPr lang="en-US" sz="2400" dirty="0"/>
              <a:t>, 011019 (2016), </a:t>
            </a:r>
            <a:br>
              <a:rPr lang="en-US" sz="2400" dirty="0"/>
            </a:br>
            <a:r>
              <a:rPr lang="en-US" sz="2400" dirty="0"/>
              <a:t>but methods are general (other regulators, Δ’s, other observables)</a:t>
            </a:r>
          </a:p>
        </p:txBody>
      </p:sp>
      <p:grpSp>
        <p:nvGrpSpPr>
          <p:cNvPr id="8" name="Group 7">
            <a:extLst>
              <a:ext uri="{FF2B5EF4-FFF2-40B4-BE49-F238E27FC236}">
                <a16:creationId xmlns:a16="http://schemas.microsoft.com/office/drawing/2014/main" id="{EB7D551D-5B3A-B747-8F75-D2E825699E51}"/>
              </a:ext>
            </a:extLst>
          </p:cNvPr>
          <p:cNvGrpSpPr/>
          <p:nvPr/>
        </p:nvGrpSpPr>
        <p:grpSpPr>
          <a:xfrm>
            <a:off x="6063219" y="2805916"/>
            <a:ext cx="4752848" cy="623084"/>
            <a:chOff x="6063219" y="2805916"/>
            <a:chExt cx="4752848" cy="623084"/>
          </a:xfrm>
        </p:grpSpPr>
        <p:grpSp>
          <p:nvGrpSpPr>
            <p:cNvPr id="31" name="Group 30">
              <a:extLst>
                <a:ext uri="{FF2B5EF4-FFF2-40B4-BE49-F238E27FC236}">
                  <a16:creationId xmlns:a16="http://schemas.microsoft.com/office/drawing/2014/main" id="{EE86B9DD-7C82-2F4B-9B18-8A88951934F7}"/>
                </a:ext>
              </a:extLst>
            </p:cNvPr>
            <p:cNvGrpSpPr/>
            <p:nvPr/>
          </p:nvGrpSpPr>
          <p:grpSpPr>
            <a:xfrm>
              <a:off x="6063219" y="2805916"/>
              <a:ext cx="3460375" cy="565118"/>
              <a:chOff x="3429000" y="935995"/>
              <a:chExt cx="3460375" cy="565118"/>
            </a:xfrm>
          </p:grpSpPr>
          <p:cxnSp>
            <p:nvCxnSpPr>
              <p:cNvPr id="33" name="Straight Connector 32">
                <a:extLst>
                  <a:ext uri="{FF2B5EF4-FFF2-40B4-BE49-F238E27FC236}">
                    <a16:creationId xmlns:a16="http://schemas.microsoft.com/office/drawing/2014/main" id="{9C36985C-714C-1247-9BED-D8CE42D50F01}"/>
                  </a:ext>
                </a:extLst>
              </p:cNvPr>
              <p:cNvCxnSpPr>
                <a:cxnSpLocks/>
              </p:cNvCxnSpPr>
              <p:nvPr/>
            </p:nvCxnSpPr>
            <p:spPr>
              <a:xfrm>
                <a:off x="6221037" y="1252439"/>
                <a:ext cx="668338" cy="248674"/>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72DEC5-63ED-0E4E-9625-0CDE0527CEDF}"/>
                  </a:ext>
                </a:extLst>
              </p:cNvPr>
              <p:cNvSpPr txBox="1"/>
              <p:nvPr/>
            </p:nvSpPr>
            <p:spPr>
              <a:xfrm>
                <a:off x="3429000" y="935995"/>
                <a:ext cx="3248710" cy="369332"/>
              </a:xfrm>
              <a:prstGeom prst="rect">
                <a:avLst/>
              </a:prstGeom>
              <a:solidFill>
                <a:schemeClr val="bg2"/>
              </a:solidFill>
            </p:spPr>
            <p:txBody>
              <a:bodyPr wrap="none" rtlCol="0">
                <a:spAutoFit/>
              </a:bodyPr>
              <a:lstStyle/>
              <a:p>
                <a:r>
                  <a:rPr lang="en-US" dirty="0"/>
                  <a:t>All experiment and theory errors</a:t>
                </a:r>
              </a:p>
            </p:txBody>
          </p:sp>
        </p:grpSp>
        <p:cxnSp>
          <p:nvCxnSpPr>
            <p:cNvPr id="35" name="Straight Connector 34">
              <a:extLst>
                <a:ext uri="{FF2B5EF4-FFF2-40B4-BE49-F238E27FC236}">
                  <a16:creationId xmlns:a16="http://schemas.microsoft.com/office/drawing/2014/main" id="{9B22CC38-B7FC-A844-ADF4-6883B101A680}"/>
                </a:ext>
              </a:extLst>
            </p:cNvPr>
            <p:cNvCxnSpPr>
              <a:cxnSpLocks/>
            </p:cNvCxnSpPr>
            <p:nvPr/>
          </p:nvCxnSpPr>
          <p:spPr>
            <a:xfrm>
              <a:off x="8238245" y="3166751"/>
              <a:ext cx="248029" cy="26224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6DC14-D5B2-2643-85CF-2EDA6EC6C3F6}"/>
                </a:ext>
              </a:extLst>
            </p:cNvPr>
            <p:cNvCxnSpPr>
              <a:cxnSpLocks/>
            </p:cNvCxnSpPr>
            <p:nvPr/>
          </p:nvCxnSpPr>
          <p:spPr>
            <a:xfrm>
              <a:off x="9311929" y="3003264"/>
              <a:ext cx="1504138" cy="385559"/>
            </a:xfrm>
            <a:prstGeom prst="line">
              <a:avLst/>
            </a:prstGeom>
            <a:ln w="254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AA1EA03-B495-FFF9-859A-396EC8AC6811}"/>
              </a:ext>
            </a:extLst>
          </p:cNvPr>
          <p:cNvGrpSpPr/>
          <p:nvPr/>
        </p:nvGrpSpPr>
        <p:grpSpPr>
          <a:xfrm>
            <a:off x="1137311" y="2399294"/>
            <a:ext cx="9980204" cy="4311710"/>
            <a:chOff x="1137311" y="2399294"/>
            <a:chExt cx="9980204" cy="4311710"/>
          </a:xfrm>
        </p:grpSpPr>
        <p:grpSp>
          <p:nvGrpSpPr>
            <p:cNvPr id="5" name="Group 4">
              <a:extLst>
                <a:ext uri="{FF2B5EF4-FFF2-40B4-BE49-F238E27FC236}">
                  <a16:creationId xmlns:a16="http://schemas.microsoft.com/office/drawing/2014/main" id="{708F3C78-F4A1-B3F7-A5EB-793CDC4BEB58}"/>
                </a:ext>
              </a:extLst>
            </p:cNvPr>
            <p:cNvGrpSpPr/>
            <p:nvPr/>
          </p:nvGrpSpPr>
          <p:grpSpPr>
            <a:xfrm>
              <a:off x="1137311" y="2399294"/>
              <a:ext cx="9980204" cy="4311710"/>
              <a:chOff x="1137311" y="2399294"/>
              <a:chExt cx="9980204" cy="4311710"/>
            </a:xfrm>
          </p:grpSpPr>
          <p:sp>
            <p:nvSpPr>
              <p:cNvPr id="3" name="Rounded Rectangle 2">
                <a:extLst>
                  <a:ext uri="{FF2B5EF4-FFF2-40B4-BE49-F238E27FC236}">
                    <a16:creationId xmlns:a16="http://schemas.microsoft.com/office/drawing/2014/main" id="{3F5480DC-1255-A515-26DE-A88C969F5810}"/>
                  </a:ext>
                </a:extLst>
              </p:cNvPr>
              <p:cNvSpPr/>
              <p:nvPr/>
            </p:nvSpPr>
            <p:spPr>
              <a:xfrm>
                <a:off x="1137311" y="2399294"/>
                <a:ext cx="9980204" cy="43117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4498DF7-77A3-21EE-F2E4-5033DED99C61}"/>
                  </a:ext>
                </a:extLst>
              </p:cNvPr>
              <p:cNvSpPr txBox="1"/>
              <p:nvPr/>
            </p:nvSpPr>
            <p:spPr>
              <a:xfrm>
                <a:off x="1571026" y="2707627"/>
                <a:ext cx="9049948" cy="3600986"/>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solidFill>
                      <a:srgbClr val="0070C0"/>
                    </a:solidFill>
                  </a:rPr>
                  <a:t>Interact with the experts (i.e., statisticians, applied mathematicians)</a:t>
                </a:r>
              </a:p>
              <a:p>
                <a:pPr marL="342900" indent="-342900">
                  <a:spcAft>
                    <a:spcPts val="1200"/>
                  </a:spcAft>
                  <a:buFont typeface="Wingdings" pitchFamily="2" charset="2"/>
                  <a:buChar char="q"/>
                </a:pPr>
                <a:r>
                  <a:rPr lang="en-US" sz="2400" dirty="0"/>
                  <a:t>Incorporate all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a:t>
                </a:r>
              </a:p>
              <a:p>
                <a:pPr marL="342900" indent="-342900">
                  <a:spcAft>
                    <a:spcPts val="1200"/>
                  </a:spcAft>
                  <a:buFont typeface="Wingdings" pitchFamily="2" charset="2"/>
                  <a:buChar char="q"/>
                </a:pPr>
                <a:r>
                  <a:rPr lang="en-US" sz="2400" dirty="0"/>
                  <a:t>Use as informative priors as is reasonable; test sensitivity to priors </a:t>
                </a:r>
              </a:p>
              <a:p>
                <a:pPr marL="342900" indent="-342900">
                  <a:spcAft>
                    <a:spcPts val="1200"/>
                  </a:spcAft>
                  <a:buFont typeface="Wingdings" pitchFamily="2" charset="2"/>
                  <a:buChar char="q"/>
                </a:pPr>
                <a:r>
                  <a:rPr lang="en-US" sz="2400" dirty="0"/>
                  <a:t>Account for correlations in inputs (type x) and </a:t>
                </a:r>
                <a:r>
                  <a:rPr lang="en-US" sz="2400" dirty="0">
                    <a:solidFill>
                      <a:srgbClr val="FF0000"/>
                    </a:solidFill>
                  </a:rPr>
                  <a:t>observables (type y)</a:t>
                </a:r>
              </a:p>
              <a:p>
                <a:pPr marL="342900" indent="-342900">
                  <a:spcAft>
                    <a:spcPts val="1200"/>
                  </a:spcAft>
                  <a:buFont typeface="Wingdings" pitchFamily="2" charset="2"/>
                  <a:buChar char="q"/>
                </a:pPr>
                <a:r>
                  <a:rPr lang="en-US" sz="2400" dirty="0"/>
                  <a:t>Propagate uncertainties through the calculation </a:t>
                </a:r>
              </a:p>
              <a:p>
                <a:pPr marL="342900" indent="-342900">
                  <a:spcAft>
                    <a:spcPts val="1200"/>
                  </a:spcAft>
                  <a:buFont typeface="Wingdings" pitchFamily="2" charset="2"/>
                  <a:buChar char="q"/>
                </a:pPr>
                <a:r>
                  <a:rPr lang="en-US" sz="2400" dirty="0"/>
                  <a:t>Use </a:t>
                </a:r>
                <a:r>
                  <a:rPr lang="en-US" sz="2400" i="1" dirty="0"/>
                  <a:t>model checking </a:t>
                </a:r>
                <a:r>
                  <a:rPr lang="en-US" sz="2400" dirty="0"/>
                  <a:t>to validate our models </a:t>
                </a:r>
              </a:p>
            </p:txBody>
          </p:sp>
        </p:grpSp>
        <p:sp>
          <p:nvSpPr>
            <p:cNvPr id="9" name="TextBox 8">
              <a:extLst>
                <a:ext uri="{FF2B5EF4-FFF2-40B4-BE49-F238E27FC236}">
                  <a16:creationId xmlns:a16="http://schemas.microsoft.com/office/drawing/2014/main" id="{29D07A28-92FF-E311-FAFF-BAC482F65B60}"/>
                </a:ext>
              </a:extLst>
            </p:cNvPr>
            <p:cNvSpPr txBox="1"/>
            <p:nvPr/>
          </p:nvSpPr>
          <p:spPr>
            <a:xfrm>
              <a:off x="1616585" y="2624430"/>
              <a:ext cx="415498" cy="461665"/>
            </a:xfrm>
            <a:prstGeom prst="rect">
              <a:avLst/>
            </a:prstGeom>
            <a:noFill/>
          </p:spPr>
          <p:txBody>
            <a:bodyPr wrap="none" rtlCol="0">
              <a:spAutoFit/>
            </a:bodyPr>
            <a:lstStyle/>
            <a:p>
              <a:r>
                <a:rPr lang="en-US" sz="2400" b="1" dirty="0">
                  <a:solidFill>
                    <a:srgbClr val="FF0000"/>
                  </a:solidFill>
                </a:rPr>
                <a:t>✓</a:t>
              </a:r>
            </a:p>
          </p:txBody>
        </p:sp>
        <p:sp>
          <p:nvSpPr>
            <p:cNvPr id="11" name="TextBox 10">
              <a:extLst>
                <a:ext uri="{FF2B5EF4-FFF2-40B4-BE49-F238E27FC236}">
                  <a16:creationId xmlns:a16="http://schemas.microsoft.com/office/drawing/2014/main" id="{84B938CD-7B50-6328-82F2-449CF7D1EDF0}"/>
                </a:ext>
              </a:extLst>
            </p:cNvPr>
            <p:cNvSpPr txBox="1"/>
            <p:nvPr/>
          </p:nvSpPr>
          <p:spPr>
            <a:xfrm>
              <a:off x="1625536" y="3169292"/>
              <a:ext cx="415498" cy="461665"/>
            </a:xfrm>
            <a:prstGeom prst="rect">
              <a:avLst/>
            </a:prstGeom>
            <a:noFill/>
          </p:spPr>
          <p:txBody>
            <a:bodyPr wrap="none" rtlCol="0">
              <a:spAutoFit/>
            </a:bodyPr>
            <a:lstStyle/>
            <a:p>
              <a:r>
                <a:rPr lang="en-US" sz="2400" b="1" dirty="0">
                  <a:solidFill>
                    <a:srgbClr val="FF0000"/>
                  </a:solidFill>
                </a:rPr>
                <a:t>✓</a:t>
              </a:r>
            </a:p>
          </p:txBody>
        </p:sp>
        <p:sp>
          <p:nvSpPr>
            <p:cNvPr id="14" name="TextBox 13">
              <a:extLst>
                <a:ext uri="{FF2B5EF4-FFF2-40B4-BE49-F238E27FC236}">
                  <a16:creationId xmlns:a16="http://schemas.microsoft.com/office/drawing/2014/main" id="{930E9EAE-6771-04C8-B2A2-1B6FD2D91660}"/>
                </a:ext>
              </a:extLst>
            </p:cNvPr>
            <p:cNvSpPr txBox="1"/>
            <p:nvPr/>
          </p:nvSpPr>
          <p:spPr>
            <a:xfrm>
              <a:off x="1611358" y="3696224"/>
              <a:ext cx="415498" cy="461665"/>
            </a:xfrm>
            <a:prstGeom prst="rect">
              <a:avLst/>
            </a:prstGeom>
            <a:noFill/>
          </p:spPr>
          <p:txBody>
            <a:bodyPr wrap="none" rtlCol="0">
              <a:spAutoFit/>
            </a:bodyPr>
            <a:lstStyle/>
            <a:p>
              <a:r>
                <a:rPr lang="en-US" sz="2400" b="1" dirty="0">
                  <a:solidFill>
                    <a:srgbClr val="FF0000"/>
                  </a:solidFill>
                </a:rPr>
                <a:t>✓</a:t>
              </a:r>
            </a:p>
          </p:txBody>
        </p:sp>
        <p:sp>
          <p:nvSpPr>
            <p:cNvPr id="15" name="TextBox 14">
              <a:extLst>
                <a:ext uri="{FF2B5EF4-FFF2-40B4-BE49-F238E27FC236}">
                  <a16:creationId xmlns:a16="http://schemas.microsoft.com/office/drawing/2014/main" id="{7B91BAFB-E893-5BD6-1303-9856CA28555B}"/>
                </a:ext>
              </a:extLst>
            </p:cNvPr>
            <p:cNvSpPr txBox="1"/>
            <p:nvPr/>
          </p:nvSpPr>
          <p:spPr>
            <a:xfrm>
              <a:off x="1625536" y="4213137"/>
              <a:ext cx="415498" cy="461665"/>
            </a:xfrm>
            <a:prstGeom prst="rect">
              <a:avLst/>
            </a:prstGeom>
            <a:noFill/>
          </p:spPr>
          <p:txBody>
            <a:bodyPr wrap="none" rtlCol="0">
              <a:spAutoFit/>
            </a:bodyPr>
            <a:lstStyle/>
            <a:p>
              <a:r>
                <a:rPr lang="en-US" sz="2400" b="1" dirty="0">
                  <a:solidFill>
                    <a:srgbClr val="FF0000"/>
                  </a:solidFill>
                </a:rPr>
                <a:t>✓</a:t>
              </a:r>
            </a:p>
          </p:txBody>
        </p:sp>
        <p:sp>
          <p:nvSpPr>
            <p:cNvPr id="16" name="TextBox 15">
              <a:extLst>
                <a:ext uri="{FF2B5EF4-FFF2-40B4-BE49-F238E27FC236}">
                  <a16:creationId xmlns:a16="http://schemas.microsoft.com/office/drawing/2014/main" id="{C0FDC3C8-9DFC-54EC-D37C-EFA3EE3EEB92}"/>
                </a:ext>
              </a:extLst>
            </p:cNvPr>
            <p:cNvSpPr txBox="1"/>
            <p:nvPr/>
          </p:nvSpPr>
          <p:spPr>
            <a:xfrm>
              <a:off x="1611358" y="4712341"/>
              <a:ext cx="415498" cy="461665"/>
            </a:xfrm>
            <a:prstGeom prst="rect">
              <a:avLst/>
            </a:prstGeom>
            <a:noFill/>
          </p:spPr>
          <p:txBody>
            <a:bodyPr wrap="none" rtlCol="0">
              <a:spAutoFit/>
            </a:bodyPr>
            <a:lstStyle/>
            <a:p>
              <a:r>
                <a:rPr lang="en-US" sz="2400" b="1" dirty="0">
                  <a:solidFill>
                    <a:srgbClr val="FF0000"/>
                  </a:solidFill>
                </a:rPr>
                <a:t>✓</a:t>
              </a:r>
            </a:p>
          </p:txBody>
        </p:sp>
        <p:sp>
          <p:nvSpPr>
            <p:cNvPr id="17" name="TextBox 16">
              <a:extLst>
                <a:ext uri="{FF2B5EF4-FFF2-40B4-BE49-F238E27FC236}">
                  <a16:creationId xmlns:a16="http://schemas.microsoft.com/office/drawing/2014/main" id="{0B819C39-FC46-80A4-8B9D-AF58111A3F59}"/>
                </a:ext>
              </a:extLst>
            </p:cNvPr>
            <p:cNvSpPr txBox="1"/>
            <p:nvPr/>
          </p:nvSpPr>
          <p:spPr>
            <a:xfrm>
              <a:off x="1609161" y="5215081"/>
              <a:ext cx="415498" cy="461665"/>
            </a:xfrm>
            <a:prstGeom prst="rect">
              <a:avLst/>
            </a:prstGeom>
            <a:noFill/>
          </p:spPr>
          <p:txBody>
            <a:bodyPr wrap="none" rtlCol="0">
              <a:spAutoFit/>
            </a:bodyPr>
            <a:lstStyle/>
            <a:p>
              <a:r>
                <a:rPr lang="en-US" sz="2400" b="1" dirty="0">
                  <a:solidFill>
                    <a:srgbClr val="FF0000"/>
                  </a:solidFill>
                </a:rPr>
                <a:t>✓</a:t>
              </a:r>
            </a:p>
          </p:txBody>
        </p:sp>
        <p:sp>
          <p:nvSpPr>
            <p:cNvPr id="26" name="TextBox 25">
              <a:extLst>
                <a:ext uri="{FF2B5EF4-FFF2-40B4-BE49-F238E27FC236}">
                  <a16:creationId xmlns:a16="http://schemas.microsoft.com/office/drawing/2014/main" id="{C190F5D6-0100-1786-BF54-82BAF95D3D4F}"/>
                </a:ext>
              </a:extLst>
            </p:cNvPr>
            <p:cNvSpPr txBox="1"/>
            <p:nvPr/>
          </p:nvSpPr>
          <p:spPr>
            <a:xfrm>
              <a:off x="1606964" y="5754246"/>
              <a:ext cx="415498" cy="461665"/>
            </a:xfrm>
            <a:prstGeom prst="rect">
              <a:avLst/>
            </a:prstGeom>
            <a:noFill/>
          </p:spPr>
          <p:txBody>
            <a:bodyPr wrap="none" rtlCol="0">
              <a:spAutoFit/>
            </a:bodyPr>
            <a:lstStyle/>
            <a:p>
              <a:r>
                <a:rPr lang="en-US" sz="2400" b="1" dirty="0">
                  <a:solidFill>
                    <a:srgbClr val="FF0000"/>
                  </a:solidFill>
                </a:rPr>
                <a:t>✓</a:t>
              </a:r>
            </a:p>
          </p:txBody>
        </p:sp>
      </p:grpSp>
    </p:spTree>
    <p:extLst>
      <p:ext uri="{BB962C8B-B14F-4D97-AF65-F5344CB8AC3E}">
        <p14:creationId xmlns:p14="http://schemas.microsoft.com/office/powerpoint/2010/main" val="4193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3"/>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spTree>
    <p:extLst>
      <p:ext uri="{BB962C8B-B14F-4D97-AF65-F5344CB8AC3E}">
        <p14:creationId xmlns:p14="http://schemas.microsoft.com/office/powerpoint/2010/main" val="408327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1AD4C3-F7B2-7FA4-7E50-24FCD0B41E62}"/>
              </a:ext>
            </a:extLst>
          </p:cNvPr>
          <p:cNvSpPr txBox="1"/>
          <p:nvPr/>
        </p:nvSpPr>
        <p:spPr>
          <a:xfrm>
            <a:off x="10241299" y="122977"/>
            <a:ext cx="1777090" cy="369332"/>
          </a:xfrm>
          <a:prstGeom prst="rect">
            <a:avLst/>
          </a:prstGeom>
          <a:noFill/>
        </p:spPr>
        <p:txBody>
          <a:bodyPr wrap="none" rtlCol="0">
            <a:spAutoFit/>
          </a:bodyPr>
          <a:lstStyle/>
          <a:p>
            <a:r>
              <a:rPr lang="en-US" dirty="0">
                <a:hlinkClick r:id="rId5"/>
              </a:rPr>
              <a:t>Link to blog page</a:t>
            </a:r>
            <a:endParaRPr lang="en-US" dirty="0"/>
          </a:p>
        </p:txBody>
      </p:sp>
      <p:sp>
        <p:nvSpPr>
          <p:cNvPr id="9" name="TextBox 8">
            <a:extLst>
              <a:ext uri="{FF2B5EF4-FFF2-40B4-BE49-F238E27FC236}">
                <a16:creationId xmlns:a16="http://schemas.microsoft.com/office/drawing/2014/main" id="{5A2D9D99-9D93-AD9C-EA9C-6821B6F541A1}"/>
              </a:ext>
            </a:extLst>
          </p:cNvPr>
          <p:cNvSpPr txBox="1"/>
          <p:nvPr/>
        </p:nvSpPr>
        <p:spPr>
          <a:xfrm>
            <a:off x="2587255" y="175956"/>
            <a:ext cx="7403437" cy="646331"/>
          </a:xfrm>
          <a:prstGeom prst="rect">
            <a:avLst/>
          </a:prstGeom>
          <a:noFill/>
        </p:spPr>
        <p:txBody>
          <a:bodyPr wrap="none" rtlCol="0">
            <a:spAutoFit/>
          </a:bodyPr>
          <a:lstStyle/>
          <a:p>
            <a:r>
              <a:rPr lang="en-US" sz="3600" b="1" dirty="0">
                <a:solidFill>
                  <a:srgbClr val="FF0000"/>
                </a:solidFill>
              </a:rPr>
              <a:t>How do student t distributions arise?</a:t>
            </a:r>
            <a:endParaRPr lang="en-US" sz="2800" b="1" dirty="0">
              <a:solidFill>
                <a:srgbClr val="FF0000"/>
              </a:solidFill>
            </a:endParaRPr>
          </a:p>
        </p:txBody>
      </p:sp>
      <p:grpSp>
        <p:nvGrpSpPr>
          <p:cNvPr id="16" name="Group 15">
            <a:extLst>
              <a:ext uri="{FF2B5EF4-FFF2-40B4-BE49-F238E27FC236}">
                <a16:creationId xmlns:a16="http://schemas.microsoft.com/office/drawing/2014/main" id="{1D3ACBB7-1BF8-7ABB-3671-1C07200609EA}"/>
              </a:ext>
            </a:extLst>
          </p:cNvPr>
          <p:cNvGrpSpPr/>
          <p:nvPr/>
        </p:nvGrpSpPr>
        <p:grpSpPr>
          <a:xfrm>
            <a:off x="28507" y="6375943"/>
            <a:ext cx="12182438" cy="400110"/>
            <a:chOff x="-323829" y="4470322"/>
            <a:chExt cx="12182438" cy="400110"/>
          </a:xfrm>
        </p:grpSpPr>
        <p:sp>
          <p:nvSpPr>
            <p:cNvPr id="17" name="TextBox 16">
              <a:extLst>
                <a:ext uri="{FF2B5EF4-FFF2-40B4-BE49-F238E27FC236}">
                  <a16:creationId xmlns:a16="http://schemas.microsoft.com/office/drawing/2014/main" id="{BF8808D1-1A80-3422-69CA-8A5D9B92B9A7}"/>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18" name="Straight Connector 17">
              <a:extLst>
                <a:ext uri="{FF2B5EF4-FFF2-40B4-BE49-F238E27FC236}">
                  <a16:creationId xmlns:a16="http://schemas.microsoft.com/office/drawing/2014/main" id="{8078E03A-739F-A3E6-A76B-3E6C3A758EF3}"/>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C6A7612-F9D8-1A96-FC19-B2D888A26FAE}"/>
              </a:ext>
            </a:extLst>
          </p:cNvPr>
          <p:cNvGrpSpPr/>
          <p:nvPr/>
        </p:nvGrpSpPr>
        <p:grpSpPr>
          <a:xfrm>
            <a:off x="149687" y="942943"/>
            <a:ext cx="3842027" cy="4623713"/>
            <a:chOff x="149687" y="942943"/>
            <a:chExt cx="3842027" cy="4623713"/>
          </a:xfrm>
        </p:grpSpPr>
        <p:grpSp>
          <p:nvGrpSpPr>
            <p:cNvPr id="20" name="Group 19">
              <a:extLst>
                <a:ext uri="{FF2B5EF4-FFF2-40B4-BE49-F238E27FC236}">
                  <a16:creationId xmlns:a16="http://schemas.microsoft.com/office/drawing/2014/main" id="{F28A1C8D-1445-E541-78DF-86B8160373A3}"/>
                </a:ext>
              </a:extLst>
            </p:cNvPr>
            <p:cNvGrpSpPr/>
            <p:nvPr/>
          </p:nvGrpSpPr>
          <p:grpSpPr>
            <a:xfrm>
              <a:off x="188666" y="942943"/>
              <a:ext cx="3467592" cy="3952863"/>
              <a:chOff x="188666" y="942943"/>
              <a:chExt cx="3467592" cy="3952863"/>
            </a:xfrm>
          </p:grpSpPr>
          <p:pic>
            <p:nvPicPr>
              <p:cNvPr id="22" name="Picture 21">
                <a:extLst>
                  <a:ext uri="{FF2B5EF4-FFF2-40B4-BE49-F238E27FC236}">
                    <a16:creationId xmlns:a16="http://schemas.microsoft.com/office/drawing/2014/main" id="{DA30F471-374D-86C6-C376-2CC560EADBF3}"/>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23" name="TextBox 22">
                <a:extLst>
                  <a:ext uri="{FF2B5EF4-FFF2-40B4-BE49-F238E27FC236}">
                    <a16:creationId xmlns:a16="http://schemas.microsoft.com/office/drawing/2014/main" id="{5B9B31FD-9D78-3948-708E-886EF74CE779}"/>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24" name="TextBox 23">
                <a:extLst>
                  <a:ext uri="{FF2B5EF4-FFF2-40B4-BE49-F238E27FC236}">
                    <a16:creationId xmlns:a16="http://schemas.microsoft.com/office/drawing/2014/main" id="{75FBF96E-EAAD-1394-7DF0-4D0445C0D020}"/>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1" name="TextBox 20">
              <a:extLst>
                <a:ext uri="{FF2B5EF4-FFF2-40B4-BE49-F238E27FC236}">
                  <a16:creationId xmlns:a16="http://schemas.microsoft.com/office/drawing/2014/main" id="{BF39A37D-4F05-117A-3224-BBC37F3D10D7}"/>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 name="Student_t_animation_09Mar2023.mp4">
            <a:hlinkClick r:id="" action="ppaction://media"/>
            <a:extLst>
              <a:ext uri="{FF2B5EF4-FFF2-40B4-BE49-F238E27FC236}">
                <a16:creationId xmlns:a16="http://schemas.microsoft.com/office/drawing/2014/main" id="{69BEB9CC-E178-10EF-0972-40460A8BB7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2086" y="871865"/>
            <a:ext cx="7188200" cy="5391150"/>
          </a:xfrm>
          <a:prstGeom prst="rect">
            <a:avLst/>
          </a:prstGeom>
        </p:spPr>
      </p:pic>
      <p:sp>
        <p:nvSpPr>
          <p:cNvPr id="4" name="TextBox 3">
            <a:extLst>
              <a:ext uri="{FF2B5EF4-FFF2-40B4-BE49-F238E27FC236}">
                <a16:creationId xmlns:a16="http://schemas.microsoft.com/office/drawing/2014/main" id="{1ADABAB4-D988-E393-78C7-ECACDD1F35BB}"/>
              </a:ext>
            </a:extLst>
          </p:cNvPr>
          <p:cNvSpPr txBox="1"/>
          <p:nvPr/>
        </p:nvSpPr>
        <p:spPr>
          <a:xfrm>
            <a:off x="187414" y="5749976"/>
            <a:ext cx="3935693" cy="400110"/>
          </a:xfrm>
          <a:prstGeom prst="rect">
            <a:avLst/>
          </a:prstGeom>
          <a:solidFill>
            <a:schemeClr val="accent3">
              <a:lumMod val="20000"/>
              <a:lumOff val="80000"/>
            </a:schemeClr>
          </a:solidFill>
        </p:spPr>
        <p:txBody>
          <a:bodyPr wrap="none" rtlCol="0">
            <a:spAutoFit/>
          </a:bodyPr>
          <a:lstStyle/>
          <a:p>
            <a:r>
              <a:rPr lang="en-US" sz="2000" dirty="0"/>
              <a:t>See appendix A of </a:t>
            </a:r>
            <a:r>
              <a:rPr lang="en-US" sz="2000" dirty="0">
                <a:hlinkClick r:id="rId8"/>
              </a:rPr>
              <a:t>arXiv:2104.04441</a:t>
            </a:r>
            <a:endParaRPr lang="en-US" sz="2000" dirty="0"/>
          </a:p>
        </p:txBody>
      </p:sp>
      <p:sp>
        <p:nvSpPr>
          <p:cNvPr id="5" name="TextBox 4">
            <a:extLst>
              <a:ext uri="{FF2B5EF4-FFF2-40B4-BE49-F238E27FC236}">
                <a16:creationId xmlns:a16="http://schemas.microsoft.com/office/drawing/2014/main" id="{FCFF874C-6897-14F5-4C38-E2282C90F3F5}"/>
              </a:ext>
            </a:extLst>
          </p:cNvPr>
          <p:cNvSpPr txBox="1"/>
          <p:nvPr/>
        </p:nvSpPr>
        <p:spPr>
          <a:xfrm>
            <a:off x="10241299" y="449642"/>
            <a:ext cx="1724062" cy="369332"/>
          </a:xfrm>
          <a:prstGeom prst="rect">
            <a:avLst/>
          </a:prstGeom>
          <a:noFill/>
        </p:spPr>
        <p:txBody>
          <a:bodyPr wrap="none" rtlCol="0">
            <a:spAutoFit/>
          </a:bodyPr>
          <a:lstStyle/>
          <a:p>
            <a:r>
              <a:rPr lang="en-US" dirty="0">
                <a:hlinkClick r:id="rId9"/>
              </a:rPr>
              <a:t>Link to D. Bailey</a:t>
            </a:r>
            <a:endParaRPr lang="en-US" dirty="0"/>
          </a:p>
        </p:txBody>
      </p:sp>
    </p:spTree>
    <p:extLst>
      <p:ext uri="{BB962C8B-B14F-4D97-AF65-F5344CB8AC3E}">
        <p14:creationId xmlns:p14="http://schemas.microsoft.com/office/powerpoint/2010/main" val="38425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3"/>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4"/>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5"/>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9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9" name="Group 8">
            <a:extLst>
              <a:ext uri="{FF2B5EF4-FFF2-40B4-BE49-F238E27FC236}">
                <a16:creationId xmlns:a16="http://schemas.microsoft.com/office/drawing/2014/main" id="{FB2ACE35-395E-B731-6FC4-1A112E040500}"/>
              </a:ext>
            </a:extLst>
          </p:cNvPr>
          <p:cNvGrpSpPr/>
          <p:nvPr/>
        </p:nvGrpSpPr>
        <p:grpSpPr>
          <a:xfrm>
            <a:off x="227117" y="931384"/>
            <a:ext cx="7044713" cy="1509324"/>
            <a:chOff x="227117" y="1188056"/>
            <a:chExt cx="7044713" cy="1509324"/>
          </a:xfrm>
        </p:grpSpPr>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5"/>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6"/>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7"/>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8"/>
              <a:stretch>
                <a:fillRect/>
              </a:stretch>
            </p:blipFill>
            <p:spPr>
              <a:xfrm>
                <a:off x="8998138" y="2930849"/>
                <a:ext cx="2734056" cy="328729"/>
              </a:xfrm>
              <a:prstGeom prst="rect">
                <a:avLst/>
              </a:prstGeom>
            </p:spPr>
          </p:pic>
        </p:grpSp>
      </p:grpSp>
      <p:grpSp>
        <p:nvGrpSpPr>
          <p:cNvPr id="10" name="Group 9">
            <a:extLst>
              <a:ext uri="{FF2B5EF4-FFF2-40B4-BE49-F238E27FC236}">
                <a16:creationId xmlns:a16="http://schemas.microsoft.com/office/drawing/2014/main" id="{F13F9719-7C24-7F08-C293-B95C72EDF403}"/>
              </a:ext>
            </a:extLst>
          </p:cNvPr>
          <p:cNvGrpSpPr>
            <a:grpSpLocks noChangeAspect="1"/>
          </p:cNvGrpSpPr>
          <p:nvPr/>
        </p:nvGrpSpPr>
        <p:grpSpPr>
          <a:xfrm>
            <a:off x="7963637" y="2530352"/>
            <a:ext cx="4008756" cy="4359949"/>
            <a:chOff x="4128655" y="1205345"/>
            <a:chExt cx="3934690" cy="4281055"/>
          </a:xfrm>
        </p:grpSpPr>
        <p:sp>
          <p:nvSpPr>
            <p:cNvPr id="12" name="Rectangle 11">
              <a:extLst>
                <a:ext uri="{FF2B5EF4-FFF2-40B4-BE49-F238E27FC236}">
                  <a16:creationId xmlns:a16="http://schemas.microsoft.com/office/drawing/2014/main" id="{1704055F-E4B6-9B9E-C6B6-8A2FD2CAF07D}"/>
                </a:ext>
              </a:extLst>
            </p:cNvPr>
            <p:cNvSpPr/>
            <p:nvPr/>
          </p:nvSpPr>
          <p:spPr>
            <a:xfrm>
              <a:off x="4128655" y="1205345"/>
              <a:ext cx="3934690" cy="4281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998DD74-4545-ACFD-4CBB-07F269EFD554}"/>
                </a:ext>
              </a:extLst>
            </p:cNvPr>
            <p:cNvPicPr>
              <a:picLocks noChangeAspect="1"/>
            </p:cNvPicPr>
            <p:nvPr/>
          </p:nvPicPr>
          <p:blipFill>
            <a:blip r:embed="rId9"/>
            <a:stretch>
              <a:fillRect/>
            </a:stretch>
          </p:blipFill>
          <p:spPr>
            <a:xfrm>
              <a:off x="4330700" y="1384126"/>
              <a:ext cx="3530600" cy="3924300"/>
            </a:xfrm>
            <a:prstGeom prst="rect">
              <a:avLst/>
            </a:prstGeom>
            <a:solidFill>
              <a:schemeClr val="bg1"/>
            </a:solidFill>
          </p:spPr>
        </p:pic>
      </p:grpSp>
      <p:pic>
        <p:nvPicPr>
          <p:cNvPr id="15" name="Lambda_b_animation_06Mar2023.mp4">
            <a:hlinkClick r:id="" action="ppaction://media"/>
            <a:extLst>
              <a:ext uri="{FF2B5EF4-FFF2-40B4-BE49-F238E27FC236}">
                <a16:creationId xmlns:a16="http://schemas.microsoft.com/office/drawing/2014/main" id="{7952DB2E-A3D8-25C1-E886-221050F1BE4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644" y="2512706"/>
            <a:ext cx="7928585" cy="3964293"/>
          </a:xfrm>
          <a:prstGeom prst="rect">
            <a:avLst/>
          </a:prstGeom>
        </p:spPr>
      </p:pic>
    </p:spTree>
    <p:extLst>
      <p:ext uri="{BB962C8B-B14F-4D97-AF65-F5344CB8AC3E}">
        <p14:creationId xmlns:p14="http://schemas.microsoft.com/office/powerpoint/2010/main" val="321320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29" name="Group 28">
            <a:extLst>
              <a:ext uri="{FF2B5EF4-FFF2-40B4-BE49-F238E27FC236}">
                <a16:creationId xmlns:a16="http://schemas.microsoft.com/office/drawing/2014/main" id="{D3B0096B-774C-5A40-8E94-8B77E47DDD21}"/>
              </a:ext>
            </a:extLst>
          </p:cNvPr>
          <p:cNvGrpSpPr/>
          <p:nvPr/>
        </p:nvGrpSpPr>
        <p:grpSpPr>
          <a:xfrm>
            <a:off x="7867931" y="999302"/>
            <a:ext cx="4324069" cy="4556647"/>
            <a:chOff x="7867931" y="999302"/>
            <a:chExt cx="4324069" cy="4556647"/>
          </a:xfrm>
        </p:grpSpPr>
        <p:sp>
          <p:nvSpPr>
            <p:cNvPr id="26" name="TextBox 25">
              <a:extLst>
                <a:ext uri="{FF2B5EF4-FFF2-40B4-BE49-F238E27FC236}">
                  <a16:creationId xmlns:a16="http://schemas.microsoft.com/office/drawing/2014/main" id="{F779DD34-D002-4644-9C42-718553EDE259}"/>
                </a:ext>
              </a:extLst>
            </p:cNvPr>
            <p:cNvSpPr txBox="1"/>
            <p:nvPr/>
          </p:nvSpPr>
          <p:spPr>
            <a:xfrm>
              <a:off x="7867931" y="999302"/>
              <a:ext cx="4324069" cy="461665"/>
            </a:xfrm>
            <a:prstGeom prst="rect">
              <a:avLst/>
            </a:prstGeom>
            <a:noFill/>
          </p:spPr>
          <p:txBody>
            <a:bodyPr wrap="none" rtlCol="0">
              <a:spAutoFit/>
            </a:bodyPr>
            <a:lstStyle/>
            <a:p>
              <a:r>
                <a:rPr lang="en-US" sz="2400" b="1" dirty="0"/>
                <a:t>Posterior predictive distribution </a:t>
              </a:r>
            </a:p>
          </p:txBody>
        </p:sp>
        <p:pic>
          <p:nvPicPr>
            <p:cNvPr id="27" name="Picture 26">
              <a:extLst>
                <a:ext uri="{FF2B5EF4-FFF2-40B4-BE49-F238E27FC236}">
                  <a16:creationId xmlns:a16="http://schemas.microsoft.com/office/drawing/2014/main" id="{FA880D21-7702-2049-868C-67AE03BFAED4}"/>
                </a:ext>
              </a:extLst>
            </p:cNvPr>
            <p:cNvPicPr>
              <a:picLocks noChangeAspect="1"/>
            </p:cNvPicPr>
            <p:nvPr/>
          </p:nvPicPr>
          <p:blipFill>
            <a:blip r:embed="rId3"/>
            <a:stretch>
              <a:fillRect/>
            </a:stretch>
          </p:blipFill>
          <p:spPr>
            <a:xfrm>
              <a:off x="7929378" y="1576170"/>
              <a:ext cx="3979779" cy="3979779"/>
            </a:xfrm>
            <a:prstGeom prst="rect">
              <a:avLst/>
            </a:prstGeom>
          </p:spPr>
        </p:pic>
      </p:gr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55ED946-AF1F-6147-804C-D4489BEB3D80}"/>
              </a:ext>
            </a:extLst>
          </p:cNvPr>
          <p:cNvSpPr txBox="1"/>
          <p:nvPr/>
        </p:nvSpPr>
        <p:spPr>
          <a:xfrm>
            <a:off x="10426026" y="2507869"/>
            <a:ext cx="1419683" cy="707886"/>
          </a:xfrm>
          <a:prstGeom prst="rect">
            <a:avLst/>
          </a:prstGeom>
          <a:noFill/>
        </p:spPr>
        <p:txBody>
          <a:bodyPr wrap="none" rtlCol="0">
            <a:spAutoFit/>
          </a:bodyPr>
          <a:lstStyle/>
          <a:p>
            <a:pPr algn="ctr"/>
            <a:r>
              <a:rPr lang="en-US" sz="2000" dirty="0"/>
              <a:t>Statistically </a:t>
            </a:r>
            <a:br>
              <a:rPr lang="en-US" sz="2000" dirty="0"/>
            </a:br>
            <a:r>
              <a:rPr lang="en-US" sz="2000" dirty="0"/>
              <a:t>consistent!</a:t>
            </a:r>
          </a:p>
        </p:txBody>
      </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9" name="Picture 38">
            <a:extLst>
              <a:ext uri="{FF2B5EF4-FFF2-40B4-BE49-F238E27FC236}">
                <a16:creationId xmlns:a16="http://schemas.microsoft.com/office/drawing/2014/main" id="{2317474C-AC41-1549-B557-E88EA8BBAAFD}"/>
              </a:ext>
            </a:extLst>
          </p:cNvPr>
          <p:cNvPicPr>
            <a:picLocks noChangeAspect="1"/>
          </p:cNvPicPr>
          <p:nvPr/>
        </p:nvPicPr>
        <p:blipFill>
          <a:blip r:embed="rId7"/>
          <a:stretch>
            <a:fillRect/>
          </a:stretch>
        </p:blipFill>
        <p:spPr>
          <a:xfrm>
            <a:off x="9450758" y="1524154"/>
            <a:ext cx="2651760" cy="864703"/>
          </a:xfrm>
          <a:prstGeom prst="rect">
            <a:avLst/>
          </a:prstGeom>
        </p:spPr>
      </p:pic>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86D86D-3B35-F367-43E4-C1954E379892}"/>
              </a:ext>
            </a:extLst>
          </p:cNvPr>
          <p:cNvSpPr txBox="1"/>
          <p:nvPr/>
        </p:nvSpPr>
        <p:spPr>
          <a:xfrm>
            <a:off x="7297376" y="720177"/>
            <a:ext cx="6127750" cy="369332"/>
          </a:xfrm>
          <a:prstGeom prst="rect">
            <a:avLst/>
          </a:prstGeom>
          <a:noFill/>
        </p:spPr>
        <p:txBody>
          <a:bodyPr wrap="square">
            <a:spAutoFit/>
          </a:bodyPr>
          <a:lstStyle/>
          <a:p>
            <a:pPr marL="342900" indent="-342900">
              <a:spcAft>
                <a:spcPts val="1200"/>
              </a:spcAft>
              <a:buFont typeface="Wingdings" pitchFamily="2" charset="2"/>
              <a:buChar char="q"/>
            </a:pPr>
            <a:r>
              <a:rPr lang="en-US" sz="1800" dirty="0">
                <a:solidFill>
                  <a:srgbClr val="FF0000"/>
                </a:solidFill>
              </a:rPr>
              <a:t>Propagate uncertainties through the calculation </a:t>
            </a:r>
          </a:p>
        </p:txBody>
      </p:sp>
    </p:spTree>
    <p:extLst>
      <p:ext uri="{BB962C8B-B14F-4D97-AF65-F5344CB8AC3E}">
        <p14:creationId xmlns:p14="http://schemas.microsoft.com/office/powerpoint/2010/main" val="808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6FAAB5-B20C-A247-BCBA-71727AC7335F}"/>
              </a:ext>
            </a:extLst>
          </p:cNvPr>
          <p:cNvSpPr txBox="1"/>
          <p:nvPr/>
        </p:nvSpPr>
        <p:spPr>
          <a:xfrm>
            <a:off x="1304720" y="156396"/>
            <a:ext cx="10500054" cy="646331"/>
          </a:xfrm>
          <a:prstGeom prst="rect">
            <a:avLst/>
          </a:prstGeom>
          <a:noFill/>
        </p:spPr>
        <p:txBody>
          <a:bodyPr wrap="none" rtlCol="0">
            <a:spAutoFit/>
          </a:bodyPr>
          <a:lstStyle/>
          <a:p>
            <a:r>
              <a:rPr lang="en-US" sz="3600" b="1" dirty="0">
                <a:solidFill>
                  <a:srgbClr val="FF0000"/>
                </a:solidFill>
              </a:rPr>
              <a:t>Posteriors from “</a:t>
            </a:r>
            <a:r>
              <a:rPr lang="en-US" sz="3600" b="1" i="1" dirty="0">
                <a:solidFill>
                  <a:srgbClr val="FF0000"/>
                </a:solidFill>
              </a:rPr>
              <a:t>Fast &amp; Rigorous</a:t>
            </a:r>
            <a:r>
              <a:rPr lang="en-US" sz="3600" b="1" dirty="0">
                <a:solidFill>
                  <a:srgbClr val="FF0000"/>
                </a:solidFill>
              </a:rPr>
              <a:t>” </a:t>
            </a:r>
            <a:r>
              <a:rPr lang="en-US" sz="2800" b="1" dirty="0">
                <a:solidFill>
                  <a:srgbClr val="FF0000"/>
                </a:solidFill>
              </a:rPr>
              <a:t>[PRC 104, 064001 (2021)]</a:t>
            </a:r>
          </a:p>
        </p:txBody>
      </p:sp>
      <p:grpSp>
        <p:nvGrpSpPr>
          <p:cNvPr id="29" name="Group 28">
            <a:extLst>
              <a:ext uri="{FF2B5EF4-FFF2-40B4-BE49-F238E27FC236}">
                <a16:creationId xmlns:a16="http://schemas.microsoft.com/office/drawing/2014/main" id="{D3B0096B-774C-5A40-8E94-8B77E47DDD21}"/>
              </a:ext>
            </a:extLst>
          </p:cNvPr>
          <p:cNvGrpSpPr/>
          <p:nvPr/>
        </p:nvGrpSpPr>
        <p:grpSpPr>
          <a:xfrm>
            <a:off x="7867931" y="999302"/>
            <a:ext cx="4324069" cy="4556647"/>
            <a:chOff x="7867931" y="999302"/>
            <a:chExt cx="4324069" cy="4556647"/>
          </a:xfrm>
        </p:grpSpPr>
        <p:sp>
          <p:nvSpPr>
            <p:cNvPr id="26" name="TextBox 25">
              <a:extLst>
                <a:ext uri="{FF2B5EF4-FFF2-40B4-BE49-F238E27FC236}">
                  <a16:creationId xmlns:a16="http://schemas.microsoft.com/office/drawing/2014/main" id="{F779DD34-D002-4644-9C42-718553EDE259}"/>
                </a:ext>
              </a:extLst>
            </p:cNvPr>
            <p:cNvSpPr txBox="1"/>
            <p:nvPr/>
          </p:nvSpPr>
          <p:spPr>
            <a:xfrm>
              <a:off x="7867931" y="999302"/>
              <a:ext cx="4324069" cy="461665"/>
            </a:xfrm>
            <a:prstGeom prst="rect">
              <a:avLst/>
            </a:prstGeom>
            <a:noFill/>
          </p:spPr>
          <p:txBody>
            <a:bodyPr wrap="none" rtlCol="0">
              <a:spAutoFit/>
            </a:bodyPr>
            <a:lstStyle/>
            <a:p>
              <a:r>
                <a:rPr lang="en-US" sz="2400" b="1" dirty="0"/>
                <a:t>Posterior predictive distribution </a:t>
              </a:r>
            </a:p>
          </p:txBody>
        </p:sp>
        <p:pic>
          <p:nvPicPr>
            <p:cNvPr id="27" name="Picture 26">
              <a:extLst>
                <a:ext uri="{FF2B5EF4-FFF2-40B4-BE49-F238E27FC236}">
                  <a16:creationId xmlns:a16="http://schemas.microsoft.com/office/drawing/2014/main" id="{FA880D21-7702-2049-868C-67AE03BFAED4}"/>
                </a:ext>
              </a:extLst>
            </p:cNvPr>
            <p:cNvPicPr>
              <a:picLocks noChangeAspect="1"/>
            </p:cNvPicPr>
            <p:nvPr/>
          </p:nvPicPr>
          <p:blipFill>
            <a:blip r:embed="rId3"/>
            <a:stretch>
              <a:fillRect/>
            </a:stretch>
          </p:blipFill>
          <p:spPr>
            <a:xfrm>
              <a:off x="7929378" y="1576170"/>
              <a:ext cx="3979779" cy="3979779"/>
            </a:xfrm>
            <a:prstGeom prst="rect">
              <a:avLst/>
            </a:prstGeom>
          </p:spPr>
        </p:pic>
      </p:grpSp>
      <p:grpSp>
        <p:nvGrpSpPr>
          <p:cNvPr id="33" name="Group 32">
            <a:extLst>
              <a:ext uri="{FF2B5EF4-FFF2-40B4-BE49-F238E27FC236}">
                <a16:creationId xmlns:a16="http://schemas.microsoft.com/office/drawing/2014/main" id="{A1FE21D4-DD30-CF4C-A0F3-21472922E143}"/>
              </a:ext>
            </a:extLst>
          </p:cNvPr>
          <p:cNvGrpSpPr/>
          <p:nvPr/>
        </p:nvGrpSpPr>
        <p:grpSpPr>
          <a:xfrm>
            <a:off x="2425506" y="974809"/>
            <a:ext cx="7150308" cy="5472526"/>
            <a:chOff x="2425506" y="974809"/>
            <a:chExt cx="7150308" cy="5472526"/>
          </a:xfrm>
        </p:grpSpPr>
        <p:grpSp>
          <p:nvGrpSpPr>
            <p:cNvPr id="20" name="Group 19">
              <a:extLst>
                <a:ext uri="{FF2B5EF4-FFF2-40B4-BE49-F238E27FC236}">
                  <a16:creationId xmlns:a16="http://schemas.microsoft.com/office/drawing/2014/main" id="{0C505A0C-0409-C541-A673-14D4D0C5EDD8}"/>
                </a:ext>
              </a:extLst>
            </p:cNvPr>
            <p:cNvGrpSpPr/>
            <p:nvPr/>
          </p:nvGrpSpPr>
          <p:grpSpPr>
            <a:xfrm>
              <a:off x="2425506" y="5228030"/>
              <a:ext cx="7150308" cy="1219305"/>
              <a:chOff x="1472400" y="1466628"/>
              <a:chExt cx="7150308" cy="1219305"/>
            </a:xfrm>
          </p:grpSpPr>
          <p:sp>
            <p:nvSpPr>
              <p:cNvPr id="22" name="TextBox 21">
                <a:extLst>
                  <a:ext uri="{FF2B5EF4-FFF2-40B4-BE49-F238E27FC236}">
                    <a16:creationId xmlns:a16="http://schemas.microsoft.com/office/drawing/2014/main" id="{2B775D17-A2B2-A842-9542-8085D6E292CE}"/>
                  </a:ext>
                </a:extLst>
              </p:cNvPr>
              <p:cNvSpPr txBox="1"/>
              <p:nvPr/>
            </p:nvSpPr>
            <p:spPr>
              <a:xfrm>
                <a:off x="3007938" y="1466628"/>
                <a:ext cx="3611373" cy="400110"/>
              </a:xfrm>
              <a:prstGeom prst="rect">
                <a:avLst/>
              </a:prstGeom>
              <a:solidFill>
                <a:schemeClr val="bg1"/>
              </a:solidFill>
            </p:spPr>
            <p:txBody>
              <a:bodyPr wrap="none" rtlCol="0">
                <a:spAutoFit/>
              </a:bodyPr>
              <a:lstStyle/>
              <a:p>
                <a:r>
                  <a:rPr lang="en-US" sz="2000" dirty="0"/>
                  <a:t>Truncation error for observables:</a:t>
                </a:r>
              </a:p>
            </p:txBody>
          </p:sp>
          <p:pic>
            <p:nvPicPr>
              <p:cNvPr id="21" name="Picture 20">
                <a:extLst>
                  <a:ext uri="{FF2B5EF4-FFF2-40B4-BE49-F238E27FC236}">
                    <a16:creationId xmlns:a16="http://schemas.microsoft.com/office/drawing/2014/main" id="{DDA4ABB1-17BB-B840-931D-F1DB8599416B}"/>
                  </a:ext>
                </a:extLst>
              </p:cNvPr>
              <p:cNvPicPr>
                <a:picLocks noChangeAspect="1"/>
              </p:cNvPicPr>
              <p:nvPr/>
            </p:nvPicPr>
            <p:blipFill>
              <a:blip r:embed="rId4"/>
              <a:stretch>
                <a:fillRect/>
              </a:stretch>
            </p:blipFill>
            <p:spPr>
              <a:xfrm>
                <a:off x="1472400" y="1771533"/>
                <a:ext cx="7150308" cy="914400"/>
              </a:xfrm>
              <a:prstGeom prst="rect">
                <a:avLst/>
              </a:prstGeom>
              <a:solidFill>
                <a:schemeClr val="accent1">
                  <a:lumMod val="20000"/>
                  <a:lumOff val="80000"/>
                </a:schemeClr>
              </a:solidFill>
            </p:spPr>
          </p:pic>
        </p:grpSp>
        <p:pic>
          <p:nvPicPr>
            <p:cNvPr id="23" name="Picture 22">
              <a:extLst>
                <a:ext uri="{FF2B5EF4-FFF2-40B4-BE49-F238E27FC236}">
                  <a16:creationId xmlns:a16="http://schemas.microsoft.com/office/drawing/2014/main" id="{6A7DFDDD-387E-BD46-8AC0-A5AE74B53A22}"/>
                </a:ext>
              </a:extLst>
            </p:cNvPr>
            <p:cNvPicPr>
              <a:picLocks noChangeAspect="1"/>
            </p:cNvPicPr>
            <p:nvPr/>
          </p:nvPicPr>
          <p:blipFill>
            <a:blip r:embed="rId5"/>
            <a:stretch>
              <a:fillRect/>
            </a:stretch>
          </p:blipFill>
          <p:spPr>
            <a:xfrm>
              <a:off x="3849573" y="1422939"/>
              <a:ext cx="3842027" cy="3842027"/>
            </a:xfrm>
            <a:prstGeom prst="rect">
              <a:avLst/>
            </a:prstGeom>
          </p:spPr>
        </p:pic>
        <p:sp>
          <p:nvSpPr>
            <p:cNvPr id="28" name="TextBox 27">
              <a:extLst>
                <a:ext uri="{FF2B5EF4-FFF2-40B4-BE49-F238E27FC236}">
                  <a16:creationId xmlns:a16="http://schemas.microsoft.com/office/drawing/2014/main" id="{4368F67A-F75D-FD41-98F3-69CD05419F56}"/>
                </a:ext>
              </a:extLst>
            </p:cNvPr>
            <p:cNvSpPr txBox="1"/>
            <p:nvPr/>
          </p:nvSpPr>
          <p:spPr>
            <a:xfrm>
              <a:off x="4324070" y="974809"/>
              <a:ext cx="2998706" cy="461665"/>
            </a:xfrm>
            <a:prstGeom prst="rect">
              <a:avLst/>
            </a:prstGeom>
            <a:noFill/>
          </p:spPr>
          <p:txBody>
            <a:bodyPr wrap="none" rtlCol="0">
              <a:spAutoFit/>
            </a:bodyPr>
            <a:lstStyle/>
            <a:p>
              <a:r>
                <a:rPr lang="en-US" sz="2400" b="1" dirty="0"/>
                <a:t>Posterior for </a:t>
              </a:r>
              <a:r>
                <a:rPr lang="en-US" sz="2400" b="1" i="1" dirty="0"/>
                <a:t>Q</a:t>
              </a:r>
              <a:r>
                <a:rPr lang="en-US" sz="2400" i="1" baseline="-25000" dirty="0"/>
                <a:t>  </a:t>
              </a:r>
              <a:r>
                <a:rPr lang="en-US" sz="2400" b="1" dirty="0"/>
                <a:t>and</a:t>
              </a:r>
              <a:r>
                <a:rPr lang="en-US" sz="2400" dirty="0"/>
                <a:t> </a:t>
              </a:r>
              <a:r>
                <a:rPr lang="en-US" sz="2400" b="1" i="1" dirty="0"/>
                <a:t>c</a:t>
              </a:r>
              <a:r>
                <a:rPr lang="en-US" sz="2400" b="1" dirty="0"/>
                <a:t> </a:t>
              </a:r>
            </a:p>
          </p:txBody>
        </p:sp>
      </p:grpSp>
      <p:grpSp>
        <p:nvGrpSpPr>
          <p:cNvPr id="30" name="Group 29">
            <a:extLst>
              <a:ext uri="{FF2B5EF4-FFF2-40B4-BE49-F238E27FC236}">
                <a16:creationId xmlns:a16="http://schemas.microsoft.com/office/drawing/2014/main" id="{F4A573CA-96EC-0047-9BF6-0D8A67DB94D6}"/>
              </a:ext>
            </a:extLst>
          </p:cNvPr>
          <p:cNvGrpSpPr/>
          <p:nvPr/>
        </p:nvGrpSpPr>
        <p:grpSpPr>
          <a:xfrm>
            <a:off x="28507" y="6375943"/>
            <a:ext cx="12182438" cy="400110"/>
            <a:chOff x="-323829" y="4470322"/>
            <a:chExt cx="12182438" cy="400110"/>
          </a:xfrm>
        </p:grpSpPr>
        <p:sp>
          <p:nvSpPr>
            <p:cNvPr id="31" name="TextBox 30">
              <a:extLst>
                <a:ext uri="{FF2B5EF4-FFF2-40B4-BE49-F238E27FC236}">
                  <a16:creationId xmlns:a16="http://schemas.microsoft.com/office/drawing/2014/main" id="{8E145D40-BF9A-9B48-A9DA-60CCE05EB9BC}"/>
                </a:ext>
              </a:extLst>
            </p:cNvPr>
            <p:cNvSpPr txBox="1"/>
            <p:nvPr/>
          </p:nvSpPr>
          <p:spPr>
            <a:xfrm>
              <a:off x="-323829" y="4470322"/>
              <a:ext cx="12182438" cy="400110"/>
            </a:xfrm>
            <a:prstGeom prst="rect">
              <a:avLst/>
            </a:prstGeom>
            <a:noFill/>
          </p:spPr>
          <p:txBody>
            <a:bodyPr wrap="none" rtlCol="0">
              <a:spAutoFit/>
            </a:bodyPr>
            <a:lstStyle/>
            <a:p>
              <a:pPr algn="ctr"/>
              <a:r>
                <a:rPr lang="en-US" sz="2000" dirty="0">
                  <a:solidFill>
                    <a:srgbClr val="FF0000"/>
                  </a:solidFill>
                </a:rPr>
                <a:t>Sample pdf with MCMC over 11 NN LECs + </a:t>
              </a:r>
              <a:r>
                <a:rPr lang="en-US" sz="2000" i="1" dirty="0" err="1">
                  <a:solidFill>
                    <a:srgbClr val="FF0000"/>
                  </a:solidFill>
                </a:rPr>
                <a:t>c</a:t>
              </a:r>
              <a:r>
                <a:rPr lang="en-US" sz="2000" i="1" baseline="-25000" dirty="0" err="1">
                  <a:solidFill>
                    <a:srgbClr val="FF0000"/>
                  </a:solidFill>
                </a:rPr>
                <a:t>D</a:t>
              </a:r>
              <a:r>
                <a:rPr lang="en-US" sz="2000" dirty="0">
                  <a:solidFill>
                    <a:srgbClr val="FF0000"/>
                  </a:solidFill>
                </a:rPr>
                <a:t>, </a:t>
              </a:r>
              <a:r>
                <a:rPr lang="en-US" sz="2000" i="1" dirty="0" err="1">
                  <a:solidFill>
                    <a:srgbClr val="FF0000"/>
                  </a:solidFill>
                </a:rPr>
                <a:t>c</a:t>
              </a:r>
              <a:r>
                <a:rPr lang="en-US" sz="2000" i="1" baseline="-25000" dirty="0" err="1">
                  <a:solidFill>
                    <a:srgbClr val="FF0000"/>
                  </a:solidFill>
                </a:rPr>
                <a:t>E</a:t>
              </a:r>
              <a:r>
                <a:rPr lang="en-US" sz="2000" dirty="0">
                  <a:solidFill>
                    <a:srgbClr val="FF0000"/>
                  </a:solidFill>
                </a:rPr>
                <a:t> + </a:t>
              </a:r>
              <a:r>
                <a:rPr lang="en-US" sz="2000" i="1" dirty="0">
                  <a:solidFill>
                    <a:srgbClr val="FF0000"/>
                  </a:solidFill>
                </a:rPr>
                <a:t>Q</a:t>
              </a:r>
              <a:r>
                <a:rPr lang="en-US" sz="2000" dirty="0">
                  <a:solidFill>
                    <a:srgbClr val="FF0000"/>
                  </a:solidFill>
                </a:rPr>
                <a:t>, </a:t>
              </a:r>
              <a:r>
                <a:rPr lang="en-US" sz="2000" i="1" dirty="0">
                  <a:solidFill>
                    <a:srgbClr val="FF0000"/>
                  </a:solidFill>
                </a:rPr>
                <a:t>c</a:t>
              </a:r>
              <a:r>
                <a:rPr lang="en-US" sz="2000" baseline="30000" dirty="0">
                  <a:solidFill>
                    <a:srgbClr val="FF0000"/>
                  </a:solidFill>
                </a:rPr>
                <a:t>2</a:t>
              </a:r>
              <a:r>
                <a:rPr lang="en-US" sz="2000" dirty="0">
                  <a:solidFill>
                    <a:srgbClr val="FF0000"/>
                  </a:solidFill>
                </a:rPr>
                <a:t>  </a:t>
              </a:r>
              <a:r>
                <a:rPr lang="en-US" sz="2000" dirty="0">
                  <a:solidFill>
                    <a:srgbClr val="FF0000"/>
                  </a:solidFill>
                  <a:sym typeface="Wingdings" pitchFamily="2" charset="2"/>
                </a:rPr>
                <a:t> marginalize (integrate out) what you are not considering</a:t>
              </a:r>
              <a:endParaRPr lang="en-US" sz="2000" dirty="0">
                <a:solidFill>
                  <a:srgbClr val="FF0000"/>
                </a:solidFill>
              </a:endParaRPr>
            </a:p>
          </p:txBody>
        </p:sp>
        <p:cxnSp>
          <p:nvCxnSpPr>
            <p:cNvPr id="32" name="Straight Connector 31">
              <a:extLst>
                <a:ext uri="{FF2B5EF4-FFF2-40B4-BE49-F238E27FC236}">
                  <a16:creationId xmlns:a16="http://schemas.microsoft.com/office/drawing/2014/main" id="{F483A6BF-FB0F-3446-9B68-3CF077D94562}"/>
                </a:ext>
              </a:extLst>
            </p:cNvPr>
            <p:cNvCxnSpPr/>
            <p:nvPr/>
          </p:nvCxnSpPr>
          <p:spPr>
            <a:xfrm>
              <a:off x="5285889" y="4588008"/>
              <a:ext cx="91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855ED946-AF1F-6147-804C-D4489BEB3D80}"/>
              </a:ext>
            </a:extLst>
          </p:cNvPr>
          <p:cNvSpPr txBox="1"/>
          <p:nvPr/>
        </p:nvSpPr>
        <p:spPr>
          <a:xfrm>
            <a:off x="10426026" y="2507869"/>
            <a:ext cx="1419683" cy="707886"/>
          </a:xfrm>
          <a:prstGeom prst="rect">
            <a:avLst/>
          </a:prstGeom>
          <a:noFill/>
        </p:spPr>
        <p:txBody>
          <a:bodyPr wrap="none" rtlCol="0">
            <a:spAutoFit/>
          </a:bodyPr>
          <a:lstStyle/>
          <a:p>
            <a:pPr algn="ctr"/>
            <a:r>
              <a:rPr lang="en-US" sz="2000" dirty="0"/>
              <a:t>Statistically </a:t>
            </a:r>
            <a:br>
              <a:rPr lang="en-US" sz="2000" dirty="0"/>
            </a:br>
            <a:r>
              <a:rPr lang="en-US" sz="2000" dirty="0"/>
              <a:t>consistent!</a:t>
            </a:r>
          </a:p>
        </p:txBody>
      </p:sp>
      <p:grpSp>
        <p:nvGrpSpPr>
          <p:cNvPr id="10" name="Group 9">
            <a:extLst>
              <a:ext uri="{FF2B5EF4-FFF2-40B4-BE49-F238E27FC236}">
                <a16:creationId xmlns:a16="http://schemas.microsoft.com/office/drawing/2014/main" id="{0AE742AD-2802-6141-B61C-327F8AEAAC12}"/>
              </a:ext>
            </a:extLst>
          </p:cNvPr>
          <p:cNvGrpSpPr/>
          <p:nvPr/>
        </p:nvGrpSpPr>
        <p:grpSpPr>
          <a:xfrm>
            <a:off x="149687" y="942943"/>
            <a:ext cx="3842027" cy="4623713"/>
            <a:chOff x="149687" y="942943"/>
            <a:chExt cx="3842027" cy="4623713"/>
          </a:xfrm>
        </p:grpSpPr>
        <p:grpSp>
          <p:nvGrpSpPr>
            <p:cNvPr id="4" name="Group 3">
              <a:extLst>
                <a:ext uri="{FF2B5EF4-FFF2-40B4-BE49-F238E27FC236}">
                  <a16:creationId xmlns:a16="http://schemas.microsoft.com/office/drawing/2014/main" id="{3BFB85A8-5411-F74D-AE70-073E29990654}"/>
                </a:ext>
              </a:extLst>
            </p:cNvPr>
            <p:cNvGrpSpPr/>
            <p:nvPr/>
          </p:nvGrpSpPr>
          <p:grpSpPr>
            <a:xfrm>
              <a:off x="188666" y="942943"/>
              <a:ext cx="3467592" cy="3952863"/>
              <a:chOff x="188666" y="942943"/>
              <a:chExt cx="3467592" cy="3952863"/>
            </a:xfrm>
          </p:grpSpPr>
          <p:pic>
            <p:nvPicPr>
              <p:cNvPr id="14" name="Picture 13">
                <a:extLst>
                  <a:ext uri="{FF2B5EF4-FFF2-40B4-BE49-F238E27FC236}">
                    <a16:creationId xmlns:a16="http://schemas.microsoft.com/office/drawing/2014/main" id="{C70CFC9C-7341-D344-BE96-B399FEC3B5CC}"/>
                  </a:ext>
                </a:extLst>
              </p:cNvPr>
              <p:cNvPicPr>
                <a:picLocks noChangeAspect="1"/>
              </p:cNvPicPr>
              <p:nvPr/>
            </p:nvPicPr>
            <p:blipFill>
              <a:blip r:embed="rId6"/>
              <a:stretch>
                <a:fillRect/>
              </a:stretch>
            </p:blipFill>
            <p:spPr>
              <a:xfrm>
                <a:off x="188666" y="1490373"/>
                <a:ext cx="3405433" cy="3405433"/>
              </a:xfrm>
              <a:prstGeom prst="rect">
                <a:avLst/>
              </a:prstGeom>
            </p:spPr>
          </p:pic>
          <p:sp>
            <p:nvSpPr>
              <p:cNvPr id="15" name="TextBox 14">
                <a:extLst>
                  <a:ext uri="{FF2B5EF4-FFF2-40B4-BE49-F238E27FC236}">
                    <a16:creationId xmlns:a16="http://schemas.microsoft.com/office/drawing/2014/main" id="{0237BA02-C969-A043-8421-A25A0063C5C0}"/>
                  </a:ext>
                </a:extLst>
              </p:cNvPr>
              <p:cNvSpPr txBox="1"/>
              <p:nvPr/>
            </p:nvSpPr>
            <p:spPr>
              <a:xfrm>
                <a:off x="547303" y="942943"/>
                <a:ext cx="3046796" cy="461665"/>
              </a:xfrm>
              <a:prstGeom prst="rect">
                <a:avLst/>
              </a:prstGeom>
              <a:noFill/>
            </p:spPr>
            <p:txBody>
              <a:bodyPr wrap="none" rtlCol="0">
                <a:spAutoFit/>
              </a:bodyPr>
              <a:lstStyle/>
              <a:p>
                <a:r>
                  <a:rPr lang="en-US" sz="2400" b="1" dirty="0"/>
                  <a:t>Posterior for </a:t>
                </a:r>
                <a:r>
                  <a:rPr lang="en-US" sz="2400" b="1" i="1" dirty="0" err="1"/>
                  <a:t>c</a:t>
                </a:r>
                <a:r>
                  <a:rPr lang="en-US" sz="2400" b="1" i="1" baseline="-25000" dirty="0" err="1"/>
                  <a:t>D</a:t>
                </a:r>
                <a:r>
                  <a:rPr lang="en-US" sz="2400" i="1" baseline="-25000" dirty="0"/>
                  <a:t>  </a:t>
                </a:r>
                <a:r>
                  <a:rPr lang="en-US" sz="2400" b="1" dirty="0"/>
                  <a:t>and</a:t>
                </a:r>
                <a:r>
                  <a:rPr lang="en-US" sz="2400" dirty="0"/>
                  <a:t> </a:t>
                </a:r>
                <a:r>
                  <a:rPr lang="en-US" sz="2400" b="1" i="1" dirty="0" err="1"/>
                  <a:t>c</a:t>
                </a:r>
                <a:r>
                  <a:rPr lang="en-US" sz="2400" b="1" i="1" baseline="-25000" dirty="0" err="1"/>
                  <a:t>E</a:t>
                </a:r>
                <a:r>
                  <a:rPr lang="en-US" sz="2400" b="1" dirty="0"/>
                  <a:t> </a:t>
                </a:r>
              </a:p>
            </p:txBody>
          </p:sp>
          <p:sp>
            <p:nvSpPr>
              <p:cNvPr id="19" name="TextBox 18">
                <a:extLst>
                  <a:ext uri="{FF2B5EF4-FFF2-40B4-BE49-F238E27FC236}">
                    <a16:creationId xmlns:a16="http://schemas.microsoft.com/office/drawing/2014/main" id="{B2F153C8-98A7-7B4B-AFAC-366A7191A4CC}"/>
                  </a:ext>
                </a:extLst>
              </p:cNvPr>
              <p:cNvSpPr txBox="1"/>
              <p:nvPr/>
            </p:nvSpPr>
            <p:spPr>
              <a:xfrm>
                <a:off x="2033342" y="1706178"/>
                <a:ext cx="1622916" cy="1231106"/>
              </a:xfrm>
              <a:prstGeom prst="rect">
                <a:avLst/>
              </a:prstGeom>
              <a:noFill/>
            </p:spPr>
            <p:txBody>
              <a:bodyPr wrap="square">
                <a:spAutoFit/>
              </a:bodyPr>
              <a:lstStyle/>
              <a:p>
                <a:pPr algn="ctr"/>
                <a:r>
                  <a:rPr lang="en-US" sz="1800" dirty="0"/>
                  <a:t>Correlation of </a:t>
                </a:r>
                <a:r>
                  <a:rPr lang="en-US" sz="1800" dirty="0" err="1"/>
                  <a:t>ρ</a:t>
                </a:r>
                <a:r>
                  <a:rPr lang="en-US" sz="1800" dirty="0"/>
                  <a:t> ≈ 0.96 </a:t>
                </a:r>
                <a:r>
                  <a:rPr lang="en-US" dirty="0"/>
                  <a:t>for this </a:t>
                </a:r>
                <a:r>
                  <a:rPr lang="en-US" dirty="0" err="1"/>
                  <a:t>χEFT</a:t>
                </a:r>
                <a:r>
                  <a:rPr lang="en-US" dirty="0"/>
                  <a:t> </a:t>
                </a:r>
                <a:r>
                  <a:rPr lang="en-US" sz="1800" dirty="0"/>
                  <a:t>Hamiltonian </a:t>
                </a:r>
                <a:endParaRPr lang="en-US" dirty="0"/>
              </a:p>
            </p:txBody>
          </p:sp>
        </p:grpSp>
        <p:sp>
          <p:nvSpPr>
            <p:cNvPr id="25" name="TextBox 24">
              <a:extLst>
                <a:ext uri="{FF2B5EF4-FFF2-40B4-BE49-F238E27FC236}">
                  <a16:creationId xmlns:a16="http://schemas.microsoft.com/office/drawing/2014/main" id="{D806BB0D-102E-6B45-A40D-EB73356CC0F4}"/>
                </a:ext>
              </a:extLst>
            </p:cNvPr>
            <p:cNvSpPr txBox="1"/>
            <p:nvPr/>
          </p:nvSpPr>
          <p:spPr>
            <a:xfrm>
              <a:off x="149687" y="4858770"/>
              <a:ext cx="3842027" cy="707886"/>
            </a:xfrm>
            <a:prstGeom prst="rect">
              <a:avLst/>
            </a:prstGeom>
            <a:noFill/>
          </p:spPr>
          <p:txBody>
            <a:bodyPr wrap="square">
              <a:spAutoFit/>
            </a:bodyPr>
            <a:lstStyle/>
            <a:p>
              <a:r>
                <a:rPr lang="en-US" sz="2000" dirty="0"/>
                <a:t>Tails are </a:t>
              </a:r>
              <a:r>
                <a:rPr lang="en-US" sz="2000" i="1" dirty="0"/>
                <a:t>not</a:t>
              </a:r>
              <a:r>
                <a:rPr lang="en-US" sz="2000" dirty="0"/>
                <a:t> well approximated by a Gaussian! (But do look like t’s!)</a:t>
              </a:r>
            </a:p>
          </p:txBody>
        </p:sp>
      </p:grpSp>
      <p:pic>
        <p:nvPicPr>
          <p:cNvPr id="39" name="Picture 38">
            <a:extLst>
              <a:ext uri="{FF2B5EF4-FFF2-40B4-BE49-F238E27FC236}">
                <a16:creationId xmlns:a16="http://schemas.microsoft.com/office/drawing/2014/main" id="{2317474C-AC41-1549-B557-E88EA8BBAAFD}"/>
              </a:ext>
            </a:extLst>
          </p:cNvPr>
          <p:cNvPicPr>
            <a:picLocks noChangeAspect="1"/>
          </p:cNvPicPr>
          <p:nvPr/>
        </p:nvPicPr>
        <p:blipFill>
          <a:blip r:embed="rId7"/>
          <a:stretch>
            <a:fillRect/>
          </a:stretch>
        </p:blipFill>
        <p:spPr>
          <a:xfrm>
            <a:off x="9450758" y="1524154"/>
            <a:ext cx="2651760" cy="864703"/>
          </a:xfrm>
          <a:prstGeom prst="rect">
            <a:avLst/>
          </a:prstGeom>
        </p:spPr>
      </p:pic>
      <p:cxnSp>
        <p:nvCxnSpPr>
          <p:cNvPr id="40" name="Straight Connector 39">
            <a:extLst>
              <a:ext uri="{FF2B5EF4-FFF2-40B4-BE49-F238E27FC236}">
                <a16:creationId xmlns:a16="http://schemas.microsoft.com/office/drawing/2014/main" id="{CFC2DE89-B9BF-6443-B93B-767420F8952C}"/>
              </a:ext>
            </a:extLst>
          </p:cNvPr>
          <p:cNvCxnSpPr/>
          <p:nvPr/>
        </p:nvCxnSpPr>
        <p:spPr>
          <a:xfrm>
            <a:off x="6922008" y="1106424"/>
            <a:ext cx="137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986D86D-3B35-F367-43E4-C1954E379892}"/>
              </a:ext>
            </a:extLst>
          </p:cNvPr>
          <p:cNvSpPr txBox="1"/>
          <p:nvPr/>
        </p:nvSpPr>
        <p:spPr>
          <a:xfrm>
            <a:off x="7297376" y="720177"/>
            <a:ext cx="6127750" cy="369332"/>
          </a:xfrm>
          <a:prstGeom prst="rect">
            <a:avLst/>
          </a:prstGeom>
          <a:noFill/>
        </p:spPr>
        <p:txBody>
          <a:bodyPr wrap="square">
            <a:spAutoFit/>
          </a:bodyPr>
          <a:lstStyle/>
          <a:p>
            <a:pPr marL="342900" indent="-342900">
              <a:spcAft>
                <a:spcPts val="1200"/>
              </a:spcAft>
              <a:buFont typeface="Wingdings" pitchFamily="2" charset="2"/>
              <a:buChar char="q"/>
            </a:pPr>
            <a:r>
              <a:rPr lang="en-US" sz="1800" dirty="0">
                <a:solidFill>
                  <a:srgbClr val="FF0000"/>
                </a:solidFill>
              </a:rPr>
              <a:t>Propagate uncertainties through the calculation </a:t>
            </a:r>
          </a:p>
        </p:txBody>
      </p:sp>
      <p:pic>
        <p:nvPicPr>
          <p:cNvPr id="6" name="Picture 5">
            <a:extLst>
              <a:ext uri="{FF2B5EF4-FFF2-40B4-BE49-F238E27FC236}">
                <a16:creationId xmlns:a16="http://schemas.microsoft.com/office/drawing/2014/main" id="{CC1F7A7A-3A51-0B55-D0FA-C14F7339211F}"/>
              </a:ext>
            </a:extLst>
          </p:cNvPr>
          <p:cNvPicPr>
            <a:picLocks noChangeAspect="1"/>
          </p:cNvPicPr>
          <p:nvPr/>
        </p:nvPicPr>
        <p:blipFill>
          <a:blip r:embed="rId8"/>
          <a:stretch>
            <a:fillRect/>
          </a:stretch>
        </p:blipFill>
        <p:spPr>
          <a:xfrm>
            <a:off x="255391" y="81947"/>
            <a:ext cx="6796599" cy="6741342"/>
          </a:xfrm>
          <a:prstGeom prst="rect">
            <a:avLst/>
          </a:prstGeom>
        </p:spPr>
      </p:pic>
    </p:spTree>
    <p:extLst>
      <p:ext uri="{BB962C8B-B14F-4D97-AF65-F5344CB8AC3E}">
        <p14:creationId xmlns:p14="http://schemas.microsoft.com/office/powerpoint/2010/main" val="220495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55317" y="3398003"/>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FD463964-9BAD-22F2-689D-68091A1232EE}"/>
              </a:ext>
            </a:extLst>
          </p:cNvPr>
          <p:cNvSpPr txBox="1"/>
          <p:nvPr/>
        </p:nvSpPr>
        <p:spPr>
          <a:xfrm>
            <a:off x="240632" y="896017"/>
            <a:ext cx="10180351"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rtlCol="0">
            <a:spAutoFit/>
          </a:bodyPr>
          <a:lstStyle/>
          <a:p>
            <a:r>
              <a:rPr lang="en-US" sz="2400" dirty="0"/>
              <a:t>Multiple models predict an observable: how to combine for the </a:t>
            </a:r>
            <a:r>
              <a:rPr lang="en-US" sz="2400" i="1" dirty="0"/>
              <a:t>best</a:t>
            </a:r>
            <a:r>
              <a:rPr lang="en-US" sz="2400" dirty="0"/>
              <a:t> prediction?</a:t>
            </a:r>
          </a:p>
        </p:txBody>
      </p:sp>
    </p:spTree>
    <p:extLst>
      <p:ext uri="{BB962C8B-B14F-4D97-AF65-F5344CB8AC3E}">
        <p14:creationId xmlns:p14="http://schemas.microsoft.com/office/powerpoint/2010/main" val="23053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40C2407-A4B1-B27B-30BF-2A83A5EAF258}"/>
              </a:ext>
            </a:extLst>
          </p:cNvPr>
          <p:cNvGrpSpPr/>
          <p:nvPr/>
        </p:nvGrpSpPr>
        <p:grpSpPr>
          <a:xfrm>
            <a:off x="6261030" y="2168592"/>
            <a:ext cx="5996424" cy="4600099"/>
            <a:chOff x="2728476" y="836017"/>
            <a:chExt cx="5996424" cy="4600099"/>
          </a:xfrm>
        </p:grpSpPr>
        <p:grpSp>
          <p:nvGrpSpPr>
            <p:cNvPr id="34" name="Group 33">
              <a:extLst>
                <a:ext uri="{FF2B5EF4-FFF2-40B4-BE49-F238E27FC236}">
                  <a16:creationId xmlns:a16="http://schemas.microsoft.com/office/drawing/2014/main" id="{1962657B-8C58-D490-BE47-922B571667D4}"/>
                </a:ext>
              </a:extLst>
            </p:cNvPr>
            <p:cNvGrpSpPr/>
            <p:nvPr/>
          </p:nvGrpSpPr>
          <p:grpSpPr>
            <a:xfrm>
              <a:off x="2728476" y="836017"/>
              <a:ext cx="5996424" cy="4415433"/>
              <a:chOff x="2728476" y="836017"/>
              <a:chExt cx="5996424" cy="4415433"/>
            </a:xfrm>
          </p:grpSpPr>
          <p:pic>
            <p:nvPicPr>
              <p:cNvPr id="36" name="Picture 35">
                <a:extLst>
                  <a:ext uri="{FF2B5EF4-FFF2-40B4-BE49-F238E27FC236}">
                    <a16:creationId xmlns:a16="http://schemas.microsoft.com/office/drawing/2014/main" id="{3FD412FA-1A17-8171-50EE-C9E95008257D}"/>
                  </a:ext>
                </a:extLst>
              </p:cNvPr>
              <p:cNvPicPr>
                <a:picLocks noChangeAspect="1"/>
              </p:cNvPicPr>
              <p:nvPr/>
            </p:nvPicPr>
            <p:blipFill>
              <a:blip r:embed="rId3"/>
              <a:stretch>
                <a:fillRect/>
              </a:stretch>
            </p:blipFill>
            <p:spPr>
              <a:xfrm>
                <a:off x="2728476" y="1094509"/>
                <a:ext cx="5996424" cy="4156941"/>
              </a:xfrm>
              <a:prstGeom prst="rect">
                <a:avLst/>
              </a:prstGeom>
            </p:spPr>
          </p:pic>
          <p:sp>
            <p:nvSpPr>
              <p:cNvPr id="37" name="TextBox 36">
                <a:extLst>
                  <a:ext uri="{FF2B5EF4-FFF2-40B4-BE49-F238E27FC236}">
                    <a16:creationId xmlns:a16="http://schemas.microsoft.com/office/drawing/2014/main" id="{BF451FC9-015B-730A-9101-4ACB37294DF6}"/>
                  </a:ext>
                </a:extLst>
              </p:cNvPr>
              <p:cNvSpPr txBox="1"/>
              <p:nvPr/>
            </p:nvSpPr>
            <p:spPr>
              <a:xfrm>
                <a:off x="3697357" y="836017"/>
                <a:ext cx="4410566" cy="369332"/>
              </a:xfrm>
              <a:prstGeom prst="rect">
                <a:avLst/>
              </a:prstGeom>
              <a:solidFill>
                <a:schemeClr val="accent4">
                  <a:lumMod val="20000"/>
                  <a:lumOff val="80000"/>
                </a:schemeClr>
              </a:solidFill>
            </p:spPr>
            <p:txBody>
              <a:bodyPr wrap="none" rtlCol="0">
                <a:spAutoFit/>
              </a:bodyPr>
              <a:lstStyle/>
              <a:p>
                <a:r>
                  <a:rPr lang="en-US" dirty="0"/>
                  <a:t>BMA predictive PDF for temperature forecast</a:t>
                </a:r>
              </a:p>
            </p:txBody>
          </p:sp>
          <p:sp>
            <p:nvSpPr>
              <p:cNvPr id="38" name="TextBox 37">
                <a:extLst>
                  <a:ext uri="{FF2B5EF4-FFF2-40B4-BE49-F238E27FC236}">
                    <a16:creationId xmlns:a16="http://schemas.microsoft.com/office/drawing/2014/main" id="{EDFB313F-570C-22CB-B1A6-B2F6F3191A3B}"/>
                  </a:ext>
                </a:extLst>
              </p:cNvPr>
              <p:cNvSpPr txBox="1"/>
              <p:nvPr/>
            </p:nvSpPr>
            <p:spPr>
              <a:xfrm>
                <a:off x="3588328" y="2110632"/>
                <a:ext cx="639919" cy="369332"/>
              </a:xfrm>
              <a:prstGeom prst="rect">
                <a:avLst/>
              </a:prstGeom>
              <a:solidFill>
                <a:schemeClr val="accent4">
                  <a:lumMod val="20000"/>
                  <a:lumOff val="80000"/>
                </a:schemeClr>
              </a:solidFill>
            </p:spPr>
            <p:txBody>
              <a:bodyPr wrap="none" rtlCol="0">
                <a:spAutoFit/>
              </a:bodyPr>
              <a:lstStyle/>
              <a:p>
                <a:r>
                  <a:rPr lang="en-US" dirty="0"/>
                  <a:t>BMA</a:t>
                </a:r>
              </a:p>
            </p:txBody>
          </p:sp>
          <p:cxnSp>
            <p:nvCxnSpPr>
              <p:cNvPr id="39" name="Straight Connector 38">
                <a:extLst>
                  <a:ext uri="{FF2B5EF4-FFF2-40B4-BE49-F238E27FC236}">
                    <a16:creationId xmlns:a16="http://schemas.microsoft.com/office/drawing/2014/main" id="{64582EDA-F62C-F081-2D03-E960B90352B7}"/>
                  </a:ext>
                </a:extLst>
              </p:cNvPr>
              <p:cNvCxnSpPr>
                <a:cxnSpLocks/>
              </p:cNvCxnSpPr>
              <p:nvPr/>
            </p:nvCxnSpPr>
            <p:spPr>
              <a:xfrm>
                <a:off x="4228247" y="2387631"/>
                <a:ext cx="648553" cy="350825"/>
              </a:xfrm>
              <a:prstGeom prst="line">
                <a:avLst/>
              </a:prstGeom>
              <a:ln w="539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4DA270F-923A-FEFD-45DC-C53C4B90EDFC}"/>
                  </a:ext>
                </a:extLst>
              </p:cNvPr>
              <p:cNvSpPr txBox="1"/>
              <p:nvPr/>
            </p:nvSpPr>
            <p:spPr>
              <a:xfrm>
                <a:off x="7290302" y="1958416"/>
                <a:ext cx="1327864" cy="369332"/>
              </a:xfrm>
              <a:prstGeom prst="rect">
                <a:avLst/>
              </a:prstGeom>
              <a:solidFill>
                <a:schemeClr val="accent4">
                  <a:lumMod val="20000"/>
                  <a:lumOff val="80000"/>
                </a:schemeClr>
              </a:solidFill>
            </p:spPr>
            <p:txBody>
              <a:bodyPr wrap="none" rtlCol="0">
                <a:spAutoFit/>
              </a:bodyPr>
              <a:lstStyle/>
              <a:p>
                <a:r>
                  <a:rPr lang="en-US" dirty="0"/>
                  <a:t>Observation</a:t>
                </a:r>
              </a:p>
            </p:txBody>
          </p:sp>
          <p:cxnSp>
            <p:nvCxnSpPr>
              <p:cNvPr id="41" name="Straight Connector 40">
                <a:extLst>
                  <a:ext uri="{FF2B5EF4-FFF2-40B4-BE49-F238E27FC236}">
                    <a16:creationId xmlns:a16="http://schemas.microsoft.com/office/drawing/2014/main" id="{88C86A0D-802A-898D-427D-78B691E11457}"/>
                  </a:ext>
                </a:extLst>
              </p:cNvPr>
              <p:cNvCxnSpPr>
                <a:cxnSpLocks/>
                <a:stCxn id="40" idx="1"/>
              </p:cNvCxnSpPr>
              <p:nvPr/>
            </p:nvCxnSpPr>
            <p:spPr>
              <a:xfrm flipH="1" flipV="1">
                <a:off x="6774873" y="1981200"/>
                <a:ext cx="515429" cy="161882"/>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EE0B8CE-2150-7F2D-1518-D9BA0137E93D}"/>
                  </a:ext>
                </a:extLst>
              </p:cNvPr>
              <p:cNvSpPr txBox="1"/>
              <p:nvPr/>
            </p:nvSpPr>
            <p:spPr>
              <a:xfrm>
                <a:off x="5726688" y="2725443"/>
                <a:ext cx="883575" cy="369332"/>
              </a:xfrm>
              <a:prstGeom prst="rect">
                <a:avLst/>
              </a:prstGeom>
              <a:solidFill>
                <a:schemeClr val="accent4">
                  <a:lumMod val="20000"/>
                  <a:lumOff val="80000"/>
                </a:schemeClr>
              </a:solidFill>
            </p:spPr>
            <p:txBody>
              <a:bodyPr wrap="none" rtlCol="0">
                <a:spAutoFit/>
              </a:bodyPr>
              <a:lstStyle/>
              <a:p>
                <a:r>
                  <a:rPr lang="en-US" dirty="0"/>
                  <a:t>Models</a:t>
                </a:r>
              </a:p>
            </p:txBody>
          </p:sp>
          <p:cxnSp>
            <p:nvCxnSpPr>
              <p:cNvPr id="43" name="Straight Connector 42">
                <a:extLst>
                  <a:ext uri="{FF2B5EF4-FFF2-40B4-BE49-F238E27FC236}">
                    <a16:creationId xmlns:a16="http://schemas.microsoft.com/office/drawing/2014/main" id="{B3EBA3DC-ACC6-A492-3B5D-AB083837BBAA}"/>
                  </a:ext>
                </a:extLst>
              </p:cNvPr>
              <p:cNvCxnSpPr>
                <a:cxnSpLocks/>
              </p:cNvCxnSpPr>
              <p:nvPr/>
            </p:nvCxnSpPr>
            <p:spPr>
              <a:xfrm flipH="1">
                <a:off x="5478612" y="2910109"/>
                <a:ext cx="248076" cy="228600"/>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9BF7DC-285C-D6EA-31BD-63471FDD8D3C}"/>
                  </a:ext>
                </a:extLst>
              </p:cNvPr>
              <p:cNvCxnSpPr>
                <a:cxnSpLocks/>
                <a:stCxn id="42" idx="2"/>
              </p:cNvCxnSpPr>
              <p:nvPr/>
            </p:nvCxnSpPr>
            <p:spPr>
              <a:xfrm>
                <a:off x="6168476" y="3094775"/>
                <a:ext cx="312762" cy="343690"/>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727B6B1-4879-5F05-AFA2-A370822252DB}"/>
                  </a:ext>
                </a:extLst>
              </p:cNvPr>
              <p:cNvCxnSpPr>
                <a:cxnSpLocks/>
              </p:cNvCxnSpPr>
              <p:nvPr/>
            </p:nvCxnSpPr>
            <p:spPr>
              <a:xfrm flipH="1">
                <a:off x="5208347" y="3133424"/>
                <a:ext cx="694292" cy="1099755"/>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0444A4A-FC8A-968A-F0AE-3C367D6968B2}"/>
                  </a:ext>
                </a:extLst>
              </p:cNvPr>
              <p:cNvCxnSpPr>
                <a:cxnSpLocks/>
              </p:cNvCxnSpPr>
              <p:nvPr/>
            </p:nvCxnSpPr>
            <p:spPr>
              <a:xfrm>
                <a:off x="6023525" y="3094775"/>
                <a:ext cx="637039" cy="1376627"/>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899D615-CF7B-1BA4-028C-BA851B8A7F25}"/>
                  </a:ext>
                </a:extLst>
              </p:cNvPr>
              <p:cNvCxnSpPr>
                <a:cxnSpLocks/>
              </p:cNvCxnSpPr>
              <p:nvPr/>
            </p:nvCxnSpPr>
            <p:spPr>
              <a:xfrm>
                <a:off x="6481238" y="3093842"/>
                <a:ext cx="324277" cy="689246"/>
              </a:xfrm>
              <a:prstGeom prst="line">
                <a:avLst/>
              </a:prstGeom>
              <a:ln w="254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1319E334-D022-CAFD-D241-8954AC60C3DF}"/>
                </a:ext>
              </a:extLst>
            </p:cNvPr>
            <p:cNvSpPr txBox="1"/>
            <p:nvPr/>
          </p:nvSpPr>
          <p:spPr>
            <a:xfrm>
              <a:off x="5208347" y="5066784"/>
              <a:ext cx="1388585" cy="369332"/>
            </a:xfrm>
            <a:prstGeom prst="rect">
              <a:avLst/>
            </a:prstGeom>
            <a:solidFill>
              <a:schemeClr val="accent4">
                <a:lumMod val="20000"/>
                <a:lumOff val="80000"/>
              </a:schemeClr>
            </a:solidFill>
          </p:spPr>
          <p:txBody>
            <a:bodyPr wrap="none" rtlCol="0">
              <a:spAutoFit/>
            </a:bodyPr>
            <a:lstStyle/>
            <a:p>
              <a:r>
                <a:rPr lang="en-US" dirty="0"/>
                <a:t>Temperature</a:t>
              </a:r>
            </a:p>
          </p:txBody>
        </p:sp>
      </p:grpSp>
      <p:sp>
        <p:nvSpPr>
          <p:cNvPr id="17" name="TextBox 16">
            <a:extLst>
              <a:ext uri="{FF2B5EF4-FFF2-40B4-BE49-F238E27FC236}">
                <a16:creationId xmlns:a16="http://schemas.microsoft.com/office/drawing/2014/main" id="{8B4EAD84-43F6-9984-EE60-0F1B43D472AC}"/>
              </a:ext>
            </a:extLst>
          </p:cNvPr>
          <p:cNvSpPr txBox="1"/>
          <p:nvPr/>
        </p:nvSpPr>
        <p:spPr>
          <a:xfrm>
            <a:off x="150218" y="1283066"/>
            <a:ext cx="6664729" cy="523220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a:spcAft>
                <a:spcPts val="1200"/>
              </a:spcAft>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determined by predictive power.</a:t>
            </a:r>
          </a:p>
          <a:p>
            <a:pPr marL="342900" indent="-342900">
              <a:spcAft>
                <a:spcPts val="1200"/>
              </a:spcAft>
              <a:buFont typeface="Arial" panose="020B0604020202020204" pitchFamily="34" charset="0"/>
              <a:buChar char="•"/>
            </a:pPr>
            <a:r>
              <a:rPr lang="en-US" sz="2400" dirty="0">
                <a:sym typeface="Wingdings" pitchFamily="2" charset="2"/>
              </a:rPr>
              <a:t>Improves predictive performance in weather forecasting [Raftery et al., (2005)]</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4"/>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5"/>
          <a:stretch>
            <a:fillRect/>
          </a:stretch>
        </p:blipFill>
        <p:spPr>
          <a:xfrm>
            <a:off x="2440128" y="2242127"/>
            <a:ext cx="3281613" cy="349303"/>
          </a:xfrm>
          <a:prstGeom prst="rect">
            <a:avLst/>
          </a:prstGeom>
        </p:spPr>
      </p:pic>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Bayesian model mixing </a:t>
            </a:r>
            <a:r>
              <a:rPr lang="en-US" sz="3600" b="1" dirty="0">
                <a:solidFill>
                  <a:srgbClr val="FF0000"/>
                </a:solidFill>
                <a:latin typeface="+mn-lt"/>
                <a:sym typeface="Wingdings" pitchFamily="2" charset="2"/>
              </a:rPr>
              <a:t></a:t>
            </a:r>
            <a:r>
              <a:rPr lang="en-US" sz="3600" b="1" dirty="0">
                <a:solidFill>
                  <a:srgbClr val="FF0000"/>
                </a:solidFill>
                <a:latin typeface="+mn-lt"/>
              </a:rPr>
              <a:t> BMA</a:t>
            </a:r>
          </a:p>
        </p:txBody>
      </p:sp>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6"/>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7"/>
          <a:stretch>
            <a:fillRect/>
          </a:stretch>
        </p:blipFill>
        <p:spPr>
          <a:xfrm>
            <a:off x="1687092" y="4673055"/>
            <a:ext cx="398379" cy="318703"/>
          </a:xfrm>
          <a:prstGeom prst="rect">
            <a:avLst/>
          </a:prstGeom>
        </p:spPr>
      </p:pic>
    </p:spTree>
    <p:extLst>
      <p:ext uri="{BB962C8B-B14F-4D97-AF65-F5344CB8AC3E}">
        <p14:creationId xmlns:p14="http://schemas.microsoft.com/office/powerpoint/2010/main" val="39660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7DBC7-5972-E64F-9A19-59CBF06F3650}"/>
              </a:ext>
            </a:extLst>
          </p:cNvPr>
          <p:cNvPicPr>
            <a:picLocks noChangeAspect="1"/>
          </p:cNvPicPr>
          <p:nvPr/>
        </p:nvPicPr>
        <p:blipFill>
          <a:blip r:embed="rId3"/>
          <a:stretch>
            <a:fillRect/>
          </a:stretch>
        </p:blipFill>
        <p:spPr>
          <a:xfrm>
            <a:off x="213506" y="789831"/>
            <a:ext cx="11764988" cy="490964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427013" y="174278"/>
            <a:ext cx="11271547" cy="584775"/>
          </a:xfrm>
          <a:prstGeom prst="rect">
            <a:avLst/>
          </a:prstGeom>
          <a:noFill/>
        </p:spPr>
        <p:txBody>
          <a:bodyPr wrap="none" rtlCol="0">
            <a:spAutoFit/>
          </a:bodyPr>
          <a:lstStyle/>
          <a:p>
            <a:r>
              <a:rPr lang="en-US" sz="3200" b="1" dirty="0">
                <a:solidFill>
                  <a:srgbClr val="FF0000"/>
                </a:solidFill>
              </a:rPr>
              <a:t>Limits of the nuclear landscape: Bayesian model averaging (BMA)</a:t>
            </a:r>
          </a:p>
        </p:txBody>
      </p:sp>
      <p:sp>
        <p:nvSpPr>
          <p:cNvPr id="4" name="Rectangle 3">
            <a:extLst>
              <a:ext uri="{FF2B5EF4-FFF2-40B4-BE49-F238E27FC236}">
                <a16:creationId xmlns:a16="http://schemas.microsoft.com/office/drawing/2014/main" id="{A533A163-D67B-8942-9933-1F12A7D64CDB}"/>
              </a:ext>
            </a:extLst>
          </p:cNvPr>
          <p:cNvSpPr/>
          <p:nvPr/>
        </p:nvSpPr>
        <p:spPr>
          <a:xfrm>
            <a:off x="1974133" y="5668734"/>
            <a:ext cx="9620251" cy="461665"/>
          </a:xfrm>
          <a:prstGeom prst="rect">
            <a:avLst/>
          </a:prstGeom>
        </p:spPr>
        <p:txBody>
          <a:bodyPr wrap="square">
            <a:spAutoFit/>
          </a:bodyPr>
          <a:lstStyle/>
          <a:p>
            <a:r>
              <a:rPr lang="en-US" sz="2400" dirty="0"/>
              <a:t>L. </a:t>
            </a:r>
            <a:r>
              <a:rPr lang="en-US" sz="2400" dirty="0" err="1"/>
              <a:t>Neufcourt</a:t>
            </a:r>
            <a:r>
              <a:rPr lang="en-US" sz="2400" dirty="0"/>
              <a:t> et al., Phys. Rev. C </a:t>
            </a:r>
            <a:r>
              <a:rPr lang="en-US" sz="2400" b="1" dirty="0"/>
              <a:t>101</a:t>
            </a:r>
            <a:r>
              <a:rPr lang="en-US" sz="2400" dirty="0"/>
              <a:t>, 014319 (2020); arXiv:2001.05924</a:t>
            </a:r>
          </a:p>
        </p:txBody>
      </p:sp>
      <p:sp>
        <p:nvSpPr>
          <p:cNvPr id="5" name="TextBox 4">
            <a:extLst>
              <a:ext uri="{FF2B5EF4-FFF2-40B4-BE49-F238E27FC236}">
                <a16:creationId xmlns:a16="http://schemas.microsoft.com/office/drawing/2014/main" id="{90976C2A-EBE0-F841-90D3-85233EE3A921}"/>
              </a:ext>
            </a:extLst>
          </p:cNvPr>
          <p:cNvSpPr txBox="1"/>
          <p:nvPr/>
        </p:nvSpPr>
        <p:spPr>
          <a:xfrm>
            <a:off x="1085851" y="1181100"/>
            <a:ext cx="2362200" cy="1200329"/>
          </a:xfrm>
          <a:prstGeom prst="rect">
            <a:avLst/>
          </a:prstGeom>
          <a:noFill/>
        </p:spPr>
        <p:txBody>
          <a:bodyPr wrap="square" rtlCol="0">
            <a:spAutoFit/>
          </a:bodyPr>
          <a:lstStyle/>
          <a:p>
            <a:r>
              <a:rPr lang="en-US" sz="2400" b="1" dirty="0">
                <a:solidFill>
                  <a:srgbClr val="FF0000"/>
                </a:solidFill>
              </a:rPr>
              <a:t>Uses 11 global nuclear mass models</a:t>
            </a:r>
          </a:p>
        </p:txBody>
      </p:sp>
      <p:sp>
        <p:nvSpPr>
          <p:cNvPr id="6" name="TextBox 5">
            <a:extLst>
              <a:ext uri="{FF2B5EF4-FFF2-40B4-BE49-F238E27FC236}">
                <a16:creationId xmlns:a16="http://schemas.microsoft.com/office/drawing/2014/main" id="{2799EBDD-A810-5A42-9783-2050172CE959}"/>
              </a:ext>
            </a:extLst>
          </p:cNvPr>
          <p:cNvSpPr txBox="1"/>
          <p:nvPr/>
        </p:nvSpPr>
        <p:spPr>
          <a:xfrm>
            <a:off x="7565291" y="3440545"/>
            <a:ext cx="3175100" cy="461665"/>
          </a:xfrm>
          <a:prstGeom prst="rect">
            <a:avLst/>
          </a:prstGeom>
          <a:noFill/>
        </p:spPr>
        <p:txBody>
          <a:bodyPr wrap="none" rtlCol="0">
            <a:spAutoFit/>
          </a:bodyPr>
          <a:lstStyle/>
          <a:p>
            <a:r>
              <a:rPr lang="en-US" sz="2400" b="1" dirty="0">
                <a:solidFill>
                  <a:srgbClr val="FF0000"/>
                </a:solidFill>
              </a:rPr>
              <a:t>Total: 7708 ± 534 nuclei</a:t>
            </a:r>
          </a:p>
        </p:txBody>
      </p:sp>
      <p:sp>
        <p:nvSpPr>
          <p:cNvPr id="7" name="TextBox 6">
            <a:extLst>
              <a:ext uri="{FF2B5EF4-FFF2-40B4-BE49-F238E27FC236}">
                <a16:creationId xmlns:a16="http://schemas.microsoft.com/office/drawing/2014/main" id="{C496017F-107F-D144-95B1-B31042E9479E}"/>
              </a:ext>
            </a:extLst>
          </p:cNvPr>
          <p:cNvSpPr txBox="1"/>
          <p:nvPr/>
        </p:nvSpPr>
        <p:spPr>
          <a:xfrm>
            <a:off x="1085851" y="6242549"/>
            <a:ext cx="10225107" cy="461665"/>
          </a:xfrm>
          <a:prstGeom prst="rect">
            <a:avLst/>
          </a:prstGeom>
          <a:noFill/>
        </p:spPr>
        <p:txBody>
          <a:bodyPr wrap="none" rtlCol="0">
            <a:spAutoFit/>
          </a:bodyPr>
          <a:lstStyle/>
          <a:p>
            <a:r>
              <a:rPr lang="en-US" sz="2400" dirty="0">
                <a:solidFill>
                  <a:srgbClr val="FF0000"/>
                </a:solidFill>
              </a:rPr>
              <a:t>Probability for each nucleus (Z,N) to be bound shown as a color.  Dripline at 50%.</a:t>
            </a:r>
          </a:p>
        </p:txBody>
      </p:sp>
    </p:spTree>
    <p:extLst>
      <p:ext uri="{BB962C8B-B14F-4D97-AF65-F5344CB8AC3E}">
        <p14:creationId xmlns:p14="http://schemas.microsoft.com/office/powerpoint/2010/main" val="123487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749215"/>
            <a:ext cx="11366052" cy="4525963"/>
          </a:xfrm>
        </p:spPr>
        <p:txBody>
          <a:bodyPr>
            <a:normAutofit/>
          </a:bodyPr>
          <a:lstStyle/>
          <a:p>
            <a:pPr marL="213355">
              <a:lnSpc>
                <a:spcPct val="140000"/>
              </a:lnSpc>
              <a:spcAft>
                <a:spcPts val="2400"/>
              </a:spcAft>
            </a:pPr>
            <a:r>
              <a:rPr lang="en-US" sz="3600" dirty="0"/>
              <a:t>Thinking about uncertainty quantification (UQ) for models</a:t>
            </a:r>
          </a:p>
          <a:p>
            <a:pPr marL="213355">
              <a:lnSpc>
                <a:spcPct val="140000"/>
              </a:lnSpc>
              <a:spcAft>
                <a:spcPts val="2400"/>
              </a:spcAft>
            </a:pPr>
            <a:r>
              <a:rPr lang="en-US" sz="3600" b="1" dirty="0">
                <a:solidFill>
                  <a:schemeClr val="bg1">
                    <a:lumMod val="75000"/>
                  </a:schemeClr>
                </a:solidFill>
              </a:rPr>
              <a:t>BAND:</a:t>
            </a:r>
            <a:r>
              <a:rPr lang="en-US" sz="3600" dirty="0">
                <a:solidFill>
                  <a:schemeClr val="bg1">
                    <a:lumMod val="75000"/>
                  </a:schemeClr>
                </a:solidFill>
              </a:rPr>
              <a:t> emulators, calibration, model mixing, expt. design</a:t>
            </a:r>
          </a:p>
          <a:p>
            <a:pPr marL="213355">
              <a:lnSpc>
                <a:spcPct val="140000"/>
              </a:lnSpc>
              <a:spcAft>
                <a:spcPts val="2400"/>
              </a:spcAft>
            </a:pPr>
            <a:r>
              <a:rPr lang="en-US" sz="3600" dirty="0">
                <a:solidFill>
                  <a:schemeClr val="bg1">
                    <a:lumMod val="75000"/>
                  </a:schemeClr>
                </a:solidFill>
              </a:rPr>
              <a:t>Summary and outlook</a:t>
            </a:r>
          </a:p>
        </p:txBody>
      </p:sp>
    </p:spTree>
    <p:extLst>
      <p:ext uri="{BB962C8B-B14F-4D97-AF65-F5344CB8AC3E}">
        <p14:creationId xmlns:p14="http://schemas.microsoft.com/office/powerpoint/2010/main" val="351342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7DBC7-5972-E64F-9A19-59CBF06F3650}"/>
              </a:ext>
            </a:extLst>
          </p:cNvPr>
          <p:cNvPicPr>
            <a:picLocks noChangeAspect="1"/>
          </p:cNvPicPr>
          <p:nvPr/>
        </p:nvPicPr>
        <p:blipFill>
          <a:blip r:embed="rId3"/>
          <a:stretch>
            <a:fillRect/>
          </a:stretch>
        </p:blipFill>
        <p:spPr>
          <a:xfrm>
            <a:off x="213506" y="789831"/>
            <a:ext cx="11764988" cy="490964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427013" y="174278"/>
            <a:ext cx="11271547" cy="584775"/>
          </a:xfrm>
          <a:prstGeom prst="rect">
            <a:avLst/>
          </a:prstGeom>
          <a:noFill/>
        </p:spPr>
        <p:txBody>
          <a:bodyPr wrap="none" rtlCol="0">
            <a:spAutoFit/>
          </a:bodyPr>
          <a:lstStyle/>
          <a:p>
            <a:r>
              <a:rPr lang="en-US" sz="3200" b="1" dirty="0">
                <a:solidFill>
                  <a:srgbClr val="FF0000"/>
                </a:solidFill>
              </a:rPr>
              <a:t>Limits of the nuclear landscape: Bayesian model averaging (BMA)</a:t>
            </a:r>
          </a:p>
        </p:txBody>
      </p:sp>
      <p:sp>
        <p:nvSpPr>
          <p:cNvPr id="4" name="Rectangle 3">
            <a:extLst>
              <a:ext uri="{FF2B5EF4-FFF2-40B4-BE49-F238E27FC236}">
                <a16:creationId xmlns:a16="http://schemas.microsoft.com/office/drawing/2014/main" id="{A533A163-D67B-8942-9933-1F12A7D64CDB}"/>
              </a:ext>
            </a:extLst>
          </p:cNvPr>
          <p:cNvSpPr/>
          <p:nvPr/>
        </p:nvSpPr>
        <p:spPr>
          <a:xfrm>
            <a:off x="1974133" y="5668734"/>
            <a:ext cx="9620251" cy="461665"/>
          </a:xfrm>
          <a:prstGeom prst="rect">
            <a:avLst/>
          </a:prstGeom>
        </p:spPr>
        <p:txBody>
          <a:bodyPr wrap="square">
            <a:spAutoFit/>
          </a:bodyPr>
          <a:lstStyle/>
          <a:p>
            <a:r>
              <a:rPr lang="en-US" sz="2400" dirty="0"/>
              <a:t>L. </a:t>
            </a:r>
            <a:r>
              <a:rPr lang="en-US" sz="2400" dirty="0" err="1"/>
              <a:t>Neufcourt</a:t>
            </a:r>
            <a:r>
              <a:rPr lang="en-US" sz="2400" dirty="0"/>
              <a:t> et al., Phys. Rev. C </a:t>
            </a:r>
            <a:r>
              <a:rPr lang="en-US" sz="2400" b="1" dirty="0"/>
              <a:t>101</a:t>
            </a:r>
            <a:r>
              <a:rPr lang="en-US" sz="2400" dirty="0"/>
              <a:t>, 014319 (2020); arXiv:2001.05924</a:t>
            </a:r>
          </a:p>
        </p:txBody>
      </p:sp>
      <p:sp>
        <p:nvSpPr>
          <p:cNvPr id="5" name="TextBox 4">
            <a:extLst>
              <a:ext uri="{FF2B5EF4-FFF2-40B4-BE49-F238E27FC236}">
                <a16:creationId xmlns:a16="http://schemas.microsoft.com/office/drawing/2014/main" id="{90976C2A-EBE0-F841-90D3-85233EE3A921}"/>
              </a:ext>
            </a:extLst>
          </p:cNvPr>
          <p:cNvSpPr txBox="1"/>
          <p:nvPr/>
        </p:nvSpPr>
        <p:spPr>
          <a:xfrm>
            <a:off x="1085851" y="1181100"/>
            <a:ext cx="2362200" cy="1200329"/>
          </a:xfrm>
          <a:prstGeom prst="rect">
            <a:avLst/>
          </a:prstGeom>
          <a:noFill/>
        </p:spPr>
        <p:txBody>
          <a:bodyPr wrap="square" rtlCol="0">
            <a:spAutoFit/>
          </a:bodyPr>
          <a:lstStyle/>
          <a:p>
            <a:r>
              <a:rPr lang="en-US" sz="2400" b="1" dirty="0">
                <a:solidFill>
                  <a:srgbClr val="FF0000"/>
                </a:solidFill>
              </a:rPr>
              <a:t>Uses 11 global nuclear mass models</a:t>
            </a:r>
          </a:p>
        </p:txBody>
      </p:sp>
      <p:sp>
        <p:nvSpPr>
          <p:cNvPr id="6" name="TextBox 5">
            <a:extLst>
              <a:ext uri="{FF2B5EF4-FFF2-40B4-BE49-F238E27FC236}">
                <a16:creationId xmlns:a16="http://schemas.microsoft.com/office/drawing/2014/main" id="{2799EBDD-A810-5A42-9783-2050172CE959}"/>
              </a:ext>
            </a:extLst>
          </p:cNvPr>
          <p:cNvSpPr txBox="1"/>
          <p:nvPr/>
        </p:nvSpPr>
        <p:spPr>
          <a:xfrm>
            <a:off x="7565291" y="3440545"/>
            <a:ext cx="3175100" cy="461665"/>
          </a:xfrm>
          <a:prstGeom prst="rect">
            <a:avLst/>
          </a:prstGeom>
          <a:noFill/>
        </p:spPr>
        <p:txBody>
          <a:bodyPr wrap="none" rtlCol="0">
            <a:spAutoFit/>
          </a:bodyPr>
          <a:lstStyle/>
          <a:p>
            <a:r>
              <a:rPr lang="en-US" sz="2400" b="1" dirty="0">
                <a:solidFill>
                  <a:srgbClr val="FF0000"/>
                </a:solidFill>
              </a:rPr>
              <a:t>Total: 7708 ± 534 nuclei</a:t>
            </a:r>
          </a:p>
        </p:txBody>
      </p:sp>
      <p:sp>
        <p:nvSpPr>
          <p:cNvPr id="7" name="TextBox 6">
            <a:extLst>
              <a:ext uri="{FF2B5EF4-FFF2-40B4-BE49-F238E27FC236}">
                <a16:creationId xmlns:a16="http://schemas.microsoft.com/office/drawing/2014/main" id="{C496017F-107F-D144-95B1-B31042E9479E}"/>
              </a:ext>
            </a:extLst>
          </p:cNvPr>
          <p:cNvSpPr txBox="1"/>
          <p:nvPr/>
        </p:nvSpPr>
        <p:spPr>
          <a:xfrm>
            <a:off x="1085851" y="6242549"/>
            <a:ext cx="10225107" cy="461665"/>
          </a:xfrm>
          <a:prstGeom prst="rect">
            <a:avLst/>
          </a:prstGeom>
          <a:noFill/>
        </p:spPr>
        <p:txBody>
          <a:bodyPr wrap="none" rtlCol="0">
            <a:spAutoFit/>
          </a:bodyPr>
          <a:lstStyle/>
          <a:p>
            <a:r>
              <a:rPr lang="en-US" sz="2400" dirty="0">
                <a:solidFill>
                  <a:srgbClr val="FF0000"/>
                </a:solidFill>
              </a:rPr>
              <a:t>Probability for each nucleus (Z,N) to be bound shown as a color.  Dripline at 50%.</a:t>
            </a:r>
          </a:p>
        </p:txBody>
      </p:sp>
      <p:sp>
        <p:nvSpPr>
          <p:cNvPr id="14" name="Rounded Rectangle 13">
            <a:extLst>
              <a:ext uri="{FF2B5EF4-FFF2-40B4-BE49-F238E27FC236}">
                <a16:creationId xmlns:a16="http://schemas.microsoft.com/office/drawing/2014/main" id="{533D6DF4-D517-324B-980B-3D0CBFE61191}"/>
              </a:ext>
            </a:extLst>
          </p:cNvPr>
          <p:cNvSpPr/>
          <p:nvPr/>
        </p:nvSpPr>
        <p:spPr>
          <a:xfrm>
            <a:off x="894617" y="3228575"/>
            <a:ext cx="6705600" cy="2440159"/>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3" name="Picture 12">
            <a:extLst>
              <a:ext uri="{FF2B5EF4-FFF2-40B4-BE49-F238E27FC236}">
                <a16:creationId xmlns:a16="http://schemas.microsoft.com/office/drawing/2014/main" id="{D6669A7D-AEC6-3F4C-B088-61E42319B98C}"/>
              </a:ext>
            </a:extLst>
          </p:cNvPr>
          <p:cNvPicPr>
            <a:picLocks noChangeAspect="1"/>
          </p:cNvPicPr>
          <p:nvPr/>
        </p:nvPicPr>
        <p:blipFill>
          <a:blip r:embed="rId4"/>
          <a:stretch>
            <a:fillRect/>
          </a:stretch>
        </p:blipFill>
        <p:spPr>
          <a:xfrm>
            <a:off x="1132743" y="3330419"/>
            <a:ext cx="6229349" cy="2235304"/>
          </a:xfrm>
          <a:prstGeom prst="rect">
            <a:avLst/>
          </a:prstGeom>
        </p:spPr>
      </p:pic>
      <p:grpSp>
        <p:nvGrpSpPr>
          <p:cNvPr id="16" name="Group 15">
            <a:extLst>
              <a:ext uri="{FF2B5EF4-FFF2-40B4-BE49-F238E27FC236}">
                <a16:creationId xmlns:a16="http://schemas.microsoft.com/office/drawing/2014/main" id="{05438DA7-0EDB-7F4D-A1DD-298E7521C489}"/>
              </a:ext>
            </a:extLst>
          </p:cNvPr>
          <p:cNvGrpSpPr/>
          <p:nvPr/>
        </p:nvGrpSpPr>
        <p:grpSpPr>
          <a:xfrm>
            <a:off x="3829539" y="880806"/>
            <a:ext cx="6705600" cy="2282092"/>
            <a:chOff x="2872154" y="660604"/>
            <a:chExt cx="5029200" cy="1711569"/>
          </a:xfrm>
        </p:grpSpPr>
        <p:grpSp>
          <p:nvGrpSpPr>
            <p:cNvPr id="12" name="Group 11">
              <a:extLst>
                <a:ext uri="{FF2B5EF4-FFF2-40B4-BE49-F238E27FC236}">
                  <a16:creationId xmlns:a16="http://schemas.microsoft.com/office/drawing/2014/main" id="{A90FAD35-AA1B-CA47-BFA5-EA9E6FEB05CE}"/>
                </a:ext>
              </a:extLst>
            </p:cNvPr>
            <p:cNvGrpSpPr/>
            <p:nvPr/>
          </p:nvGrpSpPr>
          <p:grpSpPr>
            <a:xfrm>
              <a:off x="2872154" y="660604"/>
              <a:ext cx="5029200" cy="1711569"/>
              <a:chOff x="2145324" y="1324708"/>
              <a:chExt cx="5029200" cy="1711569"/>
            </a:xfrm>
          </p:grpSpPr>
          <p:sp>
            <p:nvSpPr>
              <p:cNvPr id="11" name="Rounded Rectangle 10">
                <a:extLst>
                  <a:ext uri="{FF2B5EF4-FFF2-40B4-BE49-F238E27FC236}">
                    <a16:creationId xmlns:a16="http://schemas.microsoft.com/office/drawing/2014/main" id="{BD11ADE1-98EB-8C43-A0D0-A30E8FCF4428}"/>
                  </a:ext>
                </a:extLst>
              </p:cNvPr>
              <p:cNvSpPr/>
              <p:nvPr/>
            </p:nvSpPr>
            <p:spPr>
              <a:xfrm>
                <a:off x="2145324" y="1324708"/>
                <a:ext cx="5029200" cy="1711569"/>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63773A6B-3C36-E845-8604-1989CE152E1A}"/>
                  </a:ext>
                </a:extLst>
              </p:cNvPr>
              <p:cNvSpPr/>
              <p:nvPr/>
            </p:nvSpPr>
            <p:spPr>
              <a:xfrm>
                <a:off x="2312132" y="1426904"/>
                <a:ext cx="4686545" cy="623248"/>
              </a:xfrm>
              <a:prstGeom prst="rect">
                <a:avLst/>
              </a:prstGeom>
            </p:spPr>
            <p:txBody>
              <a:bodyPr wrap="square">
                <a:spAutoFit/>
              </a:bodyPr>
              <a:lstStyle/>
              <a:p>
                <a:pPr defTabSz="1219170" eaLnBrk="0" hangingPunct="0">
                  <a:defRPr/>
                </a:pPr>
                <a:r>
                  <a:rPr lang="en-US" sz="2400" dirty="0">
                    <a:solidFill>
                      <a:srgbClr val="000090"/>
                    </a:solidFill>
                  </a:rPr>
                  <a:t>Rather than equal weights, average the models according to their predictive abilities: BMA</a:t>
                </a:r>
              </a:p>
            </p:txBody>
          </p:sp>
        </p:grpSp>
        <p:pic>
          <p:nvPicPr>
            <p:cNvPr id="15" name="Picture 14">
              <a:extLst>
                <a:ext uri="{FF2B5EF4-FFF2-40B4-BE49-F238E27FC236}">
                  <a16:creationId xmlns:a16="http://schemas.microsoft.com/office/drawing/2014/main" id="{3B70A5F1-2BA0-6247-91B9-510BCDC778B0}"/>
                </a:ext>
              </a:extLst>
            </p:cNvPr>
            <p:cNvPicPr>
              <a:picLocks noChangeAspect="1"/>
            </p:cNvPicPr>
            <p:nvPr/>
          </p:nvPicPr>
          <p:blipFill>
            <a:blip r:embed="rId5"/>
            <a:stretch>
              <a:fillRect/>
            </a:stretch>
          </p:blipFill>
          <p:spPr>
            <a:xfrm>
              <a:off x="3302454" y="1465969"/>
              <a:ext cx="4165147" cy="696635"/>
            </a:xfrm>
            <a:prstGeom prst="rect">
              <a:avLst/>
            </a:prstGeom>
          </p:spPr>
        </p:pic>
      </p:grpSp>
    </p:spTree>
    <p:extLst>
      <p:ext uri="{BB962C8B-B14F-4D97-AF65-F5344CB8AC3E}">
        <p14:creationId xmlns:p14="http://schemas.microsoft.com/office/powerpoint/2010/main" val="15070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B4EAD84-43F6-9984-EE60-0F1B43D472AC}"/>
              </a:ext>
            </a:extLst>
          </p:cNvPr>
          <p:cNvSpPr txBox="1"/>
          <p:nvPr/>
        </p:nvSpPr>
        <p:spPr>
          <a:xfrm>
            <a:off x="180198" y="1283066"/>
            <a:ext cx="6664729" cy="433965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General:</a:t>
            </a:r>
            <a:r>
              <a:rPr lang="en-US" dirty="0"/>
              <a:t> </a:t>
            </a:r>
            <a:r>
              <a:rPr lang="en-US" sz="2400" i="1" dirty="0"/>
              <a:t>K</a:t>
            </a:r>
            <a:r>
              <a:rPr lang="en-US" sz="2400" dirty="0"/>
              <a:t> models </a:t>
            </a:r>
          </a:p>
          <a:p>
            <a:pPr marL="342900" indent="-342900">
              <a:spcAft>
                <a:spcPts val="1200"/>
              </a:spcAft>
              <a:buFont typeface="Arial" panose="020B0604020202020204" pitchFamily="34" charset="0"/>
              <a:buChar char="•"/>
            </a:pPr>
            <a:r>
              <a:rPr lang="en-US" sz="2400" dirty="0"/>
              <a:t>Specify a model by predictions for observations </a:t>
            </a:r>
            <a:r>
              <a:rPr lang="en-US" sz="2400" i="1" dirty="0" err="1"/>
              <a:t>y</a:t>
            </a:r>
            <a:r>
              <a:rPr lang="en-US" sz="2400" i="1" baseline="-25000" dirty="0" err="1"/>
              <a:t>i</a:t>
            </a:r>
            <a:r>
              <a:rPr lang="en-US" sz="2400" i="1" dirty="0"/>
              <a:t> </a:t>
            </a:r>
            <a:r>
              <a:rPr lang="en-US" sz="2400" dirty="0"/>
              <a:t>at points </a:t>
            </a:r>
            <a:r>
              <a:rPr lang="en-US" sz="2400" i="1" dirty="0"/>
              <a:t>x</a:t>
            </a:r>
            <a:r>
              <a:rPr lang="en-US" sz="2400" i="1" baseline="-25000" dirty="0"/>
              <a:t>i  </a:t>
            </a:r>
            <a:r>
              <a:rPr lang="en-US" sz="2400" dirty="0">
                <a:sym typeface="Wingdings" pitchFamily="2" charset="2"/>
              </a:rPr>
              <a:t></a:t>
            </a:r>
          </a:p>
          <a:p>
            <a:pPr marL="342900" indent="-342900">
              <a:spcAft>
                <a:spcPts val="1200"/>
              </a:spcAft>
              <a:buFont typeface="Arial" panose="020B0604020202020204" pitchFamily="34" charset="0"/>
              <a:buChar char="•"/>
            </a:pPr>
            <a:r>
              <a:rPr lang="en-US" sz="2400" dirty="0">
                <a:sym typeface="Wingdings" pitchFamily="2" charset="2"/>
              </a:rPr>
              <a:t>Predictions at new input points:</a:t>
            </a: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endParaRPr lang="en-US" sz="2400" dirty="0">
              <a:sym typeface="Wingdings" pitchFamily="2" charset="2"/>
            </a:endParaRPr>
          </a:p>
          <a:p>
            <a:pPr marL="342900" indent="-342900">
              <a:spcAft>
                <a:spcPts val="1200"/>
              </a:spcAft>
              <a:buFont typeface="Arial" panose="020B0604020202020204" pitchFamily="34" charset="0"/>
              <a:buChar char="•"/>
            </a:pPr>
            <a:r>
              <a:rPr lang="en-US" sz="2400" dirty="0">
                <a:sym typeface="Wingdings" pitchFamily="2" charset="2"/>
              </a:rPr>
              <a:t>Bayesian Model Averaging (BMA) has constant weights        ; </a:t>
            </a:r>
            <a:r>
              <a:rPr lang="en-US" sz="2400" dirty="0">
                <a:solidFill>
                  <a:srgbClr val="FF0000"/>
                </a:solidFill>
                <a:sym typeface="Wingdings" pitchFamily="2" charset="2"/>
              </a:rPr>
              <a:t>for BMM they depend on </a:t>
            </a:r>
            <a:r>
              <a:rPr lang="en-US" sz="2400" i="1" dirty="0">
                <a:solidFill>
                  <a:srgbClr val="FF0000"/>
                </a:solidFill>
                <a:sym typeface="Wingdings" pitchFamily="2" charset="2"/>
              </a:rPr>
              <a:t>x</a:t>
            </a:r>
            <a:r>
              <a:rPr lang="en-US" sz="2400" i="1" baseline="-25000" dirty="0">
                <a:solidFill>
                  <a:srgbClr val="FF0000"/>
                </a:solidFill>
                <a:sym typeface="Wingdings" pitchFamily="2" charset="2"/>
              </a:rPr>
              <a:t>i</a:t>
            </a:r>
            <a:r>
              <a:rPr lang="en-US" sz="2400" dirty="0">
                <a:solidFill>
                  <a:srgbClr val="FF0000"/>
                </a:solidFill>
                <a:sym typeface="Wingdings" pitchFamily="2" charset="2"/>
              </a:rPr>
              <a:t>.</a:t>
            </a:r>
          </a:p>
          <a:p>
            <a:pPr>
              <a:spcAft>
                <a:spcPts val="1200"/>
              </a:spcAft>
            </a:pPr>
            <a:r>
              <a:rPr lang="en-US" sz="2400" dirty="0">
                <a:sym typeface="Wingdings" pitchFamily="2" charset="2"/>
              </a:rPr>
              <a:t> 			</a:t>
            </a:r>
            <a:endParaRPr lang="en-US" sz="2400" dirty="0"/>
          </a:p>
        </p:txBody>
      </p:sp>
      <p:pic>
        <p:nvPicPr>
          <p:cNvPr id="8" name="Picture 7">
            <a:extLst>
              <a:ext uri="{FF2B5EF4-FFF2-40B4-BE49-F238E27FC236}">
                <a16:creationId xmlns:a16="http://schemas.microsoft.com/office/drawing/2014/main" id="{3C6A50C4-9104-8F49-309D-22FB82827FAD}"/>
              </a:ext>
            </a:extLst>
          </p:cNvPr>
          <p:cNvPicPr>
            <a:picLocks noChangeAspect="1"/>
          </p:cNvPicPr>
          <p:nvPr/>
        </p:nvPicPr>
        <p:blipFill>
          <a:blip r:embed="rId3"/>
          <a:stretch>
            <a:fillRect/>
          </a:stretch>
        </p:blipFill>
        <p:spPr>
          <a:xfrm>
            <a:off x="2967608" y="1390077"/>
            <a:ext cx="2354713" cy="290414"/>
          </a:xfrm>
          <a:prstGeom prst="rect">
            <a:avLst/>
          </a:prstGeom>
        </p:spPr>
      </p:pic>
      <p:pic>
        <p:nvPicPr>
          <p:cNvPr id="11" name="Picture 10">
            <a:extLst>
              <a:ext uri="{FF2B5EF4-FFF2-40B4-BE49-F238E27FC236}">
                <a16:creationId xmlns:a16="http://schemas.microsoft.com/office/drawing/2014/main" id="{339365A9-A878-B1DF-8153-4065BE6F9FAB}"/>
              </a:ext>
            </a:extLst>
          </p:cNvPr>
          <p:cNvPicPr>
            <a:picLocks noChangeAspect="1"/>
          </p:cNvPicPr>
          <p:nvPr/>
        </p:nvPicPr>
        <p:blipFill>
          <a:blip r:embed="rId4"/>
          <a:stretch>
            <a:fillRect/>
          </a:stretch>
        </p:blipFill>
        <p:spPr>
          <a:xfrm>
            <a:off x="2440128" y="2242127"/>
            <a:ext cx="3281613" cy="349303"/>
          </a:xfrm>
          <a:prstGeom prst="rect">
            <a:avLst/>
          </a:prstGeom>
        </p:spPr>
      </p:pic>
      <p:grpSp>
        <p:nvGrpSpPr>
          <p:cNvPr id="25" name="Group 24">
            <a:extLst>
              <a:ext uri="{FF2B5EF4-FFF2-40B4-BE49-F238E27FC236}">
                <a16:creationId xmlns:a16="http://schemas.microsoft.com/office/drawing/2014/main" id="{A085619D-B31B-98D9-5FD7-17209D926485}"/>
              </a:ext>
            </a:extLst>
          </p:cNvPr>
          <p:cNvGrpSpPr/>
          <p:nvPr/>
        </p:nvGrpSpPr>
        <p:grpSpPr>
          <a:xfrm>
            <a:off x="6920121" y="905421"/>
            <a:ext cx="5271879" cy="3831814"/>
            <a:chOff x="6920121" y="1027341"/>
            <a:chExt cx="5271879" cy="3831814"/>
          </a:xfrm>
        </p:grpSpPr>
        <p:grpSp>
          <p:nvGrpSpPr>
            <p:cNvPr id="6" name="Group 5">
              <a:extLst>
                <a:ext uri="{FF2B5EF4-FFF2-40B4-BE49-F238E27FC236}">
                  <a16:creationId xmlns:a16="http://schemas.microsoft.com/office/drawing/2014/main" id="{659753D6-98B5-2FB1-2E21-9A5568EC2B83}"/>
                </a:ext>
              </a:extLst>
            </p:cNvPr>
            <p:cNvGrpSpPr>
              <a:grpSpLocks noChangeAspect="1"/>
            </p:cNvGrpSpPr>
            <p:nvPr/>
          </p:nvGrpSpPr>
          <p:grpSpPr>
            <a:xfrm>
              <a:off x="6920121" y="1027341"/>
              <a:ext cx="5271879" cy="3831814"/>
              <a:chOff x="655982" y="1596941"/>
              <a:chExt cx="7200480" cy="5233596"/>
            </a:xfrm>
          </p:grpSpPr>
          <p:pic>
            <p:nvPicPr>
              <p:cNvPr id="4" name="Picture 3">
                <a:extLst>
                  <a:ext uri="{FF2B5EF4-FFF2-40B4-BE49-F238E27FC236}">
                    <a16:creationId xmlns:a16="http://schemas.microsoft.com/office/drawing/2014/main" id="{8BD58866-9D3D-651E-C8BF-8B68610AACF8}"/>
                  </a:ext>
                </a:extLst>
              </p:cNvPr>
              <p:cNvPicPr>
                <a:picLocks noChangeAspect="1"/>
              </p:cNvPicPr>
              <p:nvPr/>
            </p:nvPicPr>
            <p:blipFill>
              <a:blip r:embed="rId5"/>
              <a:stretch>
                <a:fillRect/>
              </a:stretch>
            </p:blipFill>
            <p:spPr>
              <a:xfrm>
                <a:off x="682487" y="6208237"/>
                <a:ext cx="6604000" cy="622300"/>
              </a:xfrm>
              <a:prstGeom prst="rect">
                <a:avLst/>
              </a:prstGeom>
            </p:spPr>
          </p:pic>
          <p:pic>
            <p:nvPicPr>
              <p:cNvPr id="5" name="Picture 4">
                <a:extLst>
                  <a:ext uri="{FF2B5EF4-FFF2-40B4-BE49-F238E27FC236}">
                    <a16:creationId xmlns:a16="http://schemas.microsoft.com/office/drawing/2014/main" id="{BC4B7FB9-4BFB-130F-0C93-5A213DBF100E}"/>
                  </a:ext>
                </a:extLst>
              </p:cNvPr>
              <p:cNvPicPr>
                <a:picLocks noChangeAspect="1"/>
              </p:cNvPicPr>
              <p:nvPr/>
            </p:nvPicPr>
            <p:blipFill>
              <a:blip r:embed="rId6"/>
              <a:stretch>
                <a:fillRect/>
              </a:stretch>
            </p:blipFill>
            <p:spPr>
              <a:xfrm>
                <a:off x="655982" y="1596941"/>
                <a:ext cx="7200480" cy="4622876"/>
              </a:xfrm>
              <a:prstGeom prst="rect">
                <a:avLst/>
              </a:prstGeom>
            </p:spPr>
          </p:pic>
        </p:grpSp>
        <p:sp>
          <p:nvSpPr>
            <p:cNvPr id="15" name="TextBox 14">
              <a:extLst>
                <a:ext uri="{FF2B5EF4-FFF2-40B4-BE49-F238E27FC236}">
                  <a16:creationId xmlns:a16="http://schemas.microsoft.com/office/drawing/2014/main" id="{6F02BC92-9A51-FC38-1C49-453566D85C52}"/>
                </a:ext>
              </a:extLst>
            </p:cNvPr>
            <p:cNvSpPr txBox="1"/>
            <p:nvPr/>
          </p:nvSpPr>
          <p:spPr>
            <a:xfrm>
              <a:off x="9341038" y="3938538"/>
              <a:ext cx="2799100" cy="369332"/>
            </a:xfrm>
            <a:prstGeom prst="rect">
              <a:avLst/>
            </a:prstGeom>
            <a:solidFill>
              <a:schemeClr val="accent2">
                <a:lumMod val="20000"/>
                <a:lumOff val="80000"/>
              </a:schemeClr>
            </a:solidFill>
          </p:spPr>
          <p:txBody>
            <a:bodyPr wrap="none" rtlCol="0">
              <a:spAutoFit/>
            </a:bodyPr>
            <a:lstStyle/>
            <a:p>
              <a:r>
                <a:rPr lang="en-US" sz="1800" dirty="0" err="1"/>
                <a:t>Semposki</a:t>
              </a:r>
              <a:r>
                <a:rPr lang="en-US" sz="1800" dirty="0"/>
                <a:t> et al., PRC (2022);</a:t>
              </a:r>
              <a:endParaRPr lang="en-US" dirty="0"/>
            </a:p>
          </p:txBody>
        </p:sp>
      </p:grpSp>
      <p:sp>
        <p:nvSpPr>
          <p:cNvPr id="16" name="Title 1">
            <a:extLst>
              <a:ext uri="{FF2B5EF4-FFF2-40B4-BE49-F238E27FC236}">
                <a16:creationId xmlns:a16="http://schemas.microsoft.com/office/drawing/2014/main" id="{4EDD8C32-F7D4-416D-8DB0-A5B46ADD520E}"/>
              </a:ext>
            </a:extLst>
          </p:cNvPr>
          <p:cNvSpPr txBox="1">
            <a:spLocks/>
          </p:cNvSpPr>
          <p:nvPr/>
        </p:nvSpPr>
        <p:spPr>
          <a:xfrm>
            <a:off x="1282390" y="283030"/>
            <a:ext cx="9627220" cy="5385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Toy Bayesian model mixing (BMM) example</a:t>
            </a:r>
          </a:p>
        </p:txBody>
      </p:sp>
      <p:pic>
        <p:nvPicPr>
          <p:cNvPr id="3" name="Picture 2">
            <a:extLst>
              <a:ext uri="{FF2B5EF4-FFF2-40B4-BE49-F238E27FC236}">
                <a16:creationId xmlns:a16="http://schemas.microsoft.com/office/drawing/2014/main" id="{84930AB3-6EFF-66B3-21C1-43865DB935C6}"/>
              </a:ext>
            </a:extLst>
          </p:cNvPr>
          <p:cNvPicPr>
            <a:picLocks noChangeAspect="1"/>
          </p:cNvPicPr>
          <p:nvPr/>
        </p:nvPicPr>
        <p:blipFill>
          <a:blip r:embed="rId7"/>
          <a:stretch>
            <a:fillRect/>
          </a:stretch>
        </p:blipFill>
        <p:spPr>
          <a:xfrm>
            <a:off x="6920122" y="4813161"/>
            <a:ext cx="5152779" cy="1960617"/>
          </a:xfrm>
          <a:prstGeom prst="rect">
            <a:avLst/>
          </a:prstGeom>
        </p:spPr>
      </p:pic>
      <p:pic>
        <p:nvPicPr>
          <p:cNvPr id="20" name="Picture 19">
            <a:extLst>
              <a:ext uri="{FF2B5EF4-FFF2-40B4-BE49-F238E27FC236}">
                <a16:creationId xmlns:a16="http://schemas.microsoft.com/office/drawing/2014/main" id="{7311BF3A-1130-4B6D-5E7D-7A9926258BC2}"/>
              </a:ext>
            </a:extLst>
          </p:cNvPr>
          <p:cNvPicPr>
            <a:picLocks noChangeAspect="1"/>
          </p:cNvPicPr>
          <p:nvPr/>
        </p:nvPicPr>
        <p:blipFill>
          <a:blip r:embed="rId8"/>
          <a:stretch>
            <a:fillRect/>
          </a:stretch>
        </p:blipFill>
        <p:spPr>
          <a:xfrm>
            <a:off x="1394763" y="3165459"/>
            <a:ext cx="3981955" cy="950647"/>
          </a:xfrm>
          <a:prstGeom prst="rect">
            <a:avLst/>
          </a:prstGeom>
        </p:spPr>
      </p:pic>
      <p:pic>
        <p:nvPicPr>
          <p:cNvPr id="21" name="Picture 20">
            <a:extLst>
              <a:ext uri="{FF2B5EF4-FFF2-40B4-BE49-F238E27FC236}">
                <a16:creationId xmlns:a16="http://schemas.microsoft.com/office/drawing/2014/main" id="{44B1EC39-9509-91F6-FC0B-A8DA8CCCF987}"/>
              </a:ext>
            </a:extLst>
          </p:cNvPr>
          <p:cNvPicPr>
            <a:picLocks noChangeAspect="1"/>
          </p:cNvPicPr>
          <p:nvPr/>
        </p:nvPicPr>
        <p:blipFill>
          <a:blip r:embed="rId9"/>
          <a:stretch>
            <a:fillRect/>
          </a:stretch>
        </p:blipFill>
        <p:spPr>
          <a:xfrm>
            <a:off x="1687092" y="4690974"/>
            <a:ext cx="398379" cy="318703"/>
          </a:xfrm>
          <a:prstGeom prst="rect">
            <a:avLst/>
          </a:prstGeom>
        </p:spPr>
      </p:pic>
      <p:grpSp>
        <p:nvGrpSpPr>
          <p:cNvPr id="12" name="Group 11">
            <a:extLst>
              <a:ext uri="{FF2B5EF4-FFF2-40B4-BE49-F238E27FC236}">
                <a16:creationId xmlns:a16="http://schemas.microsoft.com/office/drawing/2014/main" id="{404A26DD-BA8F-B2BD-3690-4DF2AE6DB18D}"/>
              </a:ext>
            </a:extLst>
          </p:cNvPr>
          <p:cNvGrpSpPr/>
          <p:nvPr/>
        </p:nvGrpSpPr>
        <p:grpSpPr>
          <a:xfrm>
            <a:off x="149498" y="5167502"/>
            <a:ext cx="6812523" cy="1661993"/>
            <a:chOff x="149498" y="5167502"/>
            <a:chExt cx="6812523" cy="1661993"/>
          </a:xfrm>
        </p:grpSpPr>
        <p:grpSp>
          <p:nvGrpSpPr>
            <p:cNvPr id="24" name="Group 23">
              <a:extLst>
                <a:ext uri="{FF2B5EF4-FFF2-40B4-BE49-F238E27FC236}">
                  <a16:creationId xmlns:a16="http://schemas.microsoft.com/office/drawing/2014/main" id="{95BB1A70-DB68-21E7-F959-BF302DD8B5B6}"/>
                </a:ext>
              </a:extLst>
            </p:cNvPr>
            <p:cNvGrpSpPr/>
            <p:nvPr/>
          </p:nvGrpSpPr>
          <p:grpSpPr>
            <a:xfrm>
              <a:off x="196858" y="5167502"/>
              <a:ext cx="6765163" cy="1661993"/>
              <a:chOff x="196858" y="5167502"/>
              <a:chExt cx="6765163" cy="1661993"/>
            </a:xfrm>
          </p:grpSpPr>
          <p:grpSp>
            <p:nvGrpSpPr>
              <p:cNvPr id="7" name="Group 6">
                <a:extLst>
                  <a:ext uri="{FF2B5EF4-FFF2-40B4-BE49-F238E27FC236}">
                    <a16:creationId xmlns:a16="http://schemas.microsoft.com/office/drawing/2014/main" id="{B30A9175-ADF9-91A0-957D-A289BE36C52C}"/>
                  </a:ext>
                </a:extLst>
              </p:cNvPr>
              <p:cNvGrpSpPr>
                <a:grpSpLocks noChangeAspect="1"/>
              </p:cNvGrpSpPr>
              <p:nvPr/>
            </p:nvGrpSpPr>
            <p:grpSpPr>
              <a:xfrm>
                <a:off x="196858" y="5233846"/>
                <a:ext cx="2171064" cy="1203959"/>
                <a:chOff x="2635250" y="5564723"/>
                <a:chExt cx="2093614" cy="1161010"/>
              </a:xfrm>
            </p:grpSpPr>
            <p:pic>
              <p:nvPicPr>
                <p:cNvPr id="1026" name="Picture 2">
                  <a:extLst>
                    <a:ext uri="{FF2B5EF4-FFF2-40B4-BE49-F238E27FC236}">
                      <a16:creationId xmlns:a16="http://schemas.microsoft.com/office/drawing/2014/main" id="{77FF53A5-40BE-A8AA-144D-8AB7924821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5250" y="5564723"/>
                  <a:ext cx="1156927" cy="1146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C625D4-1623-BD7A-51E5-C7C6BFECFA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2177" y="5579419"/>
                  <a:ext cx="936687" cy="1146314"/>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DB00FD63-0F32-5877-8A45-C126ED426EF9}"/>
                  </a:ext>
                </a:extLst>
              </p:cNvPr>
              <p:cNvSpPr txBox="1"/>
              <p:nvPr/>
            </p:nvSpPr>
            <p:spPr>
              <a:xfrm>
                <a:off x="2516765" y="5167502"/>
                <a:ext cx="4445256" cy="1661993"/>
              </a:xfrm>
              <a:prstGeom prst="rect">
                <a:avLst/>
              </a:prstGeom>
              <a:noFill/>
            </p:spPr>
            <p:txBody>
              <a:bodyPr wrap="none" rtlCol="0">
                <a:spAutoFit/>
              </a:bodyPr>
              <a:lstStyle/>
              <a:p>
                <a:r>
                  <a:rPr lang="en-US" sz="2400" dirty="0"/>
                  <a:t>Test strategies with expansions of:</a:t>
                </a:r>
              </a:p>
              <a:p>
                <a:endParaRPr lang="en-US" dirty="0"/>
              </a:p>
              <a:p>
                <a:endParaRPr lang="en-US" dirty="0"/>
              </a:p>
              <a:p>
                <a:endParaRPr lang="en-US" dirty="0"/>
              </a:p>
              <a:p>
                <a:r>
                  <a:rPr lang="en-US" sz="2400" dirty="0"/>
                  <a:t>and truncation error models.</a:t>
                </a:r>
              </a:p>
            </p:txBody>
          </p:sp>
        </p:grpSp>
        <p:sp>
          <p:nvSpPr>
            <p:cNvPr id="2" name="TextBox 1">
              <a:extLst>
                <a:ext uri="{FF2B5EF4-FFF2-40B4-BE49-F238E27FC236}">
                  <a16:creationId xmlns:a16="http://schemas.microsoft.com/office/drawing/2014/main" id="{C964BC2A-14D6-802C-34F1-7936EC3F5BCF}"/>
                </a:ext>
              </a:extLst>
            </p:cNvPr>
            <p:cNvSpPr txBox="1"/>
            <p:nvPr/>
          </p:nvSpPr>
          <p:spPr>
            <a:xfrm>
              <a:off x="149498" y="6459575"/>
              <a:ext cx="1198983" cy="338554"/>
            </a:xfrm>
            <a:prstGeom prst="rect">
              <a:avLst/>
            </a:prstGeom>
            <a:noFill/>
          </p:spPr>
          <p:txBody>
            <a:bodyPr wrap="none" rtlCol="0">
              <a:spAutoFit/>
            </a:bodyPr>
            <a:lstStyle/>
            <a:p>
              <a:r>
                <a:rPr lang="en-US" sz="1600" dirty="0"/>
                <a:t>A. </a:t>
              </a:r>
              <a:r>
                <a:rPr lang="en-US" sz="1600" dirty="0" err="1"/>
                <a:t>Semposki</a:t>
              </a:r>
              <a:endParaRPr lang="en-US" sz="1600" dirty="0"/>
            </a:p>
          </p:txBody>
        </p:sp>
        <p:sp>
          <p:nvSpPr>
            <p:cNvPr id="9" name="TextBox 8">
              <a:extLst>
                <a:ext uri="{FF2B5EF4-FFF2-40B4-BE49-F238E27FC236}">
                  <a16:creationId xmlns:a16="http://schemas.microsoft.com/office/drawing/2014/main" id="{6FBAA15E-32E4-537E-EDEA-756074484661}"/>
                </a:ext>
              </a:extLst>
            </p:cNvPr>
            <p:cNvSpPr txBox="1"/>
            <p:nvPr/>
          </p:nvSpPr>
          <p:spPr>
            <a:xfrm>
              <a:off x="1390787" y="6474815"/>
              <a:ext cx="974498" cy="338554"/>
            </a:xfrm>
            <a:prstGeom prst="rect">
              <a:avLst/>
            </a:prstGeom>
            <a:noFill/>
          </p:spPr>
          <p:txBody>
            <a:bodyPr wrap="none" rtlCol="0">
              <a:spAutoFit/>
            </a:bodyPr>
            <a:lstStyle/>
            <a:p>
              <a:r>
                <a:rPr lang="en-US" sz="1600" dirty="0"/>
                <a:t>J. </a:t>
              </a:r>
              <a:r>
                <a:rPr lang="en-US" sz="1600" dirty="0" err="1"/>
                <a:t>Yanotty</a:t>
              </a:r>
              <a:endParaRPr lang="en-US" sz="1600" dirty="0"/>
            </a:p>
          </p:txBody>
        </p:sp>
        <p:pic>
          <p:nvPicPr>
            <p:cNvPr id="10" name="Picture 9">
              <a:extLst>
                <a:ext uri="{FF2B5EF4-FFF2-40B4-BE49-F238E27FC236}">
                  <a16:creationId xmlns:a16="http://schemas.microsoft.com/office/drawing/2014/main" id="{F6593C70-06FC-B414-36AE-1770533E8FBF}"/>
                </a:ext>
              </a:extLst>
            </p:cNvPr>
            <p:cNvPicPr>
              <a:picLocks noChangeAspect="1"/>
            </p:cNvPicPr>
            <p:nvPr/>
          </p:nvPicPr>
          <p:blipFill>
            <a:blip r:embed="rId12"/>
            <a:stretch>
              <a:fillRect/>
            </a:stretch>
          </p:blipFill>
          <p:spPr>
            <a:xfrm>
              <a:off x="2934581" y="5640645"/>
              <a:ext cx="3442298" cy="715392"/>
            </a:xfrm>
            <a:prstGeom prst="rect">
              <a:avLst/>
            </a:prstGeom>
          </p:spPr>
        </p:pic>
      </p:grpSp>
    </p:spTree>
    <p:extLst>
      <p:ext uri="{BB962C8B-B14F-4D97-AF65-F5344CB8AC3E}">
        <p14:creationId xmlns:p14="http://schemas.microsoft.com/office/powerpoint/2010/main" val="349459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C5B4-E73D-AD4F-8A7F-82F2762320E1}"/>
              </a:ext>
            </a:extLst>
          </p:cNvPr>
          <p:cNvSpPr txBox="1">
            <a:spLocks/>
          </p:cNvSpPr>
          <p:nvPr/>
        </p:nvSpPr>
        <p:spPr>
          <a:xfrm>
            <a:off x="1352457" y="17984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BAND (Bayesian Analysis of Nuclear Dynamics)</a:t>
            </a:r>
          </a:p>
        </p:txBody>
      </p:sp>
      <p:sp>
        <p:nvSpPr>
          <p:cNvPr id="4" name="TextBox 3">
            <a:extLst>
              <a:ext uri="{FF2B5EF4-FFF2-40B4-BE49-F238E27FC236}">
                <a16:creationId xmlns:a16="http://schemas.microsoft.com/office/drawing/2014/main" id="{5C15B9EA-3CC4-E744-AFBE-67A7A9D4CDCC}"/>
              </a:ext>
            </a:extLst>
          </p:cNvPr>
          <p:cNvSpPr txBox="1"/>
          <p:nvPr/>
        </p:nvSpPr>
        <p:spPr>
          <a:xfrm>
            <a:off x="8859288" y="3515875"/>
            <a:ext cx="3280233" cy="2677656"/>
          </a:xfrm>
          <a:prstGeom prst="rect">
            <a:avLst/>
          </a:prstGeom>
          <a:noFill/>
          <a:ln w="28575">
            <a:solidFill>
              <a:schemeClr val="tx1"/>
            </a:solidFill>
          </a:ln>
        </p:spPr>
        <p:txBody>
          <a:bodyPr wrap="square" rtlCol="0">
            <a:spAutoFit/>
          </a:bodyPr>
          <a:lstStyle/>
          <a:p>
            <a:r>
              <a:rPr lang="en-US" sz="2400" b="1" dirty="0"/>
              <a:t>An NSF CSSI Framework (started 7/2020)</a:t>
            </a:r>
            <a:r>
              <a:rPr lang="en-US" sz="2400" dirty="0">
                <a:solidFill>
                  <a:srgbClr val="FF0000"/>
                </a:solidFill>
              </a:rPr>
              <a:t> </a:t>
            </a:r>
          </a:p>
          <a:p>
            <a:endParaRPr lang="en-US" sz="2400" dirty="0">
              <a:solidFill>
                <a:srgbClr val="FF0000"/>
              </a:solidFill>
            </a:endParaRPr>
          </a:p>
          <a:p>
            <a:pPr algn="ctr"/>
            <a:r>
              <a:rPr lang="en-US" sz="2400" dirty="0">
                <a:solidFill>
                  <a:srgbClr val="FF0000"/>
                </a:solidFill>
              </a:rPr>
              <a:t>Look to </a:t>
            </a:r>
            <a:r>
              <a:rPr lang="en-US" sz="2400" dirty="0">
                <a:solidFill>
                  <a:srgbClr val="0000FF"/>
                </a:solidFill>
                <a:hlinkClick r:id="rId3"/>
              </a:rPr>
              <a:t>https://bandframework.github.io/</a:t>
            </a:r>
            <a:r>
              <a:rPr lang="en-US" sz="2400" dirty="0">
                <a:solidFill>
                  <a:srgbClr val="0000FF"/>
                </a:solidFill>
              </a:rPr>
              <a:t> </a:t>
            </a:r>
            <a:r>
              <a:rPr lang="en-US" sz="2400" dirty="0">
                <a:solidFill>
                  <a:srgbClr val="FF0000"/>
                </a:solidFill>
              </a:rPr>
              <a:t>for papers, talks, and software!</a:t>
            </a:r>
          </a:p>
        </p:txBody>
      </p:sp>
      <p:pic>
        <p:nvPicPr>
          <p:cNvPr id="7" name="Picture 6">
            <a:extLst>
              <a:ext uri="{FF2B5EF4-FFF2-40B4-BE49-F238E27FC236}">
                <a16:creationId xmlns:a16="http://schemas.microsoft.com/office/drawing/2014/main" id="{1A54E836-2E9B-5B4F-B28F-562CCEBF04A1}"/>
              </a:ext>
            </a:extLst>
          </p:cNvPr>
          <p:cNvPicPr>
            <a:picLocks noChangeAspect="1"/>
          </p:cNvPicPr>
          <p:nvPr/>
        </p:nvPicPr>
        <p:blipFill>
          <a:blip r:embed="rId4"/>
          <a:stretch>
            <a:fillRect/>
          </a:stretch>
        </p:blipFill>
        <p:spPr>
          <a:xfrm>
            <a:off x="8846720" y="1560880"/>
            <a:ext cx="3280233" cy="1505925"/>
          </a:xfrm>
          <a:prstGeom prst="rect">
            <a:avLst/>
          </a:prstGeom>
        </p:spPr>
      </p:pic>
      <p:pic>
        <p:nvPicPr>
          <p:cNvPr id="12" name="Picture 11">
            <a:extLst>
              <a:ext uri="{FF2B5EF4-FFF2-40B4-BE49-F238E27FC236}">
                <a16:creationId xmlns:a16="http://schemas.microsoft.com/office/drawing/2014/main" id="{0629BCFA-9BC3-2348-B2AC-F498899EBDE3}"/>
              </a:ext>
            </a:extLst>
          </p:cNvPr>
          <p:cNvPicPr>
            <a:picLocks noChangeAspect="1"/>
          </p:cNvPicPr>
          <p:nvPr/>
        </p:nvPicPr>
        <p:blipFill>
          <a:blip r:embed="rId5"/>
          <a:stretch>
            <a:fillRect/>
          </a:stretch>
        </p:blipFill>
        <p:spPr>
          <a:xfrm>
            <a:off x="10718867" y="972169"/>
            <a:ext cx="1025477" cy="1025477"/>
          </a:xfrm>
          <a:prstGeom prst="rect">
            <a:avLst/>
          </a:prstGeom>
        </p:spPr>
      </p:pic>
      <p:pic>
        <p:nvPicPr>
          <p:cNvPr id="3" name="Picture 2">
            <a:extLst>
              <a:ext uri="{FF2B5EF4-FFF2-40B4-BE49-F238E27FC236}">
                <a16:creationId xmlns:a16="http://schemas.microsoft.com/office/drawing/2014/main" id="{984D1676-1F5E-DF4B-E3CE-15993E605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9" y="1545453"/>
            <a:ext cx="8676490" cy="524156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09E2231F-C473-4D41-85A4-4867974BD23F}"/>
              </a:ext>
            </a:extLst>
          </p:cNvPr>
          <p:cNvSpPr/>
          <p:nvPr/>
        </p:nvSpPr>
        <p:spPr>
          <a:xfrm>
            <a:off x="4587973" y="4258446"/>
            <a:ext cx="2286354" cy="8964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2F13CFB4-D0C6-7EC2-0F71-B703E8F22068}"/>
              </a:ext>
            </a:extLst>
          </p:cNvPr>
          <p:cNvSpPr txBox="1"/>
          <p:nvPr/>
        </p:nvSpPr>
        <p:spPr>
          <a:xfrm>
            <a:off x="240632" y="896017"/>
            <a:ext cx="10180351" cy="461665"/>
          </a:xfrm>
          <a:prstGeom prst="rect">
            <a:avLst/>
          </a:prstGeom>
          <a:solidFill>
            <a:schemeClr val="accent1">
              <a:lumMod val="20000"/>
              <a:lumOff val="8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sz="2400" dirty="0"/>
              <a:t>Experimental design requires uncertainties from both experiment and models</a:t>
            </a:r>
          </a:p>
        </p:txBody>
      </p:sp>
    </p:spTree>
    <p:extLst>
      <p:ext uri="{BB962C8B-B14F-4D97-AF65-F5344CB8AC3E}">
        <p14:creationId xmlns:p14="http://schemas.microsoft.com/office/powerpoint/2010/main" val="105143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E5A9D0-F372-A147-E1BF-1DA5C4C9FED0}"/>
              </a:ext>
            </a:extLst>
          </p:cNvPr>
          <p:cNvGrpSpPr/>
          <p:nvPr/>
        </p:nvGrpSpPr>
        <p:grpSpPr>
          <a:xfrm>
            <a:off x="0" y="1370697"/>
            <a:ext cx="12221200" cy="875225"/>
            <a:chOff x="112473" y="554927"/>
            <a:chExt cx="12221200" cy="875225"/>
          </a:xfrm>
        </p:grpSpPr>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13" name="TextBox 12">
            <a:extLst>
              <a:ext uri="{FF2B5EF4-FFF2-40B4-BE49-F238E27FC236}">
                <a16:creationId xmlns:a16="http://schemas.microsoft.com/office/drawing/2014/main" id="{283C3321-B433-235A-BDD5-F482DA299ED5}"/>
              </a:ext>
            </a:extLst>
          </p:cNvPr>
          <p:cNvSpPr txBox="1"/>
          <p:nvPr/>
        </p:nvSpPr>
        <p:spPr>
          <a:xfrm>
            <a:off x="1300248" y="797420"/>
            <a:ext cx="9430017" cy="523220"/>
          </a:xfrm>
          <a:prstGeom prst="rect">
            <a:avLst/>
          </a:prstGeom>
          <a:noFill/>
        </p:spPr>
        <p:txBody>
          <a:bodyPr wrap="none" rtlCol="0">
            <a:spAutoFit/>
          </a:bodyPr>
          <a:lstStyle/>
          <a:p>
            <a:r>
              <a:rPr lang="en-US" sz="2800" b="1" dirty="0"/>
              <a:t>Example: Design of future </a:t>
            </a:r>
            <a:r>
              <a:rPr lang="en-US" sz="2800" dirty="0"/>
              <a:t>𝛾</a:t>
            </a:r>
            <a:r>
              <a:rPr lang="en-US" sz="2800" i="1" dirty="0"/>
              <a:t>p </a:t>
            </a:r>
            <a:r>
              <a:rPr lang="en-US" sz="2800" b="1" dirty="0"/>
              <a:t>Compton scattering experiments</a:t>
            </a:r>
          </a:p>
        </p:txBody>
      </p:sp>
      <p:grpSp>
        <p:nvGrpSpPr>
          <p:cNvPr id="16" name="Group 15">
            <a:extLst>
              <a:ext uri="{FF2B5EF4-FFF2-40B4-BE49-F238E27FC236}">
                <a16:creationId xmlns:a16="http://schemas.microsoft.com/office/drawing/2014/main" id="{8278E7A0-D93C-13A9-4E90-E7FA7B8F355D}"/>
              </a:ext>
            </a:extLst>
          </p:cNvPr>
          <p:cNvGrpSpPr>
            <a:grpSpLocks noChangeAspect="1"/>
          </p:cNvGrpSpPr>
          <p:nvPr/>
        </p:nvGrpSpPr>
        <p:grpSpPr>
          <a:xfrm>
            <a:off x="463138" y="2592767"/>
            <a:ext cx="5120640" cy="2792223"/>
            <a:chOff x="6697683" y="3921892"/>
            <a:chExt cx="4569585" cy="2491740"/>
          </a:xfrm>
        </p:grpSpPr>
        <p:sp>
          <p:nvSpPr>
            <p:cNvPr id="15" name="Rectangle 14">
              <a:extLst>
                <a:ext uri="{FF2B5EF4-FFF2-40B4-BE49-F238E27FC236}">
                  <a16:creationId xmlns:a16="http://schemas.microsoft.com/office/drawing/2014/main" id="{E314BC68-534B-5DB1-8DFB-11FAA70EB221}"/>
                </a:ext>
              </a:extLst>
            </p:cNvPr>
            <p:cNvSpPr/>
            <p:nvPr/>
          </p:nvSpPr>
          <p:spPr>
            <a:xfrm>
              <a:off x="6697683" y="3921892"/>
              <a:ext cx="4569585" cy="249174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CCD2F1-9D5F-B73F-3A35-B55381E6203D}"/>
                </a:ext>
              </a:extLst>
            </p:cNvPr>
            <p:cNvPicPr>
              <a:picLocks noChangeAspect="1"/>
            </p:cNvPicPr>
            <p:nvPr/>
          </p:nvPicPr>
          <p:blipFill>
            <a:blip r:embed="rId3"/>
            <a:stretch>
              <a:fillRect/>
            </a:stretch>
          </p:blipFill>
          <p:spPr>
            <a:xfrm>
              <a:off x="6914967" y="4108291"/>
              <a:ext cx="4068991" cy="2091689"/>
            </a:xfrm>
            <a:prstGeom prst="rect">
              <a:avLst/>
            </a:prstGeom>
          </p:spPr>
        </p:pic>
      </p:grpSp>
      <p:sp>
        <p:nvSpPr>
          <p:cNvPr id="17" name="TextBox 16">
            <a:extLst>
              <a:ext uri="{FF2B5EF4-FFF2-40B4-BE49-F238E27FC236}">
                <a16:creationId xmlns:a16="http://schemas.microsoft.com/office/drawing/2014/main" id="{9DB8AC51-8B03-9FCE-4626-2A3EA27A3EC6}"/>
              </a:ext>
            </a:extLst>
          </p:cNvPr>
          <p:cNvSpPr txBox="1"/>
          <p:nvPr/>
        </p:nvSpPr>
        <p:spPr>
          <a:xfrm>
            <a:off x="517343" y="180177"/>
            <a:ext cx="11411457" cy="584775"/>
          </a:xfrm>
          <a:prstGeom prst="rect">
            <a:avLst/>
          </a:prstGeom>
          <a:noFill/>
        </p:spPr>
        <p:txBody>
          <a:bodyPr wrap="none" rtlCol="0">
            <a:spAutoFit/>
          </a:bodyPr>
          <a:lstStyle/>
          <a:p>
            <a:r>
              <a:rPr lang="en-US" sz="3200" b="1" dirty="0">
                <a:solidFill>
                  <a:srgbClr val="FF0000"/>
                </a:solidFill>
              </a:rPr>
              <a:t>Goal: maximize benefits – minimize cost (time, money, workforce)</a:t>
            </a:r>
          </a:p>
        </p:txBody>
      </p:sp>
      <p:grpSp>
        <p:nvGrpSpPr>
          <p:cNvPr id="2" name="Group 1">
            <a:extLst>
              <a:ext uri="{FF2B5EF4-FFF2-40B4-BE49-F238E27FC236}">
                <a16:creationId xmlns:a16="http://schemas.microsoft.com/office/drawing/2014/main" id="{815F34F6-B240-94E4-9F31-60553F2C117B}"/>
              </a:ext>
            </a:extLst>
          </p:cNvPr>
          <p:cNvGrpSpPr/>
          <p:nvPr/>
        </p:nvGrpSpPr>
        <p:grpSpPr>
          <a:xfrm>
            <a:off x="6015257" y="2870499"/>
            <a:ext cx="5569858" cy="2247153"/>
            <a:chOff x="6015257" y="2549659"/>
            <a:chExt cx="5569858" cy="2247153"/>
          </a:xfrm>
        </p:grpSpPr>
        <p:sp>
          <p:nvSpPr>
            <p:cNvPr id="18" name="TextBox 17">
              <a:extLst>
                <a:ext uri="{FF2B5EF4-FFF2-40B4-BE49-F238E27FC236}">
                  <a16:creationId xmlns:a16="http://schemas.microsoft.com/office/drawing/2014/main" id="{530614E7-7573-2ECA-2315-802870AF0713}"/>
                </a:ext>
              </a:extLst>
            </p:cNvPr>
            <p:cNvSpPr txBox="1"/>
            <p:nvPr/>
          </p:nvSpPr>
          <p:spPr>
            <a:xfrm>
              <a:off x="6377536" y="3965815"/>
              <a:ext cx="4380623" cy="830997"/>
            </a:xfrm>
            <a:prstGeom prst="rect">
              <a:avLst/>
            </a:prstGeom>
            <a:noFill/>
          </p:spPr>
          <p:txBody>
            <a:bodyPr wrap="none" rtlCol="0">
              <a:spAutoFit/>
            </a:bodyPr>
            <a:lstStyle/>
            <a:p>
              <a:r>
                <a:rPr lang="en-US" sz="2400" b="1" dirty="0">
                  <a:solidFill>
                    <a:srgbClr val="FF0000"/>
                  </a:solidFill>
                </a:rPr>
                <a:t>Experiments: HI𝛾S; A2@MAMI </a:t>
              </a:r>
              <a:br>
                <a:rPr lang="en-US" sz="2400" b="1" dirty="0">
                  <a:solidFill>
                    <a:srgbClr val="FF0000"/>
                  </a:solidFill>
                </a:rPr>
              </a:br>
              <a:r>
                <a:rPr lang="en-US" sz="2400" b="1" dirty="0">
                  <a:solidFill>
                    <a:srgbClr val="FF0000"/>
                  </a:solidFill>
                </a:rPr>
                <a:t>→ tension with 𝝌EFT valid range </a:t>
              </a:r>
            </a:p>
          </p:txBody>
        </p:sp>
        <p:sp>
          <p:nvSpPr>
            <p:cNvPr id="20" name="TextBox 19">
              <a:extLst>
                <a:ext uri="{FF2B5EF4-FFF2-40B4-BE49-F238E27FC236}">
                  <a16:creationId xmlns:a16="http://schemas.microsoft.com/office/drawing/2014/main" id="{EEF50FF6-FA95-0D95-B1F8-876613E739DB}"/>
                </a:ext>
              </a:extLst>
            </p:cNvPr>
            <p:cNvSpPr txBox="1"/>
            <p:nvPr/>
          </p:nvSpPr>
          <p:spPr>
            <a:xfrm>
              <a:off x="6015257" y="2549659"/>
              <a:ext cx="5215852" cy="933654"/>
            </a:xfrm>
            <a:prstGeom prst="rect">
              <a:avLst/>
            </a:prstGeom>
            <a:noFill/>
          </p:spPr>
          <p:txBody>
            <a:bodyPr wrap="square" rtlCol="0">
              <a:spAutoFit/>
            </a:bodyPr>
            <a:lstStyle/>
            <a:p>
              <a:pPr algn="ctr"/>
              <a:r>
                <a:rPr lang="en-US" sz="2667" i="1" dirty="0">
                  <a:solidFill>
                    <a:srgbClr val="FF0000"/>
                  </a:solidFill>
                </a:rPr>
                <a:t>Nucleon polarizabilities from Compton scattering with </a:t>
              </a:r>
              <a:r>
                <a:rPr lang="en-US" sz="2800" dirty="0">
                  <a:solidFill>
                    <a:srgbClr val="FF0000"/>
                  </a:solidFill>
                </a:rPr>
                <a:t>𝝌</a:t>
              </a:r>
              <a:r>
                <a:rPr lang="en-US" sz="2667" i="1" dirty="0">
                  <a:solidFill>
                    <a:srgbClr val="FF0000"/>
                  </a:solidFill>
                </a:rPr>
                <a:t>EFT</a:t>
              </a:r>
            </a:p>
          </p:txBody>
        </p:sp>
        <p:sp>
          <p:nvSpPr>
            <p:cNvPr id="21" name="TextBox 20">
              <a:extLst>
                <a:ext uri="{FF2B5EF4-FFF2-40B4-BE49-F238E27FC236}">
                  <a16:creationId xmlns:a16="http://schemas.microsoft.com/office/drawing/2014/main" id="{A7A86860-1983-61F4-E697-10F4EC7A79AE}"/>
                </a:ext>
              </a:extLst>
            </p:cNvPr>
            <p:cNvSpPr txBox="1"/>
            <p:nvPr/>
          </p:nvSpPr>
          <p:spPr>
            <a:xfrm>
              <a:off x="6015257" y="3446246"/>
              <a:ext cx="5569858" cy="420564"/>
            </a:xfrm>
            <a:prstGeom prst="rect">
              <a:avLst/>
            </a:prstGeom>
            <a:noFill/>
          </p:spPr>
          <p:txBody>
            <a:bodyPr wrap="none" rtlCol="0">
              <a:spAutoFit/>
            </a:bodyPr>
            <a:lstStyle/>
            <a:p>
              <a:r>
                <a:rPr lang="en-US" sz="2133" dirty="0" err="1"/>
                <a:t>Griesshammer</a:t>
              </a:r>
              <a:r>
                <a:rPr lang="en-US" sz="2133" dirty="0"/>
                <a:t>, McGovern, Phillips, EPJA (2018)</a:t>
              </a:r>
            </a:p>
          </p:txBody>
        </p:sp>
      </p:grpSp>
      <p:grpSp>
        <p:nvGrpSpPr>
          <p:cNvPr id="4" name="Group 3">
            <a:extLst>
              <a:ext uri="{FF2B5EF4-FFF2-40B4-BE49-F238E27FC236}">
                <a16:creationId xmlns:a16="http://schemas.microsoft.com/office/drawing/2014/main" id="{5E69E780-03EB-1545-4C97-D72880D55944}"/>
              </a:ext>
            </a:extLst>
          </p:cNvPr>
          <p:cNvGrpSpPr/>
          <p:nvPr/>
        </p:nvGrpSpPr>
        <p:grpSpPr>
          <a:xfrm>
            <a:off x="1368218" y="5779853"/>
            <a:ext cx="10478390" cy="923330"/>
            <a:chOff x="1368218" y="5779853"/>
            <a:chExt cx="10478390" cy="923330"/>
          </a:xfrm>
        </p:grpSpPr>
        <p:sp>
          <p:nvSpPr>
            <p:cNvPr id="22" name="TextBox 21">
              <a:extLst>
                <a:ext uri="{FF2B5EF4-FFF2-40B4-BE49-F238E27FC236}">
                  <a16:creationId xmlns:a16="http://schemas.microsoft.com/office/drawing/2014/main" id="{05C1942B-3BF1-0175-BC31-C70BE988D90D}"/>
                </a:ext>
              </a:extLst>
            </p:cNvPr>
            <p:cNvSpPr txBox="1"/>
            <p:nvPr/>
          </p:nvSpPr>
          <p:spPr>
            <a:xfrm>
              <a:off x="1368218" y="5779853"/>
              <a:ext cx="9709709" cy="523220"/>
            </a:xfrm>
            <a:prstGeom prst="rect">
              <a:avLst/>
            </a:prstGeom>
            <a:noFill/>
          </p:spPr>
          <p:txBody>
            <a:bodyPr wrap="none" rtlCol="0">
              <a:spAutoFit/>
            </a:bodyPr>
            <a:lstStyle/>
            <a:p>
              <a:r>
                <a:rPr lang="en-US" sz="2800" b="1" dirty="0">
                  <a:solidFill>
                    <a:srgbClr val="FF0000"/>
                  </a:solidFill>
                </a:rPr>
                <a:t>What does a Bayesian analysis of experimental design look like?</a:t>
              </a:r>
            </a:p>
          </p:txBody>
        </p:sp>
        <p:sp>
          <p:nvSpPr>
            <p:cNvPr id="23" name="TextBox 22">
              <a:extLst>
                <a:ext uri="{FF2B5EF4-FFF2-40B4-BE49-F238E27FC236}">
                  <a16:creationId xmlns:a16="http://schemas.microsoft.com/office/drawing/2014/main" id="{1DF4C060-4368-0363-AE35-E97AB9D1FCDB}"/>
                </a:ext>
              </a:extLst>
            </p:cNvPr>
            <p:cNvSpPr txBox="1"/>
            <p:nvPr/>
          </p:nvSpPr>
          <p:spPr>
            <a:xfrm>
              <a:off x="6939046" y="6303073"/>
              <a:ext cx="4907562" cy="400110"/>
            </a:xfrm>
            <a:prstGeom prst="rect">
              <a:avLst/>
            </a:prstGeom>
            <a:noFill/>
          </p:spPr>
          <p:txBody>
            <a:bodyPr wrap="none" rtlCol="0">
              <a:spAutoFit/>
            </a:bodyPr>
            <a:lstStyle/>
            <a:p>
              <a:r>
                <a:rPr lang="en-US" sz="2000" dirty="0"/>
                <a:t>[J. Melendez et al, </a:t>
              </a:r>
              <a:r>
                <a:rPr lang="en-US" sz="2000" dirty="0">
                  <a:hlinkClick r:id="rId4"/>
                </a:rPr>
                <a:t>Eur. Phys. J. A </a:t>
              </a:r>
              <a:r>
                <a:rPr lang="en-US" sz="2000" b="1" dirty="0">
                  <a:hlinkClick r:id="rId4"/>
                </a:rPr>
                <a:t>57, </a:t>
              </a:r>
              <a:r>
                <a:rPr lang="en-US" sz="2000" dirty="0">
                  <a:hlinkClick r:id="rId4"/>
                </a:rPr>
                <a:t>3 (2021)</a:t>
              </a:r>
              <a:r>
                <a:rPr lang="en-US" sz="2000" dirty="0"/>
                <a:t>]</a:t>
              </a:r>
            </a:p>
          </p:txBody>
        </p:sp>
      </p:grpSp>
    </p:spTree>
    <p:extLst>
      <p:ext uri="{BB962C8B-B14F-4D97-AF65-F5344CB8AC3E}">
        <p14:creationId xmlns:p14="http://schemas.microsoft.com/office/powerpoint/2010/main" val="53588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grpSp>
        <p:nvGrpSpPr>
          <p:cNvPr id="3" name="Group 2">
            <a:extLst>
              <a:ext uri="{FF2B5EF4-FFF2-40B4-BE49-F238E27FC236}">
                <a16:creationId xmlns:a16="http://schemas.microsoft.com/office/drawing/2014/main" id="{E4E5A9D0-F372-A147-E1BF-1DA5C4C9FED0}"/>
              </a:ext>
            </a:extLst>
          </p:cNvPr>
          <p:cNvGrpSpPr/>
          <p:nvPr/>
        </p:nvGrpSpPr>
        <p:grpSpPr>
          <a:xfrm>
            <a:off x="112473" y="554927"/>
            <a:ext cx="12221200" cy="875225"/>
            <a:chOff x="112473" y="554927"/>
            <a:chExt cx="12221200" cy="875225"/>
          </a:xfrm>
        </p:grpSpPr>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7" name="Rectangle 6">
            <a:extLst>
              <a:ext uri="{FF2B5EF4-FFF2-40B4-BE49-F238E27FC236}">
                <a16:creationId xmlns:a16="http://schemas.microsoft.com/office/drawing/2014/main" id="{B0D68454-EED9-1D5E-D749-686594E3AFC4}"/>
              </a:ext>
            </a:extLst>
          </p:cNvPr>
          <p:cNvSpPr/>
          <p:nvPr/>
        </p:nvSpPr>
        <p:spPr>
          <a:xfrm>
            <a:off x="1056937" y="3812477"/>
            <a:ext cx="10210331" cy="19739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6988B94D-6430-270B-7A8D-806BAF8B85B8}"/>
              </a:ext>
            </a:extLst>
          </p:cNvPr>
          <p:cNvSpPr txBox="1"/>
          <p:nvPr/>
        </p:nvSpPr>
        <p:spPr>
          <a:xfrm>
            <a:off x="3595643" y="1775968"/>
            <a:ext cx="3227807" cy="461665"/>
          </a:xfrm>
          <a:prstGeom prst="rect">
            <a:avLst/>
          </a:prstGeom>
          <a:noFill/>
        </p:spPr>
        <p:txBody>
          <a:bodyPr wrap="none" rtlCol="0">
            <a:spAutoFit/>
          </a:bodyPr>
          <a:lstStyle/>
          <a:p>
            <a:r>
              <a:rPr lang="en-US" sz="2400" dirty="0"/>
              <a:t>J. Melendez et al. (2021)</a:t>
            </a:r>
          </a:p>
        </p:txBody>
      </p:sp>
      <p:sp>
        <p:nvSpPr>
          <p:cNvPr id="13" name="TextBox 12">
            <a:extLst>
              <a:ext uri="{FF2B5EF4-FFF2-40B4-BE49-F238E27FC236}">
                <a16:creationId xmlns:a16="http://schemas.microsoft.com/office/drawing/2014/main" id="{283C3321-B433-235A-BDD5-F482DA299ED5}"/>
              </a:ext>
            </a:extLst>
          </p:cNvPr>
          <p:cNvSpPr txBox="1"/>
          <p:nvPr/>
        </p:nvSpPr>
        <p:spPr>
          <a:xfrm>
            <a:off x="785534" y="11253"/>
            <a:ext cx="10745634" cy="584775"/>
          </a:xfrm>
          <a:prstGeom prst="rect">
            <a:avLst/>
          </a:prstGeom>
          <a:noFill/>
        </p:spPr>
        <p:txBody>
          <a:bodyPr wrap="none" rtlCol="0">
            <a:spAutoFit/>
          </a:bodyPr>
          <a:lstStyle/>
          <a:p>
            <a:r>
              <a:rPr lang="en-US" sz="3200" b="1" dirty="0">
                <a:solidFill>
                  <a:srgbClr val="FF0000"/>
                </a:solidFill>
              </a:rPr>
              <a:t>Example: Design of future </a:t>
            </a:r>
            <a:r>
              <a:rPr lang="en-US" sz="3200" dirty="0">
                <a:solidFill>
                  <a:srgbClr val="FF0000"/>
                </a:solidFill>
              </a:rPr>
              <a:t>𝛾</a:t>
            </a:r>
            <a:r>
              <a:rPr lang="en-US" sz="3200" i="1" dirty="0">
                <a:solidFill>
                  <a:srgbClr val="FF0000"/>
                </a:solidFill>
              </a:rPr>
              <a:t>p </a:t>
            </a:r>
            <a:r>
              <a:rPr lang="en-US" sz="3200" b="1" dirty="0">
                <a:solidFill>
                  <a:srgbClr val="FF0000"/>
                </a:solidFill>
              </a:rPr>
              <a:t>Compton scattering experiments</a:t>
            </a:r>
          </a:p>
        </p:txBody>
      </p:sp>
      <p:grpSp>
        <p:nvGrpSpPr>
          <p:cNvPr id="12" name="Group 11">
            <a:extLst>
              <a:ext uri="{FF2B5EF4-FFF2-40B4-BE49-F238E27FC236}">
                <a16:creationId xmlns:a16="http://schemas.microsoft.com/office/drawing/2014/main" id="{C54070E2-A375-D5E1-1734-4E13D449A0D7}"/>
              </a:ext>
            </a:extLst>
          </p:cNvPr>
          <p:cNvGrpSpPr/>
          <p:nvPr/>
        </p:nvGrpSpPr>
        <p:grpSpPr>
          <a:xfrm>
            <a:off x="1270657" y="4215741"/>
            <a:ext cx="9844645" cy="1200232"/>
            <a:chOff x="1187532" y="4227616"/>
            <a:chExt cx="9844645" cy="1200232"/>
          </a:xfrm>
        </p:grpSpPr>
        <p:sp>
          <p:nvSpPr>
            <p:cNvPr id="11" name="Rectangle 10">
              <a:extLst>
                <a:ext uri="{FF2B5EF4-FFF2-40B4-BE49-F238E27FC236}">
                  <a16:creationId xmlns:a16="http://schemas.microsoft.com/office/drawing/2014/main" id="{49EFF8CA-C4E0-C0AD-E205-F51D1B475568}"/>
                </a:ext>
              </a:extLst>
            </p:cNvPr>
            <p:cNvSpPr/>
            <p:nvPr/>
          </p:nvSpPr>
          <p:spPr>
            <a:xfrm>
              <a:off x="1187532" y="4227616"/>
              <a:ext cx="9844645" cy="12002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7E0377A-2305-5325-09BA-5BEE6E8FBFD8}"/>
                </a:ext>
              </a:extLst>
            </p:cNvPr>
            <p:cNvPicPr>
              <a:picLocks noChangeAspect="1"/>
            </p:cNvPicPr>
            <p:nvPr/>
          </p:nvPicPr>
          <p:blipFill>
            <a:blip r:embed="rId4"/>
            <a:stretch>
              <a:fillRect/>
            </a:stretch>
          </p:blipFill>
          <p:spPr>
            <a:xfrm>
              <a:off x="1300869" y="4342113"/>
              <a:ext cx="9590262" cy="1000783"/>
            </a:xfrm>
            <a:prstGeom prst="rect">
              <a:avLst/>
            </a:prstGeom>
          </p:spPr>
        </p:pic>
      </p:grpSp>
    </p:spTree>
    <p:extLst>
      <p:ext uri="{BB962C8B-B14F-4D97-AF65-F5344CB8AC3E}">
        <p14:creationId xmlns:p14="http://schemas.microsoft.com/office/powerpoint/2010/main" val="17306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E5A9D0-F372-A147-E1BF-1DA5C4C9FED0}"/>
              </a:ext>
            </a:extLst>
          </p:cNvPr>
          <p:cNvGrpSpPr/>
          <p:nvPr/>
        </p:nvGrpSpPr>
        <p:grpSpPr>
          <a:xfrm>
            <a:off x="112473" y="11253"/>
            <a:ext cx="12221200" cy="1418899"/>
            <a:chOff x="112473" y="11253"/>
            <a:chExt cx="12221200" cy="1418899"/>
          </a:xfrm>
        </p:grpSpPr>
        <p:sp>
          <p:nvSpPr>
            <p:cNvPr id="4" name="TextBox 3">
              <a:extLst>
                <a:ext uri="{FF2B5EF4-FFF2-40B4-BE49-F238E27FC236}">
                  <a16:creationId xmlns:a16="http://schemas.microsoft.com/office/drawing/2014/main" id="{2A7F4D83-5D72-76B6-C0E9-1BF302FAEEAB}"/>
                </a:ext>
              </a:extLst>
            </p:cNvPr>
            <p:cNvSpPr txBox="1"/>
            <p:nvPr/>
          </p:nvSpPr>
          <p:spPr>
            <a:xfrm>
              <a:off x="785534" y="11253"/>
              <a:ext cx="10745634" cy="584775"/>
            </a:xfrm>
            <a:prstGeom prst="rect">
              <a:avLst/>
            </a:prstGeom>
            <a:noFill/>
          </p:spPr>
          <p:txBody>
            <a:bodyPr wrap="none" rtlCol="0">
              <a:spAutoFit/>
            </a:bodyPr>
            <a:lstStyle/>
            <a:p>
              <a:r>
                <a:rPr lang="en-US" sz="3200" b="1" dirty="0">
                  <a:solidFill>
                    <a:srgbClr val="FF0000"/>
                  </a:solidFill>
                </a:rPr>
                <a:t>Example: Design of future </a:t>
              </a:r>
              <a:r>
                <a:rPr lang="en-US" sz="3200" dirty="0">
                  <a:solidFill>
                    <a:srgbClr val="FF0000"/>
                  </a:solidFill>
                </a:rPr>
                <a:t>𝛾</a:t>
              </a:r>
              <a:r>
                <a:rPr lang="en-US" sz="3200" i="1" dirty="0">
                  <a:solidFill>
                    <a:srgbClr val="FF0000"/>
                  </a:solidFill>
                </a:rPr>
                <a:t>p </a:t>
              </a:r>
              <a:r>
                <a:rPr lang="en-US" sz="3200" b="1" dirty="0">
                  <a:solidFill>
                    <a:srgbClr val="FF0000"/>
                  </a:solidFill>
                </a:rPr>
                <a:t>Compton scattering experiments</a:t>
              </a:r>
            </a:p>
          </p:txBody>
        </p:sp>
        <p:sp>
          <p:nvSpPr>
            <p:cNvPr id="5" name="TextBox 4">
              <a:extLst>
                <a:ext uri="{FF2B5EF4-FFF2-40B4-BE49-F238E27FC236}">
                  <a16:creationId xmlns:a16="http://schemas.microsoft.com/office/drawing/2014/main" id="{BF6DD09D-8B3C-CB6E-C9F9-989282BBA0C6}"/>
                </a:ext>
              </a:extLst>
            </p:cNvPr>
            <p:cNvSpPr txBox="1"/>
            <p:nvPr/>
          </p:nvSpPr>
          <p:spPr>
            <a:xfrm>
              <a:off x="112473" y="554927"/>
              <a:ext cx="12221200" cy="461665"/>
            </a:xfrm>
            <a:prstGeom prst="rect">
              <a:avLst/>
            </a:prstGeom>
            <a:noFill/>
          </p:spPr>
          <p:txBody>
            <a:bodyPr wrap="square" rtlCol="0">
              <a:spAutoFit/>
            </a:bodyPr>
            <a:lstStyle/>
            <a:p>
              <a:r>
                <a:rPr lang="en-US" sz="2400" dirty="0"/>
                <a:t>What experimental (</a:t>
              </a:r>
              <a:r>
                <a:rPr lang="en-US" sz="2400" dirty="0" err="1"/>
                <a:t>ω</a:t>
              </a:r>
              <a:r>
                <a:rPr lang="en-US" sz="2400" dirty="0"/>
                <a:t>, 𝜃) are most useful for constraining polarizabilities and testing theory?</a:t>
              </a:r>
            </a:p>
          </p:txBody>
        </p:sp>
        <p:sp>
          <p:nvSpPr>
            <p:cNvPr id="6" name="TextBox 5">
              <a:extLst>
                <a:ext uri="{FF2B5EF4-FFF2-40B4-BE49-F238E27FC236}">
                  <a16:creationId xmlns:a16="http://schemas.microsoft.com/office/drawing/2014/main" id="{2D1CD57A-DED8-53AB-C966-D8827830FB4A}"/>
                </a:ext>
              </a:extLst>
            </p:cNvPr>
            <p:cNvSpPr txBox="1"/>
            <p:nvPr/>
          </p:nvSpPr>
          <p:spPr>
            <a:xfrm>
              <a:off x="136052" y="1009588"/>
              <a:ext cx="12192000" cy="420564"/>
            </a:xfrm>
            <a:prstGeom prst="rect">
              <a:avLst/>
            </a:prstGeom>
            <a:noFill/>
          </p:spPr>
          <p:txBody>
            <a:bodyPr wrap="square" rtlCol="0">
              <a:spAutoFit/>
            </a:bodyPr>
            <a:lstStyle/>
            <a:p>
              <a:r>
                <a:rPr lang="en-US" sz="2133" b="1" dirty="0">
                  <a:solidFill>
                    <a:srgbClr val="0070C0"/>
                  </a:solidFill>
                </a:rPr>
                <a:t>Given: </a:t>
              </a:r>
              <a:r>
                <a:rPr lang="en-US" sz="2133" dirty="0">
                  <a:solidFill>
                    <a:srgbClr val="0070C0"/>
                  </a:solidFill>
                </a:rPr>
                <a:t>(1) Present polarizability error bars; </a:t>
              </a:r>
              <a:r>
                <a:rPr lang="el-GR" sz="2133" dirty="0">
                  <a:solidFill>
                    <a:srgbClr val="0070C0"/>
                  </a:solidFill>
                </a:rPr>
                <a:t>(</a:t>
              </a:r>
              <a:r>
                <a:rPr lang="en-US" sz="2133" dirty="0">
                  <a:solidFill>
                    <a:srgbClr val="0070C0"/>
                  </a:solidFill>
                </a:rPr>
                <a:t>2</a:t>
              </a:r>
              <a:r>
                <a:rPr lang="el-GR" sz="2133" dirty="0">
                  <a:solidFill>
                    <a:srgbClr val="0070C0"/>
                  </a:solidFill>
                </a:rPr>
                <a:t>) </a:t>
              </a:r>
              <a:r>
                <a:rPr lang="en-US" sz="2133" dirty="0">
                  <a:solidFill>
                    <a:srgbClr val="0070C0"/>
                  </a:solidFill>
                </a:rPr>
                <a:t>experimental constraints; (3) </a:t>
              </a:r>
              <a:r>
                <a:rPr lang="el-GR" sz="2133" dirty="0">
                  <a:solidFill>
                    <a:srgbClr val="0070C0"/>
                  </a:solidFill>
                </a:rPr>
                <a:t>χ</a:t>
              </a:r>
              <a:r>
                <a:rPr lang="en-US" sz="2133" dirty="0">
                  <a:solidFill>
                    <a:srgbClr val="0070C0"/>
                  </a:solidFill>
                </a:rPr>
                <a:t>EFT accuracy decreases as </a:t>
              </a:r>
              <a:r>
                <a:rPr lang="el-GR" sz="2133" dirty="0">
                  <a:solidFill>
                    <a:srgbClr val="0070C0"/>
                  </a:solidFill>
                </a:rPr>
                <a:t>ω</a:t>
              </a:r>
              <a:r>
                <a:rPr lang="en-US" sz="2133" dirty="0">
                  <a:solidFill>
                    <a:srgbClr val="0070C0"/>
                  </a:solidFill>
                </a:rPr>
                <a:t>↑. </a:t>
              </a:r>
            </a:p>
          </p:txBody>
        </p:sp>
      </p:grpSp>
      <p:sp>
        <p:nvSpPr>
          <p:cNvPr id="8" name="TextBox 7">
            <a:extLst>
              <a:ext uri="{FF2B5EF4-FFF2-40B4-BE49-F238E27FC236}">
                <a16:creationId xmlns:a16="http://schemas.microsoft.com/office/drawing/2014/main" id="{280D8310-C3A2-A1B3-4202-BBB81C58F410}"/>
              </a:ext>
            </a:extLst>
          </p:cNvPr>
          <p:cNvSpPr txBox="1"/>
          <p:nvPr/>
        </p:nvSpPr>
        <p:spPr>
          <a:xfrm>
            <a:off x="590087" y="6365705"/>
            <a:ext cx="11882714" cy="461665"/>
          </a:xfrm>
          <a:prstGeom prst="rect">
            <a:avLst/>
          </a:prstGeom>
          <a:noFill/>
        </p:spPr>
        <p:txBody>
          <a:bodyPr wrap="square" rtlCol="0">
            <a:spAutoFit/>
          </a:bodyPr>
          <a:lstStyle/>
          <a:p>
            <a:r>
              <a:rPr lang="en-US" sz="2400" b="1" dirty="0">
                <a:solidFill>
                  <a:srgbClr val="FF0000"/>
                </a:solidFill>
              </a:rPr>
              <a:t>Compare utility without to with model discrepancy 𝛿</a:t>
            </a:r>
            <a:r>
              <a:rPr lang="en-US" sz="2400" b="1" i="1" dirty="0" err="1">
                <a:solidFill>
                  <a:srgbClr val="FF0000"/>
                </a:solidFill>
              </a:rPr>
              <a:t>y</a:t>
            </a:r>
            <a:r>
              <a:rPr lang="en-US" sz="2400" b="1" baseline="-25000" dirty="0" err="1">
                <a:solidFill>
                  <a:srgbClr val="FF0000"/>
                </a:solidFill>
              </a:rPr>
              <a:t>th</a:t>
            </a:r>
            <a:r>
              <a:rPr lang="en-US" sz="2400" b="1" dirty="0">
                <a:solidFill>
                  <a:srgbClr val="FF0000"/>
                </a:solidFill>
              </a:rPr>
              <a:t> ⇒ very different implications!  </a:t>
            </a:r>
          </a:p>
        </p:txBody>
      </p:sp>
      <p:grpSp>
        <p:nvGrpSpPr>
          <p:cNvPr id="23" name="Group 22">
            <a:extLst>
              <a:ext uri="{FF2B5EF4-FFF2-40B4-BE49-F238E27FC236}">
                <a16:creationId xmlns:a16="http://schemas.microsoft.com/office/drawing/2014/main" id="{07BD6700-6462-3552-7157-59A91CE7B4B8}"/>
              </a:ext>
            </a:extLst>
          </p:cNvPr>
          <p:cNvGrpSpPr/>
          <p:nvPr/>
        </p:nvGrpSpPr>
        <p:grpSpPr>
          <a:xfrm>
            <a:off x="318172" y="1430152"/>
            <a:ext cx="11628125" cy="4983480"/>
            <a:chOff x="318172" y="1430152"/>
            <a:chExt cx="11628125" cy="4983480"/>
          </a:xfrm>
        </p:grpSpPr>
        <p:pic>
          <p:nvPicPr>
            <p:cNvPr id="2" name="Picture 1">
              <a:extLst>
                <a:ext uri="{FF2B5EF4-FFF2-40B4-BE49-F238E27FC236}">
                  <a16:creationId xmlns:a16="http://schemas.microsoft.com/office/drawing/2014/main" id="{E05819A0-049C-CA2C-5289-D9A62D929BB0}"/>
                </a:ext>
              </a:extLst>
            </p:cNvPr>
            <p:cNvPicPr>
              <a:picLocks noChangeAspect="1"/>
            </p:cNvPicPr>
            <p:nvPr/>
          </p:nvPicPr>
          <p:blipFill>
            <a:blip r:embed="rId3"/>
            <a:stretch>
              <a:fillRect/>
            </a:stretch>
          </p:blipFill>
          <p:spPr>
            <a:xfrm>
              <a:off x="318172" y="1430152"/>
              <a:ext cx="11628125" cy="4983480"/>
            </a:xfrm>
            <a:prstGeom prst="rect">
              <a:avLst/>
            </a:prstGeom>
          </p:spPr>
        </p:pic>
        <p:sp>
          <p:nvSpPr>
            <p:cNvPr id="9" name="TextBox 8">
              <a:extLst>
                <a:ext uri="{FF2B5EF4-FFF2-40B4-BE49-F238E27FC236}">
                  <a16:creationId xmlns:a16="http://schemas.microsoft.com/office/drawing/2014/main" id="{6988B94D-6430-270B-7A8D-806BAF8B85B8}"/>
                </a:ext>
              </a:extLst>
            </p:cNvPr>
            <p:cNvSpPr txBox="1"/>
            <p:nvPr/>
          </p:nvSpPr>
          <p:spPr>
            <a:xfrm>
              <a:off x="3583768" y="1775968"/>
              <a:ext cx="3227807" cy="461665"/>
            </a:xfrm>
            <a:prstGeom prst="rect">
              <a:avLst/>
            </a:prstGeom>
            <a:noFill/>
          </p:spPr>
          <p:txBody>
            <a:bodyPr wrap="none" rtlCol="0">
              <a:spAutoFit/>
            </a:bodyPr>
            <a:lstStyle/>
            <a:p>
              <a:r>
                <a:rPr lang="en-US" sz="2400" dirty="0"/>
                <a:t>J. Melendez et al. (2021)</a:t>
              </a:r>
            </a:p>
          </p:txBody>
        </p:sp>
        <p:sp>
          <p:nvSpPr>
            <p:cNvPr id="13" name="Oval 12">
              <a:extLst>
                <a:ext uri="{FF2B5EF4-FFF2-40B4-BE49-F238E27FC236}">
                  <a16:creationId xmlns:a16="http://schemas.microsoft.com/office/drawing/2014/main" id="{4475C985-87AD-C3CF-B808-6088886448BA}"/>
                </a:ext>
              </a:extLst>
            </p:cNvPr>
            <p:cNvSpPr/>
            <p:nvPr/>
          </p:nvSpPr>
          <p:spPr>
            <a:xfrm>
              <a:off x="7718961" y="2030682"/>
              <a:ext cx="332509" cy="81939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990F7EA-940E-05D2-7EC6-27C3A8D975CC}"/>
                </a:ext>
              </a:extLst>
            </p:cNvPr>
            <p:cNvSpPr/>
            <p:nvPr/>
          </p:nvSpPr>
          <p:spPr>
            <a:xfrm>
              <a:off x="6811575" y="4099778"/>
              <a:ext cx="332509" cy="141992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0BBA74C-20B1-F2D6-A383-F66C5EE96D74}"/>
                </a:ext>
              </a:extLst>
            </p:cNvPr>
            <p:cNvCxnSpPr>
              <a:cxnSpLocks/>
            </p:cNvCxnSpPr>
            <p:nvPr/>
          </p:nvCxnSpPr>
          <p:spPr>
            <a:xfrm flipH="1">
              <a:off x="7108459" y="2933206"/>
              <a:ext cx="664285" cy="1130947"/>
            </a:xfrm>
            <a:prstGeom prst="line">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297ACC-A826-A17B-DBA5-6B628E45912F}"/>
                </a:ext>
              </a:extLst>
            </p:cNvPr>
            <p:cNvSpPr txBox="1"/>
            <p:nvPr/>
          </p:nvSpPr>
          <p:spPr>
            <a:xfrm>
              <a:off x="5387831" y="2343644"/>
              <a:ext cx="1877437" cy="461665"/>
            </a:xfrm>
            <a:prstGeom prst="rect">
              <a:avLst/>
            </a:prstGeom>
            <a:solidFill>
              <a:schemeClr val="bg1"/>
            </a:solidFill>
          </p:spPr>
          <p:txBody>
            <a:bodyPr wrap="none" rtlCol="0">
              <a:spAutoFit/>
            </a:bodyPr>
            <a:lstStyle/>
            <a:p>
              <a:r>
                <a:rPr lang="en-US" sz="2400" b="1" dirty="0">
                  <a:solidFill>
                    <a:srgbClr val="FF0000"/>
                  </a:solidFill>
                </a:rPr>
                <a:t>Without 𝛿</a:t>
              </a:r>
              <a:r>
                <a:rPr lang="en-US" sz="2400" b="1" i="1" dirty="0" err="1">
                  <a:solidFill>
                    <a:srgbClr val="FF0000"/>
                  </a:solidFill>
                </a:rPr>
                <a:t>y</a:t>
              </a:r>
              <a:r>
                <a:rPr lang="en-US" sz="2400" b="1" baseline="-25000" dirty="0" err="1">
                  <a:solidFill>
                    <a:srgbClr val="FF0000"/>
                  </a:solidFill>
                </a:rPr>
                <a:t>th</a:t>
              </a:r>
              <a:r>
                <a:rPr lang="en-US" sz="2400" dirty="0"/>
                <a:t> </a:t>
              </a:r>
            </a:p>
          </p:txBody>
        </p:sp>
        <p:sp>
          <p:nvSpPr>
            <p:cNvPr id="22" name="TextBox 21">
              <a:extLst>
                <a:ext uri="{FF2B5EF4-FFF2-40B4-BE49-F238E27FC236}">
                  <a16:creationId xmlns:a16="http://schemas.microsoft.com/office/drawing/2014/main" id="{D315C0EC-2466-0528-EA14-A26D3F8C227D}"/>
                </a:ext>
              </a:extLst>
            </p:cNvPr>
            <p:cNvSpPr txBox="1"/>
            <p:nvPr/>
          </p:nvSpPr>
          <p:spPr>
            <a:xfrm>
              <a:off x="5051667" y="4099356"/>
              <a:ext cx="1439818" cy="461665"/>
            </a:xfrm>
            <a:prstGeom prst="rect">
              <a:avLst/>
            </a:prstGeom>
            <a:solidFill>
              <a:schemeClr val="bg1"/>
            </a:solidFill>
          </p:spPr>
          <p:txBody>
            <a:bodyPr wrap="none" rtlCol="0">
              <a:spAutoFit/>
            </a:bodyPr>
            <a:lstStyle/>
            <a:p>
              <a:r>
                <a:rPr lang="en-US" sz="2400" b="1" dirty="0">
                  <a:solidFill>
                    <a:srgbClr val="FF0000"/>
                  </a:solidFill>
                </a:rPr>
                <a:t>With 𝛿</a:t>
              </a:r>
              <a:r>
                <a:rPr lang="en-US" sz="2400" b="1" i="1" dirty="0" err="1">
                  <a:solidFill>
                    <a:srgbClr val="FF0000"/>
                  </a:solidFill>
                </a:rPr>
                <a:t>y</a:t>
              </a:r>
              <a:r>
                <a:rPr lang="en-US" sz="2400" b="1" baseline="-25000" dirty="0" err="1">
                  <a:solidFill>
                    <a:srgbClr val="FF0000"/>
                  </a:solidFill>
                </a:rPr>
                <a:t>th</a:t>
              </a:r>
              <a:r>
                <a:rPr lang="en-US" sz="2400" dirty="0"/>
                <a:t> </a:t>
              </a:r>
            </a:p>
          </p:txBody>
        </p:sp>
      </p:grpSp>
    </p:spTree>
    <p:extLst>
      <p:ext uri="{BB962C8B-B14F-4D97-AF65-F5344CB8AC3E}">
        <p14:creationId xmlns:p14="http://schemas.microsoft.com/office/powerpoint/2010/main" val="96420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49DC-9936-324A-8921-45BA7849DF42}"/>
              </a:ext>
            </a:extLst>
          </p:cNvPr>
          <p:cNvSpPr>
            <a:spLocks noGrp="1"/>
          </p:cNvSpPr>
          <p:nvPr>
            <p:ph type="title"/>
          </p:nvPr>
        </p:nvSpPr>
        <p:spPr>
          <a:xfrm>
            <a:off x="514773" y="274639"/>
            <a:ext cx="10972800" cy="1143000"/>
          </a:xfrm>
        </p:spPr>
        <p:txBody>
          <a:bodyPr>
            <a:normAutofit/>
          </a:bodyPr>
          <a:lstStyle/>
          <a:p>
            <a:r>
              <a:rPr lang="en-US" b="1" dirty="0">
                <a:solidFill>
                  <a:srgbClr val="FF0000"/>
                </a:solidFill>
                <a:latin typeface="+mn-lt"/>
              </a:rPr>
              <a:t>Outline</a:t>
            </a:r>
          </a:p>
        </p:txBody>
      </p:sp>
      <p:sp>
        <p:nvSpPr>
          <p:cNvPr id="3" name="Content Placeholder 2">
            <a:extLst>
              <a:ext uri="{FF2B5EF4-FFF2-40B4-BE49-F238E27FC236}">
                <a16:creationId xmlns:a16="http://schemas.microsoft.com/office/drawing/2014/main" id="{2D21E330-7B2F-544B-A6A9-544C2023600D}"/>
              </a:ext>
            </a:extLst>
          </p:cNvPr>
          <p:cNvSpPr>
            <a:spLocks noGrp="1"/>
          </p:cNvSpPr>
          <p:nvPr>
            <p:ph idx="1"/>
          </p:nvPr>
        </p:nvSpPr>
        <p:spPr>
          <a:xfrm>
            <a:off x="663388" y="1749215"/>
            <a:ext cx="11366052" cy="4525963"/>
          </a:xfrm>
        </p:spPr>
        <p:txBody>
          <a:bodyPr>
            <a:normAutofit/>
          </a:bodyPr>
          <a:lstStyle/>
          <a:p>
            <a:pPr marL="213355">
              <a:lnSpc>
                <a:spcPct val="140000"/>
              </a:lnSpc>
              <a:spcAft>
                <a:spcPts val="2400"/>
              </a:spcAft>
            </a:pPr>
            <a:r>
              <a:rPr lang="en-US" sz="3600" dirty="0">
                <a:solidFill>
                  <a:schemeClr val="bg1">
                    <a:lumMod val="75000"/>
                  </a:schemeClr>
                </a:solidFill>
              </a:rPr>
              <a:t>Thinking about uncertainty quantification (UQ) for models</a:t>
            </a:r>
          </a:p>
          <a:p>
            <a:pPr marL="213355">
              <a:lnSpc>
                <a:spcPct val="140000"/>
              </a:lnSpc>
              <a:spcAft>
                <a:spcPts val="2400"/>
              </a:spcAft>
            </a:pPr>
            <a:r>
              <a:rPr lang="en-US" sz="3600" b="1" dirty="0">
                <a:solidFill>
                  <a:schemeClr val="bg1">
                    <a:lumMod val="75000"/>
                  </a:schemeClr>
                </a:solidFill>
              </a:rPr>
              <a:t>BAND:</a:t>
            </a:r>
            <a:r>
              <a:rPr lang="en-US" sz="3600" dirty="0">
                <a:solidFill>
                  <a:schemeClr val="bg1">
                    <a:lumMod val="75000"/>
                  </a:schemeClr>
                </a:solidFill>
              </a:rPr>
              <a:t> emulators, calibration, model mixing, expt. design</a:t>
            </a:r>
          </a:p>
          <a:p>
            <a:pPr marL="213355">
              <a:lnSpc>
                <a:spcPct val="140000"/>
              </a:lnSpc>
              <a:spcAft>
                <a:spcPts val="2400"/>
              </a:spcAft>
            </a:pPr>
            <a:r>
              <a:rPr lang="en-US" sz="3600" dirty="0"/>
              <a:t>Summary and outlook</a:t>
            </a:r>
          </a:p>
        </p:txBody>
      </p:sp>
    </p:spTree>
    <p:extLst>
      <p:ext uri="{BB962C8B-B14F-4D97-AF65-F5344CB8AC3E}">
        <p14:creationId xmlns:p14="http://schemas.microsoft.com/office/powerpoint/2010/main" val="1921445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1955-95A0-C14B-9386-DA7E5CF82052}"/>
              </a:ext>
            </a:extLst>
          </p:cNvPr>
          <p:cNvSpPr txBox="1">
            <a:spLocks/>
          </p:cNvSpPr>
          <p:nvPr/>
        </p:nvSpPr>
        <p:spPr>
          <a:xfrm>
            <a:off x="1352457" y="277819"/>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Outlook: Frontiers of UQ for nuclear models</a:t>
            </a:r>
          </a:p>
          <a:p>
            <a:endParaRPr lang="en-US" sz="3600" b="1" dirty="0">
              <a:solidFill>
                <a:srgbClr val="FF0000"/>
              </a:solidFill>
              <a:latin typeface="+mn-lt"/>
            </a:endParaRPr>
          </a:p>
        </p:txBody>
      </p:sp>
      <p:grpSp>
        <p:nvGrpSpPr>
          <p:cNvPr id="16" name="Group 15">
            <a:extLst>
              <a:ext uri="{FF2B5EF4-FFF2-40B4-BE49-F238E27FC236}">
                <a16:creationId xmlns:a16="http://schemas.microsoft.com/office/drawing/2014/main" id="{B5987A12-19E6-43A8-25F2-35EA6D80BD7C}"/>
              </a:ext>
            </a:extLst>
          </p:cNvPr>
          <p:cNvGrpSpPr/>
          <p:nvPr/>
        </p:nvGrpSpPr>
        <p:grpSpPr>
          <a:xfrm>
            <a:off x="870192" y="1674317"/>
            <a:ext cx="10451616" cy="4683051"/>
            <a:chOff x="870192" y="1199308"/>
            <a:chExt cx="10451616" cy="4683051"/>
          </a:xfrm>
        </p:grpSpPr>
        <p:sp>
          <p:nvSpPr>
            <p:cNvPr id="6" name="TextBox 5">
              <a:extLst>
                <a:ext uri="{FF2B5EF4-FFF2-40B4-BE49-F238E27FC236}">
                  <a16:creationId xmlns:a16="http://schemas.microsoft.com/office/drawing/2014/main" id="{30B5059B-E933-35FC-0E53-CD7D749A6B04}"/>
                </a:ext>
              </a:extLst>
            </p:cNvPr>
            <p:cNvSpPr txBox="1"/>
            <p:nvPr/>
          </p:nvSpPr>
          <p:spPr>
            <a:xfrm>
              <a:off x="870192" y="1234933"/>
              <a:ext cx="10451616" cy="4647426"/>
            </a:xfrm>
            <a:prstGeom prst="rect">
              <a:avLst/>
            </a:prstGeom>
            <a:noFill/>
          </p:spPr>
          <p:txBody>
            <a:bodyPr wrap="square" rtlCol="0">
              <a:spAutoFit/>
            </a:bodyPr>
            <a:lstStyle/>
            <a:p>
              <a:pPr marL="342900" indent="-342900">
                <a:spcAft>
                  <a:spcPts val="2000"/>
                </a:spcAft>
                <a:buFont typeface="Wingdings" pitchFamily="2" charset="2"/>
                <a:buChar char="q"/>
              </a:pPr>
              <a:r>
                <a:rPr lang="en-US" sz="2800" dirty="0"/>
                <a:t> Interact with the experts (i.e., statisticians, applied mathematicians)</a:t>
              </a:r>
            </a:p>
            <a:p>
              <a:pPr marL="342900" indent="-342900">
                <a:spcAft>
                  <a:spcPts val="2000"/>
                </a:spcAft>
                <a:buFont typeface="Wingdings" pitchFamily="2" charset="2"/>
                <a:buChar char="q"/>
              </a:pPr>
              <a:r>
                <a:rPr lang="en-US" sz="2800" dirty="0"/>
                <a:t> Incorporate all sources of experimental and </a:t>
              </a:r>
              <a:r>
                <a:rPr lang="en-US" sz="2800" i="1" dirty="0"/>
                <a:t>theoretical</a:t>
              </a:r>
              <a:r>
                <a:rPr lang="en-US" sz="2800" dirty="0"/>
                <a:t> errors</a:t>
              </a:r>
            </a:p>
            <a:p>
              <a:pPr marL="342900" indent="-342900">
                <a:spcAft>
                  <a:spcPts val="2000"/>
                </a:spcAft>
                <a:buFont typeface="Wingdings" pitchFamily="2" charset="2"/>
                <a:buChar char="q"/>
              </a:pPr>
              <a:r>
                <a:rPr lang="en-US" sz="2800" dirty="0"/>
                <a:t> Formulate </a:t>
              </a:r>
              <a:r>
                <a:rPr lang="en-US" sz="2800" i="1" dirty="0"/>
                <a:t>statistical models </a:t>
              </a:r>
              <a:r>
                <a:rPr lang="en-US" sz="2800" dirty="0"/>
                <a:t>for uncertainties </a:t>
              </a:r>
            </a:p>
            <a:p>
              <a:pPr marL="342900" indent="-342900">
                <a:spcAft>
                  <a:spcPts val="2000"/>
                </a:spcAft>
                <a:buFont typeface="Wingdings" pitchFamily="2" charset="2"/>
                <a:buChar char="q"/>
              </a:pPr>
              <a:r>
                <a:rPr lang="en-US" sz="2800" dirty="0"/>
                <a:t> Use as informative priors as is reasonable; test sensitivity to priors </a:t>
              </a:r>
            </a:p>
            <a:p>
              <a:pPr marL="342900" indent="-342900">
                <a:spcAft>
                  <a:spcPts val="2000"/>
                </a:spcAft>
                <a:buFont typeface="Wingdings" pitchFamily="2" charset="2"/>
                <a:buChar char="q"/>
              </a:pPr>
              <a:r>
                <a:rPr lang="en-US" sz="2800" dirty="0"/>
                <a:t> Account for correlations in inputs (type x) and observables (type y)</a:t>
              </a:r>
            </a:p>
            <a:p>
              <a:pPr marL="342900" indent="-342900">
                <a:spcAft>
                  <a:spcPts val="2000"/>
                </a:spcAft>
                <a:buFont typeface="Wingdings" pitchFamily="2" charset="2"/>
                <a:buChar char="q"/>
              </a:pPr>
              <a:r>
                <a:rPr lang="en-US" sz="2800" dirty="0"/>
                <a:t> Propagate uncertainties through the calculation </a:t>
              </a:r>
            </a:p>
            <a:p>
              <a:pPr marL="342900" indent="-342900">
                <a:spcAft>
                  <a:spcPts val="2000"/>
                </a:spcAft>
                <a:buFont typeface="Wingdings" pitchFamily="2" charset="2"/>
                <a:buChar char="q"/>
              </a:pPr>
              <a:r>
                <a:rPr lang="en-US" sz="2800" dirty="0"/>
                <a:t> Use </a:t>
              </a:r>
              <a:r>
                <a:rPr lang="en-US" sz="2800" i="1" dirty="0"/>
                <a:t>model checking </a:t>
              </a:r>
              <a:r>
                <a:rPr lang="en-US" sz="2800" dirty="0"/>
                <a:t>to validate our models </a:t>
              </a:r>
            </a:p>
          </p:txBody>
        </p:sp>
        <p:sp>
          <p:nvSpPr>
            <p:cNvPr id="9" name="TextBox 8">
              <a:extLst>
                <a:ext uri="{FF2B5EF4-FFF2-40B4-BE49-F238E27FC236}">
                  <a16:creationId xmlns:a16="http://schemas.microsoft.com/office/drawing/2014/main" id="{7B258ECD-3D77-5432-70F7-171DADBAD424}"/>
                </a:ext>
              </a:extLst>
            </p:cNvPr>
            <p:cNvSpPr txBox="1"/>
            <p:nvPr/>
          </p:nvSpPr>
          <p:spPr>
            <a:xfrm>
              <a:off x="936959" y="1199308"/>
              <a:ext cx="415498" cy="461665"/>
            </a:xfrm>
            <a:prstGeom prst="rect">
              <a:avLst/>
            </a:prstGeom>
            <a:noFill/>
          </p:spPr>
          <p:txBody>
            <a:bodyPr wrap="none" rtlCol="0">
              <a:spAutoFit/>
            </a:bodyPr>
            <a:lstStyle/>
            <a:p>
              <a:r>
                <a:rPr lang="en-US" sz="2400" b="1" dirty="0">
                  <a:solidFill>
                    <a:srgbClr val="FF0000"/>
                  </a:solidFill>
                </a:rPr>
                <a:t>✓</a:t>
              </a:r>
            </a:p>
          </p:txBody>
        </p:sp>
        <p:sp>
          <p:nvSpPr>
            <p:cNvPr id="10" name="TextBox 9">
              <a:extLst>
                <a:ext uri="{FF2B5EF4-FFF2-40B4-BE49-F238E27FC236}">
                  <a16:creationId xmlns:a16="http://schemas.microsoft.com/office/drawing/2014/main" id="{167EC28F-2CD1-9BBE-5DF1-63F969F37580}"/>
                </a:ext>
              </a:extLst>
            </p:cNvPr>
            <p:cNvSpPr txBox="1"/>
            <p:nvPr/>
          </p:nvSpPr>
          <p:spPr>
            <a:xfrm>
              <a:off x="936959" y="1896971"/>
              <a:ext cx="415498" cy="461665"/>
            </a:xfrm>
            <a:prstGeom prst="rect">
              <a:avLst/>
            </a:prstGeom>
            <a:noFill/>
          </p:spPr>
          <p:txBody>
            <a:bodyPr wrap="none" rtlCol="0">
              <a:spAutoFit/>
            </a:bodyPr>
            <a:lstStyle/>
            <a:p>
              <a:r>
                <a:rPr lang="en-US" sz="2400" b="1" dirty="0">
                  <a:solidFill>
                    <a:srgbClr val="FF0000"/>
                  </a:solidFill>
                </a:rPr>
                <a:t>✓</a:t>
              </a:r>
            </a:p>
          </p:txBody>
        </p:sp>
        <p:sp>
          <p:nvSpPr>
            <p:cNvPr id="11" name="TextBox 10">
              <a:extLst>
                <a:ext uri="{FF2B5EF4-FFF2-40B4-BE49-F238E27FC236}">
                  <a16:creationId xmlns:a16="http://schemas.microsoft.com/office/drawing/2014/main" id="{43D6C80D-921E-D940-D750-21EF67E96CD7}"/>
                </a:ext>
              </a:extLst>
            </p:cNvPr>
            <p:cNvSpPr txBox="1"/>
            <p:nvPr/>
          </p:nvSpPr>
          <p:spPr>
            <a:xfrm>
              <a:off x="929233" y="2582905"/>
              <a:ext cx="415498" cy="461665"/>
            </a:xfrm>
            <a:prstGeom prst="rect">
              <a:avLst/>
            </a:prstGeom>
            <a:noFill/>
          </p:spPr>
          <p:txBody>
            <a:bodyPr wrap="none" rtlCol="0">
              <a:spAutoFit/>
            </a:bodyPr>
            <a:lstStyle/>
            <a:p>
              <a:r>
                <a:rPr lang="en-US" sz="2400" b="1" dirty="0">
                  <a:solidFill>
                    <a:srgbClr val="FF0000"/>
                  </a:solidFill>
                </a:rPr>
                <a:t>✓</a:t>
              </a:r>
            </a:p>
          </p:txBody>
        </p:sp>
        <p:sp>
          <p:nvSpPr>
            <p:cNvPr id="12" name="TextBox 11">
              <a:extLst>
                <a:ext uri="{FF2B5EF4-FFF2-40B4-BE49-F238E27FC236}">
                  <a16:creationId xmlns:a16="http://schemas.microsoft.com/office/drawing/2014/main" id="{9477DED4-3C37-1DB1-DD1E-BE77D81A4409}"/>
                </a:ext>
              </a:extLst>
            </p:cNvPr>
            <p:cNvSpPr txBox="1"/>
            <p:nvPr/>
          </p:nvSpPr>
          <p:spPr>
            <a:xfrm>
              <a:off x="929233" y="3262797"/>
              <a:ext cx="415498" cy="461665"/>
            </a:xfrm>
            <a:prstGeom prst="rect">
              <a:avLst/>
            </a:prstGeom>
            <a:noFill/>
          </p:spPr>
          <p:txBody>
            <a:bodyPr wrap="none" rtlCol="0">
              <a:spAutoFit/>
            </a:bodyPr>
            <a:lstStyle/>
            <a:p>
              <a:r>
                <a:rPr lang="en-US" sz="2400" b="1" dirty="0">
                  <a:solidFill>
                    <a:srgbClr val="FF0000"/>
                  </a:solidFill>
                </a:rPr>
                <a:t>✓</a:t>
              </a:r>
            </a:p>
          </p:txBody>
        </p:sp>
        <p:sp>
          <p:nvSpPr>
            <p:cNvPr id="13" name="TextBox 12">
              <a:extLst>
                <a:ext uri="{FF2B5EF4-FFF2-40B4-BE49-F238E27FC236}">
                  <a16:creationId xmlns:a16="http://schemas.microsoft.com/office/drawing/2014/main" id="{4BC750B9-36F9-EB1E-88FA-464A4A96FEA8}"/>
                </a:ext>
              </a:extLst>
            </p:cNvPr>
            <p:cNvSpPr txBox="1"/>
            <p:nvPr/>
          </p:nvSpPr>
          <p:spPr>
            <a:xfrm>
              <a:off x="929233" y="3934262"/>
              <a:ext cx="415498" cy="461665"/>
            </a:xfrm>
            <a:prstGeom prst="rect">
              <a:avLst/>
            </a:prstGeom>
            <a:noFill/>
          </p:spPr>
          <p:txBody>
            <a:bodyPr wrap="none" rtlCol="0">
              <a:spAutoFit/>
            </a:bodyPr>
            <a:lstStyle/>
            <a:p>
              <a:r>
                <a:rPr lang="en-US" sz="2400" b="1" dirty="0">
                  <a:solidFill>
                    <a:srgbClr val="FF0000"/>
                  </a:solidFill>
                </a:rPr>
                <a:t>✓</a:t>
              </a:r>
            </a:p>
          </p:txBody>
        </p:sp>
        <p:sp>
          <p:nvSpPr>
            <p:cNvPr id="14" name="TextBox 13">
              <a:extLst>
                <a:ext uri="{FF2B5EF4-FFF2-40B4-BE49-F238E27FC236}">
                  <a16:creationId xmlns:a16="http://schemas.microsoft.com/office/drawing/2014/main" id="{215BFD25-3298-FD3F-F399-247F89584416}"/>
                </a:ext>
              </a:extLst>
            </p:cNvPr>
            <p:cNvSpPr txBox="1"/>
            <p:nvPr/>
          </p:nvSpPr>
          <p:spPr>
            <a:xfrm>
              <a:off x="936959" y="4614149"/>
              <a:ext cx="415498" cy="461665"/>
            </a:xfrm>
            <a:prstGeom prst="rect">
              <a:avLst/>
            </a:prstGeom>
            <a:noFill/>
          </p:spPr>
          <p:txBody>
            <a:bodyPr wrap="none" rtlCol="0">
              <a:spAutoFit/>
            </a:bodyPr>
            <a:lstStyle/>
            <a:p>
              <a:r>
                <a:rPr lang="en-US" sz="2400" b="1" dirty="0">
                  <a:solidFill>
                    <a:srgbClr val="FF0000"/>
                  </a:solidFill>
                </a:rPr>
                <a:t>✓</a:t>
              </a:r>
            </a:p>
          </p:txBody>
        </p:sp>
        <p:sp>
          <p:nvSpPr>
            <p:cNvPr id="15" name="TextBox 14">
              <a:extLst>
                <a:ext uri="{FF2B5EF4-FFF2-40B4-BE49-F238E27FC236}">
                  <a16:creationId xmlns:a16="http://schemas.microsoft.com/office/drawing/2014/main" id="{8CEA80B5-5182-5FF9-BC9C-6D21C9B5AD0A}"/>
                </a:ext>
              </a:extLst>
            </p:cNvPr>
            <p:cNvSpPr txBox="1"/>
            <p:nvPr/>
          </p:nvSpPr>
          <p:spPr>
            <a:xfrm>
              <a:off x="936959" y="5300707"/>
              <a:ext cx="415498" cy="461665"/>
            </a:xfrm>
            <a:prstGeom prst="rect">
              <a:avLst/>
            </a:prstGeom>
            <a:noFill/>
          </p:spPr>
          <p:txBody>
            <a:bodyPr wrap="none" rtlCol="0">
              <a:spAutoFit/>
            </a:bodyPr>
            <a:lstStyle/>
            <a:p>
              <a:r>
                <a:rPr lang="en-US" sz="2400" b="1" dirty="0">
                  <a:solidFill>
                    <a:srgbClr val="FF0000"/>
                  </a:solidFill>
                </a:rPr>
                <a:t>✓</a:t>
              </a:r>
            </a:p>
          </p:txBody>
        </p:sp>
      </p:grpSp>
      <p:sp>
        <p:nvSpPr>
          <p:cNvPr id="17" name="TextBox 16">
            <a:extLst>
              <a:ext uri="{FF2B5EF4-FFF2-40B4-BE49-F238E27FC236}">
                <a16:creationId xmlns:a16="http://schemas.microsoft.com/office/drawing/2014/main" id="{E0AEC1EF-0077-27ED-D3CC-72E0E2CD8D68}"/>
              </a:ext>
            </a:extLst>
          </p:cNvPr>
          <p:cNvSpPr txBox="1"/>
          <p:nvPr/>
        </p:nvSpPr>
        <p:spPr>
          <a:xfrm>
            <a:off x="450454" y="1070143"/>
            <a:ext cx="7653442" cy="523220"/>
          </a:xfrm>
          <a:prstGeom prst="rect">
            <a:avLst/>
          </a:prstGeom>
          <a:noFill/>
        </p:spPr>
        <p:txBody>
          <a:bodyPr wrap="none" rtlCol="0">
            <a:spAutoFit/>
          </a:bodyPr>
          <a:lstStyle/>
          <a:p>
            <a:r>
              <a:rPr lang="en-US" sz="2800" b="1" dirty="0"/>
              <a:t>Checklist for statistically sound Bayesian inference</a:t>
            </a:r>
          </a:p>
        </p:txBody>
      </p:sp>
    </p:spTree>
    <p:extLst>
      <p:ext uri="{BB962C8B-B14F-4D97-AF65-F5344CB8AC3E}">
        <p14:creationId xmlns:p14="http://schemas.microsoft.com/office/powerpoint/2010/main" val="21818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1955-95A0-C14B-9386-DA7E5CF82052}"/>
              </a:ext>
            </a:extLst>
          </p:cNvPr>
          <p:cNvSpPr txBox="1">
            <a:spLocks/>
          </p:cNvSpPr>
          <p:nvPr/>
        </p:nvSpPr>
        <p:spPr>
          <a:xfrm>
            <a:off x="1352457" y="277819"/>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Outlook: Frontiers of UQ for nuclear models</a:t>
            </a:r>
          </a:p>
          <a:p>
            <a:endParaRPr lang="en-US" sz="3600" b="1" dirty="0">
              <a:solidFill>
                <a:srgbClr val="FF0000"/>
              </a:solidFill>
              <a:latin typeface="+mn-lt"/>
            </a:endParaRPr>
          </a:p>
        </p:txBody>
      </p:sp>
      <p:sp>
        <p:nvSpPr>
          <p:cNvPr id="3" name="TextBox 2">
            <a:extLst>
              <a:ext uri="{FF2B5EF4-FFF2-40B4-BE49-F238E27FC236}">
                <a16:creationId xmlns:a16="http://schemas.microsoft.com/office/drawing/2014/main" id="{6D163FD6-52D8-BD4C-B92A-6ABAE35680AF}"/>
              </a:ext>
            </a:extLst>
          </p:cNvPr>
          <p:cNvSpPr txBox="1"/>
          <p:nvPr/>
        </p:nvSpPr>
        <p:spPr>
          <a:xfrm>
            <a:off x="273132" y="1070143"/>
            <a:ext cx="11630110" cy="5683607"/>
          </a:xfrm>
          <a:prstGeom prst="rect">
            <a:avLst/>
          </a:prstGeom>
          <a:noFill/>
        </p:spPr>
        <p:txBody>
          <a:bodyPr wrap="square" rtlCol="0">
            <a:spAutoFit/>
          </a:bodyPr>
          <a:lstStyle/>
          <a:p>
            <a:pPr marL="259074" indent="-259074">
              <a:spcAft>
                <a:spcPts val="2000"/>
              </a:spcAft>
              <a:buFont typeface="Arial" panose="020B0604020202020204" pitchFamily="34" charset="0"/>
              <a:buChar char="•"/>
            </a:pPr>
            <a:r>
              <a:rPr lang="en-US" sz="2800" b="1" dirty="0"/>
              <a:t>Emulators: </a:t>
            </a:r>
            <a:r>
              <a:rPr lang="en-US" sz="2800" dirty="0"/>
              <a:t>new applications to 3N scattering, infinite matter, pairing, …; </a:t>
            </a:r>
            <a:br>
              <a:rPr lang="en-US" sz="2800" dirty="0"/>
            </a:br>
            <a:r>
              <a:rPr lang="en-US" sz="2800" dirty="0"/>
              <a:t>new technologies explored (e.g., MOR, active learning, AI/machine learning);</a:t>
            </a:r>
            <a:br>
              <a:rPr lang="en-US" sz="2800" dirty="0"/>
            </a:br>
            <a:r>
              <a:rPr lang="en-US" sz="2800" dirty="0"/>
              <a:t>new workflows enabled (bypass specialized knowledge).</a:t>
            </a:r>
          </a:p>
          <a:p>
            <a:pPr marL="259074" indent="-259074">
              <a:spcAft>
                <a:spcPts val="2000"/>
              </a:spcAft>
              <a:buFont typeface="Arial" panose="020B0604020202020204" pitchFamily="34" charset="0"/>
              <a:buChar char="•"/>
            </a:pPr>
            <a:r>
              <a:rPr lang="en-US" sz="2800" b="1" dirty="0"/>
              <a:t>Calibration: </a:t>
            </a:r>
            <a:r>
              <a:rPr lang="en-US" sz="2800" dirty="0"/>
              <a:t>full Bayesian parameter estimation and uncertainty propagation.</a:t>
            </a:r>
          </a:p>
          <a:p>
            <a:pPr marL="259074" indent="-259074">
              <a:spcAft>
                <a:spcPts val="2000"/>
              </a:spcAft>
              <a:buFont typeface="Arial" panose="020B0604020202020204" pitchFamily="34" charset="0"/>
              <a:buChar char="•"/>
            </a:pPr>
            <a:r>
              <a:rPr lang="en-US" sz="2800" b="1" dirty="0"/>
              <a:t>Model mixing: </a:t>
            </a:r>
            <a:r>
              <a:rPr lang="en-US" sz="2800" dirty="0"/>
              <a:t>BAND and other projects on nuclear EOS, EDFs, EFTs, …</a:t>
            </a:r>
            <a:endParaRPr lang="en-US" sz="2800" b="1" dirty="0"/>
          </a:p>
          <a:p>
            <a:pPr marL="259074" indent="-259074">
              <a:spcAft>
                <a:spcPts val="2000"/>
              </a:spcAft>
              <a:buFont typeface="Arial" panose="020B0604020202020204" pitchFamily="34" charset="0"/>
              <a:buChar char="•"/>
            </a:pPr>
            <a:r>
              <a:rPr lang="en-US" sz="2800" b="1" dirty="0"/>
              <a:t>Experimental design: </a:t>
            </a:r>
            <a:r>
              <a:rPr lang="en-US" sz="2800" dirty="0"/>
              <a:t>exploring alternative approaches; </a:t>
            </a:r>
            <a:r>
              <a:rPr lang="en-US" sz="2800" i="1" dirty="0"/>
              <a:t>sampling</a:t>
            </a:r>
            <a:r>
              <a:rPr lang="en-US" sz="2800" dirty="0"/>
              <a:t> is feasible with emulators!</a:t>
            </a:r>
          </a:p>
          <a:p>
            <a:pPr marL="259074" indent="-259074">
              <a:spcAft>
                <a:spcPts val="2000"/>
              </a:spcAft>
              <a:buFont typeface="Arial" panose="020B0604020202020204" pitchFamily="34" charset="0"/>
              <a:buChar char="•"/>
            </a:pPr>
            <a:r>
              <a:rPr lang="en-US" sz="2800" b="1" dirty="0"/>
              <a:t>Software: </a:t>
            </a:r>
            <a:r>
              <a:rPr lang="en-US" sz="2800" dirty="0"/>
              <a:t>e.g., BAND</a:t>
            </a:r>
            <a:r>
              <a:rPr lang="en-US" sz="2800" b="1" dirty="0"/>
              <a:t> </a:t>
            </a:r>
            <a:r>
              <a:rPr lang="en-US" sz="2800" dirty="0">
                <a:hlinkClick r:id="rId3"/>
              </a:rPr>
              <a:t>github repository</a:t>
            </a:r>
            <a:r>
              <a:rPr lang="en-US" sz="2800" dirty="0"/>
              <a:t> </a:t>
            </a:r>
            <a:r>
              <a:rPr lang="en-US" sz="2800" dirty="0">
                <a:sym typeface="Wingdings" pitchFamily="2" charset="2"/>
              </a:rPr>
              <a:t> s</a:t>
            </a:r>
            <a:r>
              <a:rPr lang="en-US" sz="2800" dirty="0"/>
              <a:t>urmise, </a:t>
            </a:r>
            <a:r>
              <a:rPr lang="en-US" sz="2800" dirty="0" err="1"/>
              <a:t>Taweret</a:t>
            </a:r>
            <a:r>
              <a:rPr lang="en-US" sz="2800" dirty="0"/>
              <a:t>, ROSE, … </a:t>
            </a:r>
          </a:p>
          <a:p>
            <a:pPr marL="259074" indent="-259074">
              <a:spcAft>
                <a:spcPts val="2000"/>
              </a:spcAft>
              <a:buFont typeface="Arial" panose="020B0604020202020204" pitchFamily="34" charset="0"/>
              <a:buChar char="•"/>
            </a:pPr>
            <a:r>
              <a:rPr lang="en-US" sz="2800" b="1" dirty="0">
                <a:solidFill>
                  <a:srgbClr val="FF0000"/>
                </a:solidFill>
              </a:rPr>
              <a:t>Physics </a:t>
            </a:r>
            <a:r>
              <a:rPr lang="en-US" sz="2800" b="1" i="1" dirty="0">
                <a:solidFill>
                  <a:srgbClr val="FF0000"/>
                </a:solidFill>
              </a:rPr>
              <a:t>discovery</a:t>
            </a:r>
            <a:r>
              <a:rPr lang="en-US" sz="2800" b="1" dirty="0">
                <a:solidFill>
                  <a:srgbClr val="FF0000"/>
                </a:solidFill>
              </a:rPr>
              <a:t> through statistics:</a:t>
            </a:r>
            <a:r>
              <a:rPr lang="en-US" sz="2800" dirty="0">
                <a:solidFill>
                  <a:srgbClr val="FF0000"/>
                </a:solidFill>
              </a:rPr>
              <a:t> e.g., exploit statistical correlations using Bayesian tools (spectra, 0𝜈𝛽𝛽, …); uncover power counting of EFT; … </a:t>
            </a:r>
          </a:p>
        </p:txBody>
      </p:sp>
    </p:spTree>
    <p:extLst>
      <p:ext uri="{BB962C8B-B14F-4D97-AF65-F5344CB8AC3E}">
        <p14:creationId xmlns:p14="http://schemas.microsoft.com/office/powerpoint/2010/main" val="118053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86141" y="788314"/>
            <a:ext cx="4819717" cy="1323439"/>
          </a:xfrm>
          <a:prstGeom prst="rect">
            <a:avLst/>
          </a:prstGeom>
          <a:solidFill>
            <a:schemeClr val="accent5">
              <a:lumMod val="20000"/>
              <a:lumOff val="80000"/>
            </a:schemeClr>
          </a:solidFill>
        </p:spPr>
        <p:txBody>
          <a:bodyPr wrap="none" rtlCol="0">
            <a:spAutoFit/>
          </a:bodyPr>
          <a:lstStyle/>
          <a:p>
            <a:r>
              <a:rPr lang="en-US" sz="8000" dirty="0"/>
              <a:t>Thank you!</a:t>
            </a:r>
          </a:p>
        </p:txBody>
      </p:sp>
      <p:grpSp>
        <p:nvGrpSpPr>
          <p:cNvPr id="5" name="Group 4">
            <a:extLst>
              <a:ext uri="{FF2B5EF4-FFF2-40B4-BE49-F238E27FC236}">
                <a16:creationId xmlns:a16="http://schemas.microsoft.com/office/drawing/2014/main" id="{C636979D-D6EC-3064-4058-DE1C1230BC6D}"/>
              </a:ext>
            </a:extLst>
          </p:cNvPr>
          <p:cNvGrpSpPr/>
          <p:nvPr/>
        </p:nvGrpSpPr>
        <p:grpSpPr>
          <a:xfrm>
            <a:off x="539276" y="2524952"/>
            <a:ext cx="9783988" cy="1997548"/>
            <a:chOff x="539276" y="3095138"/>
            <a:chExt cx="9783988" cy="1997548"/>
          </a:xfrm>
        </p:grpSpPr>
        <p:sp>
          <p:nvSpPr>
            <p:cNvPr id="4" name="TextBox 3">
              <a:extLst>
                <a:ext uri="{FF2B5EF4-FFF2-40B4-BE49-F238E27FC236}">
                  <a16:creationId xmlns:a16="http://schemas.microsoft.com/office/drawing/2014/main" id="{4CBD3701-EC10-C83E-C70E-7BF2B11269E1}"/>
                </a:ext>
              </a:extLst>
            </p:cNvPr>
            <p:cNvSpPr txBox="1"/>
            <p:nvPr/>
          </p:nvSpPr>
          <p:spPr>
            <a:xfrm>
              <a:off x="1169933" y="3709191"/>
              <a:ext cx="9153331" cy="461665"/>
            </a:xfrm>
            <a:prstGeom prst="rect">
              <a:avLst/>
            </a:prstGeom>
            <a:noFill/>
          </p:spPr>
          <p:txBody>
            <a:bodyPr wrap="square">
              <a:spAutoFit/>
            </a:bodyPr>
            <a:lstStyle/>
            <a:p>
              <a:pPr marL="192024" indent="-192024">
                <a:spcAft>
                  <a:spcPts val="400"/>
                </a:spcAft>
              </a:pPr>
              <a:r>
                <a:rPr lang="en-US" sz="2400" b="1" dirty="0"/>
                <a:t>2023: </a:t>
              </a:r>
              <a:r>
                <a:rPr lang="en-US" sz="2400" b="1" dirty="0">
                  <a:solidFill>
                    <a:srgbClr val="0070C0"/>
                  </a:solidFill>
                  <a:hlinkClick r:id="rId3">
                    <a:extLst>
                      <a:ext uri="{A12FA001-AC4F-418D-AE19-62706E023703}">
                        <ahyp:hlinkClr xmlns:ahyp="http://schemas.microsoft.com/office/drawing/2018/hyperlinkcolor" val="tx"/>
                      </a:ext>
                    </a:extLst>
                  </a:hlinkClick>
                </a:rPr>
                <a:t>ISNET-9 + BAND CAMP</a:t>
              </a:r>
              <a:r>
                <a:rPr lang="en-US" sz="2400" dirty="0">
                  <a:solidFill>
                    <a:srgbClr val="FF0000"/>
                  </a:solidFill>
                </a:rPr>
                <a:t>, May 22-26 , at Washington U. in St. Louis</a:t>
              </a:r>
              <a:endParaRPr lang="en-US" sz="2400" b="1" dirty="0">
                <a:solidFill>
                  <a:srgbClr val="FF0000"/>
                </a:solidFill>
              </a:endParaRPr>
            </a:p>
          </p:txBody>
        </p:sp>
        <p:sp>
          <p:nvSpPr>
            <p:cNvPr id="8" name="TextBox 7">
              <a:extLst>
                <a:ext uri="{FF2B5EF4-FFF2-40B4-BE49-F238E27FC236}">
                  <a16:creationId xmlns:a16="http://schemas.microsoft.com/office/drawing/2014/main" id="{AC162BBC-447D-4D38-E5DD-F864944CC21A}"/>
                </a:ext>
              </a:extLst>
            </p:cNvPr>
            <p:cNvSpPr txBox="1"/>
            <p:nvPr/>
          </p:nvSpPr>
          <p:spPr>
            <a:xfrm>
              <a:off x="539276" y="3095138"/>
              <a:ext cx="5207323" cy="523220"/>
            </a:xfrm>
            <a:prstGeom prst="rect">
              <a:avLst/>
            </a:prstGeom>
            <a:noFill/>
          </p:spPr>
          <p:txBody>
            <a:bodyPr wrap="none" rtlCol="0">
              <a:spAutoFit/>
            </a:bodyPr>
            <a:lstStyle/>
            <a:p>
              <a:r>
                <a:rPr lang="en-US" sz="2800" dirty="0"/>
                <a:t>Coming attractions (sign up now!):</a:t>
              </a:r>
            </a:p>
          </p:txBody>
        </p:sp>
        <p:sp>
          <p:nvSpPr>
            <p:cNvPr id="9" name="TextBox 8">
              <a:extLst>
                <a:ext uri="{FF2B5EF4-FFF2-40B4-BE49-F238E27FC236}">
                  <a16:creationId xmlns:a16="http://schemas.microsoft.com/office/drawing/2014/main" id="{629CDEE7-BC6F-E80E-C7F3-4AA78B51DBD5}"/>
                </a:ext>
              </a:extLst>
            </p:cNvPr>
            <p:cNvSpPr txBox="1"/>
            <p:nvPr/>
          </p:nvSpPr>
          <p:spPr>
            <a:xfrm>
              <a:off x="1169932" y="4261689"/>
              <a:ext cx="9153331" cy="830997"/>
            </a:xfrm>
            <a:prstGeom prst="rect">
              <a:avLst/>
            </a:prstGeom>
            <a:noFill/>
          </p:spPr>
          <p:txBody>
            <a:bodyPr wrap="square">
              <a:spAutoFit/>
            </a:bodyPr>
            <a:lstStyle/>
            <a:p>
              <a:pPr marL="192024" indent="-192024">
                <a:spcAft>
                  <a:spcPts val="400"/>
                </a:spcAft>
              </a:pPr>
              <a:r>
                <a:rPr lang="en-US" sz="2400" b="1" dirty="0"/>
                <a:t>2023: </a:t>
              </a:r>
              <a:r>
                <a:rPr lang="en-US" sz="2400" b="1" dirty="0">
                  <a:solidFill>
                    <a:srgbClr val="FF0000"/>
                  </a:solidFill>
                </a:rPr>
                <a:t>FRIB-TA Summer School on </a:t>
              </a:r>
              <a:r>
                <a:rPr lang="en-US" sz="2400" b="1" i="1" dirty="0">
                  <a:solidFill>
                    <a:srgbClr val="FF0000"/>
                  </a:solidFill>
                  <a:hlinkClick r:id="rId4"/>
                </a:rPr>
                <a:t>Practical Uncertainty Quantification and Emulator Development in Nuclear Physics</a:t>
              </a:r>
              <a:r>
                <a:rPr lang="en-US" sz="2400" dirty="0">
                  <a:solidFill>
                    <a:srgbClr val="FF0000"/>
                  </a:solidFill>
                </a:rPr>
                <a:t>, June 26-28, at FRIB. </a:t>
              </a:r>
              <a:endParaRPr lang="en-US" sz="2400" b="1" dirty="0">
                <a:solidFill>
                  <a:srgbClr val="FF0000"/>
                </a:solidFill>
              </a:endParaRPr>
            </a:p>
          </p:txBody>
        </p:sp>
      </p:grpSp>
      <p:grpSp>
        <p:nvGrpSpPr>
          <p:cNvPr id="7" name="Group 6">
            <a:extLst>
              <a:ext uri="{FF2B5EF4-FFF2-40B4-BE49-F238E27FC236}">
                <a16:creationId xmlns:a16="http://schemas.microsoft.com/office/drawing/2014/main" id="{A0AC2FCF-FAD3-43D9-AE35-AB7B93C72FEA}"/>
              </a:ext>
            </a:extLst>
          </p:cNvPr>
          <p:cNvGrpSpPr/>
          <p:nvPr/>
        </p:nvGrpSpPr>
        <p:grpSpPr>
          <a:xfrm>
            <a:off x="534279" y="4740322"/>
            <a:ext cx="8802825" cy="2312361"/>
            <a:chOff x="534279" y="4845252"/>
            <a:chExt cx="8802825" cy="2312361"/>
          </a:xfrm>
        </p:grpSpPr>
        <p:sp>
          <p:nvSpPr>
            <p:cNvPr id="3" name="TextBox 2">
              <a:extLst>
                <a:ext uri="{FF2B5EF4-FFF2-40B4-BE49-F238E27FC236}">
                  <a16:creationId xmlns:a16="http://schemas.microsoft.com/office/drawing/2014/main" id="{B334AF4F-9720-FB19-FE6E-EA1EB5A5566C}"/>
                </a:ext>
              </a:extLst>
            </p:cNvPr>
            <p:cNvSpPr txBox="1"/>
            <p:nvPr/>
          </p:nvSpPr>
          <p:spPr>
            <a:xfrm>
              <a:off x="534279" y="4845252"/>
              <a:ext cx="3927550" cy="523220"/>
            </a:xfrm>
            <a:prstGeom prst="rect">
              <a:avLst/>
            </a:prstGeom>
            <a:noFill/>
          </p:spPr>
          <p:txBody>
            <a:bodyPr wrap="none" rtlCol="0">
              <a:spAutoFit/>
            </a:bodyPr>
            <a:lstStyle/>
            <a:p>
              <a:r>
                <a:rPr lang="en-US" sz="2800" dirty="0" err="1"/>
                <a:t>Jupyter</a:t>
              </a:r>
              <a:r>
                <a:rPr lang="en-US" sz="2800" dirty="0"/>
                <a:t> and Quora books:</a:t>
              </a:r>
            </a:p>
          </p:txBody>
        </p:sp>
        <p:sp>
          <p:nvSpPr>
            <p:cNvPr id="6" name="TextBox 5">
              <a:extLst>
                <a:ext uri="{FF2B5EF4-FFF2-40B4-BE49-F238E27FC236}">
                  <a16:creationId xmlns:a16="http://schemas.microsoft.com/office/drawing/2014/main" id="{C957E3BF-C4DA-C8DA-3785-5E7863FCA431}"/>
                </a:ext>
              </a:extLst>
            </p:cNvPr>
            <p:cNvSpPr txBox="1"/>
            <p:nvPr/>
          </p:nvSpPr>
          <p:spPr>
            <a:xfrm>
              <a:off x="1169932" y="5357120"/>
              <a:ext cx="8167172" cy="1800493"/>
            </a:xfrm>
            <a:prstGeom prst="rect">
              <a:avLst/>
            </a:prstGeom>
            <a:noFill/>
          </p:spPr>
          <p:txBody>
            <a:bodyPr wrap="none" rtlCol="0">
              <a:spAutoFit/>
            </a:bodyPr>
            <a:lstStyle/>
            <a:p>
              <a:pPr>
                <a:spcAft>
                  <a:spcPts val="600"/>
                </a:spcAft>
              </a:pPr>
              <a:r>
                <a:rPr lang="en-US" sz="2400" dirty="0">
                  <a:hlinkClick r:id="rId5"/>
                </a:rPr>
                <a:t>Learning from Data (OSU course Physics 8820)</a:t>
              </a:r>
              <a:endParaRPr lang="en-US" sz="2400" dirty="0"/>
            </a:p>
            <a:p>
              <a:pPr>
                <a:spcAft>
                  <a:spcPts val="600"/>
                </a:spcAft>
              </a:pPr>
              <a:r>
                <a:rPr lang="en-US" sz="2400" dirty="0">
                  <a:hlinkClick r:id="rId6"/>
                </a:rPr>
                <a:t>BUQEYE Guide to Projection-Based Emulators in Nuclear Physics</a:t>
              </a:r>
              <a:endParaRPr lang="en-US" sz="2400" dirty="0"/>
            </a:p>
            <a:p>
              <a:pPr>
                <a:spcAft>
                  <a:spcPts val="600"/>
                </a:spcAft>
              </a:pPr>
              <a:r>
                <a:rPr lang="en-US" sz="2400" dirty="0">
                  <a:hlinkClick r:id="rId7"/>
                </a:rPr>
                <a:t>Reduced Basis Methods in Nuclear Physics</a:t>
              </a:r>
              <a:endParaRPr lang="en-US" sz="2400" dirty="0"/>
            </a:p>
            <a:p>
              <a:endParaRPr lang="en-US" sz="2400" dirty="0"/>
            </a:p>
          </p:txBody>
        </p:sp>
      </p:grpSp>
      <p:grpSp>
        <p:nvGrpSpPr>
          <p:cNvPr id="10" name="Group 9">
            <a:extLst>
              <a:ext uri="{FF2B5EF4-FFF2-40B4-BE49-F238E27FC236}">
                <a16:creationId xmlns:a16="http://schemas.microsoft.com/office/drawing/2014/main" id="{294BA6B4-1443-A54A-8974-E8C68743E635}"/>
              </a:ext>
            </a:extLst>
          </p:cNvPr>
          <p:cNvGrpSpPr/>
          <p:nvPr/>
        </p:nvGrpSpPr>
        <p:grpSpPr>
          <a:xfrm>
            <a:off x="8996290" y="533192"/>
            <a:ext cx="3078479" cy="2075263"/>
            <a:chOff x="9113521" y="1170993"/>
            <a:chExt cx="3078479" cy="2075263"/>
          </a:xfrm>
        </p:grpSpPr>
        <p:sp>
          <p:nvSpPr>
            <p:cNvPr id="11" name="TextBox 10">
              <a:extLst>
                <a:ext uri="{FF2B5EF4-FFF2-40B4-BE49-F238E27FC236}">
                  <a16:creationId xmlns:a16="http://schemas.microsoft.com/office/drawing/2014/main" id="{A802E533-EF1F-99BC-CFCD-CDFFD89B82D3}"/>
                </a:ext>
              </a:extLst>
            </p:cNvPr>
            <p:cNvSpPr txBox="1"/>
            <p:nvPr/>
          </p:nvSpPr>
          <p:spPr>
            <a:xfrm>
              <a:off x="9113521" y="1231042"/>
              <a:ext cx="785793" cy="369332"/>
            </a:xfrm>
            <a:prstGeom prst="rect">
              <a:avLst/>
            </a:prstGeom>
            <a:noFill/>
          </p:spPr>
          <p:txBody>
            <a:bodyPr wrap="none" rtlCol="0">
              <a:spAutoFit/>
            </a:bodyPr>
            <a:lstStyle/>
            <a:p>
              <a:r>
                <a:rPr lang="en-US" dirty="0"/>
                <a:t>Slides:</a:t>
              </a:r>
            </a:p>
          </p:txBody>
        </p:sp>
        <p:pic>
          <p:nvPicPr>
            <p:cNvPr id="12" name="Picture 2">
              <a:extLst>
                <a:ext uri="{FF2B5EF4-FFF2-40B4-BE49-F238E27FC236}">
                  <a16:creationId xmlns:a16="http://schemas.microsoft.com/office/drawing/2014/main" id="{F9D884B6-6C92-3B40-73A4-82A00B7BBC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2023" y="1170993"/>
              <a:ext cx="1671846" cy="16718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342764-547A-F7C4-37B0-84EE326E7B6D}"/>
                </a:ext>
              </a:extLst>
            </p:cNvPr>
            <p:cNvSpPr txBox="1"/>
            <p:nvPr/>
          </p:nvSpPr>
          <p:spPr>
            <a:xfrm>
              <a:off x="9297553" y="2876924"/>
              <a:ext cx="2894447" cy="369332"/>
            </a:xfrm>
            <a:prstGeom prst="rect">
              <a:avLst/>
            </a:prstGeom>
            <a:noFill/>
          </p:spPr>
          <p:txBody>
            <a:bodyPr wrap="none" rtlCol="0">
              <a:spAutoFit/>
            </a:bodyPr>
            <a:lstStyle/>
            <a:p>
              <a:r>
                <a:rPr lang="en-US" dirty="0">
                  <a:hlinkClick r:id="rId9"/>
                </a:rPr>
                <a:t>https://</a:t>
              </a:r>
              <a:r>
                <a:rPr lang="en-US" dirty="0" err="1">
                  <a:hlinkClick r:id="rId9"/>
                </a:rPr>
                <a:t>go.osu.edu</a:t>
              </a:r>
              <a:r>
                <a:rPr lang="en-US" dirty="0">
                  <a:hlinkClick r:id="rId9"/>
                </a:rPr>
                <a:t>/msu2023</a:t>
              </a:r>
              <a:endParaRPr lang="en-US" dirty="0"/>
            </a:p>
          </p:txBody>
        </p:sp>
      </p:grpSp>
    </p:spTree>
    <p:extLst>
      <p:ext uri="{BB962C8B-B14F-4D97-AF65-F5344CB8AC3E}">
        <p14:creationId xmlns:p14="http://schemas.microsoft.com/office/powerpoint/2010/main" val="12018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698F7EC-03DE-6D37-09EA-5FA9B7FB2194}"/>
              </a:ext>
            </a:extLst>
          </p:cNvPr>
          <p:cNvGrpSpPr>
            <a:grpSpLocks noChangeAspect="1"/>
          </p:cNvGrpSpPr>
          <p:nvPr/>
        </p:nvGrpSpPr>
        <p:grpSpPr>
          <a:xfrm>
            <a:off x="7242979" y="2148980"/>
            <a:ext cx="2096724" cy="2260983"/>
            <a:chOff x="5829300" y="622300"/>
            <a:chExt cx="5511800" cy="5943600"/>
          </a:xfrm>
        </p:grpSpPr>
        <p:sp>
          <p:nvSpPr>
            <p:cNvPr id="17" name="Rectangle 16">
              <a:extLst>
                <a:ext uri="{FF2B5EF4-FFF2-40B4-BE49-F238E27FC236}">
                  <a16:creationId xmlns:a16="http://schemas.microsoft.com/office/drawing/2014/main" id="{3D77A84A-8DB8-C9B4-731D-C67307963F7B}"/>
                </a:ext>
              </a:extLst>
            </p:cNvPr>
            <p:cNvSpPr/>
            <p:nvPr/>
          </p:nvSpPr>
          <p:spPr>
            <a:xfrm>
              <a:off x="5829300" y="622300"/>
              <a:ext cx="5511800" cy="594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6024C6-8754-982A-D2B3-D3EF9E723F1E}"/>
                </a:ext>
              </a:extLst>
            </p:cNvPr>
            <p:cNvPicPr>
              <a:picLocks noChangeAspect="1"/>
            </p:cNvPicPr>
            <p:nvPr/>
          </p:nvPicPr>
          <p:blipFill>
            <a:blip r:embed="rId3"/>
            <a:stretch>
              <a:fillRect/>
            </a:stretch>
          </p:blipFill>
          <p:spPr>
            <a:xfrm>
              <a:off x="6002686" y="800992"/>
              <a:ext cx="5190428" cy="5612507"/>
            </a:xfrm>
            <a:prstGeom prst="rect">
              <a:avLst/>
            </a:prstGeom>
          </p:spPr>
        </p:pic>
      </p:grpSp>
      <p:pic>
        <p:nvPicPr>
          <p:cNvPr id="21" name="Picture 20">
            <a:extLst>
              <a:ext uri="{FF2B5EF4-FFF2-40B4-BE49-F238E27FC236}">
                <a16:creationId xmlns:a16="http://schemas.microsoft.com/office/drawing/2014/main" id="{FE80FCAF-953D-0A3F-A8A1-B630A79F1156}"/>
              </a:ext>
            </a:extLst>
          </p:cNvPr>
          <p:cNvPicPr>
            <a:picLocks noChangeAspect="1"/>
          </p:cNvPicPr>
          <p:nvPr/>
        </p:nvPicPr>
        <p:blipFill>
          <a:blip r:embed="rId4"/>
          <a:stretch>
            <a:fillRect/>
          </a:stretch>
        </p:blipFill>
        <p:spPr>
          <a:xfrm>
            <a:off x="3310898" y="4826529"/>
            <a:ext cx="3392981" cy="1930004"/>
          </a:xfrm>
          <a:prstGeom prst="rect">
            <a:avLst/>
          </a:prstGeom>
        </p:spPr>
      </p:pic>
      <p:grpSp>
        <p:nvGrpSpPr>
          <p:cNvPr id="15" name="Group 14">
            <a:extLst>
              <a:ext uri="{FF2B5EF4-FFF2-40B4-BE49-F238E27FC236}">
                <a16:creationId xmlns:a16="http://schemas.microsoft.com/office/drawing/2014/main" id="{6BC88DDA-63BD-7167-5B05-C6F15C7DA348}"/>
              </a:ext>
            </a:extLst>
          </p:cNvPr>
          <p:cNvGrpSpPr>
            <a:grpSpLocks noChangeAspect="1"/>
          </p:cNvGrpSpPr>
          <p:nvPr/>
        </p:nvGrpSpPr>
        <p:grpSpPr>
          <a:xfrm>
            <a:off x="412763" y="506835"/>
            <a:ext cx="2203713" cy="1635593"/>
            <a:chOff x="2534928" y="554182"/>
            <a:chExt cx="7149399" cy="5306291"/>
          </a:xfrm>
        </p:grpSpPr>
        <p:sp>
          <p:nvSpPr>
            <p:cNvPr id="20" name="Rectangle 19">
              <a:extLst>
                <a:ext uri="{FF2B5EF4-FFF2-40B4-BE49-F238E27FC236}">
                  <a16:creationId xmlns:a16="http://schemas.microsoft.com/office/drawing/2014/main" id="{989FC744-9EBD-4503-8CD5-82535E56B804}"/>
                </a:ext>
              </a:extLst>
            </p:cNvPr>
            <p:cNvSpPr/>
            <p:nvPr/>
          </p:nvSpPr>
          <p:spPr>
            <a:xfrm>
              <a:off x="2534928" y="554182"/>
              <a:ext cx="7149399" cy="5306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57FB067-C056-5F8C-8B01-B5763E649F50}"/>
                </a:ext>
              </a:extLst>
            </p:cNvPr>
            <p:cNvPicPr>
              <a:picLocks noChangeAspect="1"/>
            </p:cNvPicPr>
            <p:nvPr/>
          </p:nvPicPr>
          <p:blipFill>
            <a:blip r:embed="rId5"/>
            <a:stretch>
              <a:fillRect/>
            </a:stretch>
          </p:blipFill>
          <p:spPr>
            <a:xfrm>
              <a:off x="2701184" y="703542"/>
              <a:ext cx="6830746" cy="5004532"/>
            </a:xfrm>
            <a:prstGeom prst="rect">
              <a:avLst/>
            </a:prstGeom>
          </p:spPr>
        </p:pic>
      </p:grpSp>
      <p:pic>
        <p:nvPicPr>
          <p:cNvPr id="14" name="Picture 13">
            <a:extLst>
              <a:ext uri="{FF2B5EF4-FFF2-40B4-BE49-F238E27FC236}">
                <a16:creationId xmlns:a16="http://schemas.microsoft.com/office/drawing/2014/main" id="{7CC84E92-A4DD-8DC4-8A96-7CDB2403BC30}"/>
              </a:ext>
            </a:extLst>
          </p:cNvPr>
          <p:cNvPicPr>
            <a:picLocks noChangeAspect="1"/>
          </p:cNvPicPr>
          <p:nvPr/>
        </p:nvPicPr>
        <p:blipFill>
          <a:blip r:embed="rId6"/>
          <a:stretch>
            <a:fillRect/>
          </a:stretch>
        </p:blipFill>
        <p:spPr>
          <a:xfrm>
            <a:off x="9653408" y="4803721"/>
            <a:ext cx="2263164" cy="1735555"/>
          </a:xfrm>
          <a:prstGeom prst="rect">
            <a:avLst/>
          </a:prstGeom>
        </p:spPr>
      </p:pic>
      <p:pic>
        <p:nvPicPr>
          <p:cNvPr id="27" name="Picture 26">
            <a:extLst>
              <a:ext uri="{FF2B5EF4-FFF2-40B4-BE49-F238E27FC236}">
                <a16:creationId xmlns:a16="http://schemas.microsoft.com/office/drawing/2014/main" id="{EB0C29B1-E169-E7A7-DFE3-EDBB804999EA}"/>
              </a:ext>
            </a:extLst>
          </p:cNvPr>
          <p:cNvPicPr>
            <a:picLocks noChangeAspect="1"/>
          </p:cNvPicPr>
          <p:nvPr/>
        </p:nvPicPr>
        <p:blipFill>
          <a:blip r:embed="rId7"/>
          <a:stretch>
            <a:fillRect/>
          </a:stretch>
        </p:blipFill>
        <p:spPr>
          <a:xfrm>
            <a:off x="3953651" y="2445986"/>
            <a:ext cx="2273824" cy="2253878"/>
          </a:xfrm>
          <a:prstGeom prst="rect">
            <a:avLst/>
          </a:prstGeom>
        </p:spPr>
      </p:pic>
      <p:pic>
        <p:nvPicPr>
          <p:cNvPr id="3" name="Picture 2">
            <a:extLst>
              <a:ext uri="{FF2B5EF4-FFF2-40B4-BE49-F238E27FC236}">
                <a16:creationId xmlns:a16="http://schemas.microsoft.com/office/drawing/2014/main" id="{3992E7BD-116C-9DA4-158A-799E6D79DAD4}"/>
              </a:ext>
            </a:extLst>
          </p:cNvPr>
          <p:cNvPicPr>
            <a:picLocks noChangeAspect="1"/>
          </p:cNvPicPr>
          <p:nvPr/>
        </p:nvPicPr>
        <p:blipFill>
          <a:blip r:embed="rId8"/>
          <a:stretch>
            <a:fillRect/>
          </a:stretch>
        </p:blipFill>
        <p:spPr>
          <a:xfrm>
            <a:off x="7215258" y="4541007"/>
            <a:ext cx="2152165" cy="2260982"/>
          </a:xfrm>
          <a:prstGeom prst="rect">
            <a:avLst/>
          </a:prstGeom>
        </p:spPr>
      </p:pic>
      <p:pic>
        <p:nvPicPr>
          <p:cNvPr id="24" name="Picture 23">
            <a:extLst>
              <a:ext uri="{FF2B5EF4-FFF2-40B4-BE49-F238E27FC236}">
                <a16:creationId xmlns:a16="http://schemas.microsoft.com/office/drawing/2014/main" id="{F088C1CA-BEF4-B07E-496F-C373FC3D09FD}"/>
              </a:ext>
            </a:extLst>
          </p:cNvPr>
          <p:cNvPicPr>
            <a:picLocks noChangeAspect="1"/>
          </p:cNvPicPr>
          <p:nvPr/>
        </p:nvPicPr>
        <p:blipFill>
          <a:blip r:embed="rId9"/>
          <a:stretch>
            <a:fillRect/>
          </a:stretch>
        </p:blipFill>
        <p:spPr>
          <a:xfrm>
            <a:off x="9089367" y="273656"/>
            <a:ext cx="2907632" cy="1816685"/>
          </a:xfrm>
          <a:prstGeom prst="rect">
            <a:avLst/>
          </a:prstGeom>
        </p:spPr>
      </p:pic>
      <p:pic>
        <p:nvPicPr>
          <p:cNvPr id="25" name="Picture 24">
            <a:extLst>
              <a:ext uri="{FF2B5EF4-FFF2-40B4-BE49-F238E27FC236}">
                <a16:creationId xmlns:a16="http://schemas.microsoft.com/office/drawing/2014/main" id="{C784A0B0-3373-C5A8-1673-6B156993F671}"/>
              </a:ext>
            </a:extLst>
          </p:cNvPr>
          <p:cNvPicPr>
            <a:picLocks noChangeAspect="1"/>
          </p:cNvPicPr>
          <p:nvPr/>
        </p:nvPicPr>
        <p:blipFill>
          <a:blip r:embed="rId10"/>
          <a:stretch>
            <a:fillRect/>
          </a:stretch>
        </p:blipFill>
        <p:spPr>
          <a:xfrm>
            <a:off x="176340" y="2731943"/>
            <a:ext cx="3362097" cy="1505071"/>
          </a:xfrm>
          <a:prstGeom prst="rect">
            <a:avLst/>
          </a:prstGeom>
        </p:spPr>
      </p:pic>
      <p:pic>
        <p:nvPicPr>
          <p:cNvPr id="9" name="Picture 8">
            <a:extLst>
              <a:ext uri="{FF2B5EF4-FFF2-40B4-BE49-F238E27FC236}">
                <a16:creationId xmlns:a16="http://schemas.microsoft.com/office/drawing/2014/main" id="{92999D36-6BE6-5C92-8B7A-A71B3C11C7D1}"/>
              </a:ext>
            </a:extLst>
          </p:cNvPr>
          <p:cNvPicPr>
            <a:picLocks noChangeAspect="1"/>
          </p:cNvPicPr>
          <p:nvPr/>
        </p:nvPicPr>
        <p:blipFill>
          <a:blip r:embed="rId11"/>
          <a:stretch>
            <a:fillRect/>
          </a:stretch>
        </p:blipFill>
        <p:spPr>
          <a:xfrm>
            <a:off x="3014380" y="175526"/>
            <a:ext cx="1878543" cy="2172066"/>
          </a:xfrm>
          <a:prstGeom prst="rect">
            <a:avLst/>
          </a:prstGeom>
        </p:spPr>
      </p:pic>
      <p:pic>
        <p:nvPicPr>
          <p:cNvPr id="10" name="Picture 9">
            <a:extLst>
              <a:ext uri="{FF2B5EF4-FFF2-40B4-BE49-F238E27FC236}">
                <a16:creationId xmlns:a16="http://schemas.microsoft.com/office/drawing/2014/main" id="{78B9F0FB-9F2F-E1D9-4185-D3FD01137A46}"/>
              </a:ext>
            </a:extLst>
          </p:cNvPr>
          <p:cNvPicPr>
            <a:picLocks noChangeAspect="1"/>
          </p:cNvPicPr>
          <p:nvPr/>
        </p:nvPicPr>
        <p:blipFill>
          <a:blip r:embed="rId12"/>
          <a:stretch>
            <a:fillRect/>
          </a:stretch>
        </p:blipFill>
        <p:spPr>
          <a:xfrm>
            <a:off x="5830922" y="382191"/>
            <a:ext cx="2774950" cy="1708150"/>
          </a:xfrm>
          <a:prstGeom prst="rect">
            <a:avLst/>
          </a:prstGeom>
        </p:spPr>
      </p:pic>
      <p:pic>
        <p:nvPicPr>
          <p:cNvPr id="2" name="Picture 1">
            <a:extLst>
              <a:ext uri="{FF2B5EF4-FFF2-40B4-BE49-F238E27FC236}">
                <a16:creationId xmlns:a16="http://schemas.microsoft.com/office/drawing/2014/main" id="{C5419441-BF78-8C2C-022B-FE4CC477F529}"/>
              </a:ext>
            </a:extLst>
          </p:cNvPr>
          <p:cNvPicPr>
            <a:picLocks noChangeAspect="1"/>
          </p:cNvPicPr>
          <p:nvPr/>
        </p:nvPicPr>
        <p:blipFill>
          <a:blip r:embed="rId13"/>
          <a:stretch>
            <a:fillRect/>
          </a:stretch>
        </p:blipFill>
        <p:spPr>
          <a:xfrm>
            <a:off x="9492028" y="2342967"/>
            <a:ext cx="2504971" cy="2172066"/>
          </a:xfrm>
          <a:prstGeom prst="rect">
            <a:avLst/>
          </a:prstGeom>
        </p:spPr>
      </p:pic>
      <p:pic>
        <p:nvPicPr>
          <p:cNvPr id="22" name="Picture 21">
            <a:extLst>
              <a:ext uri="{FF2B5EF4-FFF2-40B4-BE49-F238E27FC236}">
                <a16:creationId xmlns:a16="http://schemas.microsoft.com/office/drawing/2014/main" id="{A80606A4-D4A3-1BAA-89FF-D7A9D9066587}"/>
              </a:ext>
            </a:extLst>
          </p:cNvPr>
          <p:cNvPicPr>
            <a:picLocks noChangeAspect="1"/>
          </p:cNvPicPr>
          <p:nvPr/>
        </p:nvPicPr>
        <p:blipFill>
          <a:blip r:embed="rId14"/>
          <a:stretch>
            <a:fillRect/>
          </a:stretch>
        </p:blipFill>
        <p:spPr>
          <a:xfrm>
            <a:off x="160852" y="4421492"/>
            <a:ext cx="2997335" cy="2260982"/>
          </a:xfrm>
          <a:prstGeom prst="rect">
            <a:avLst/>
          </a:prstGeom>
        </p:spPr>
      </p:pic>
    </p:spTree>
    <p:extLst>
      <p:ext uri="{BB962C8B-B14F-4D97-AF65-F5344CB8AC3E}">
        <p14:creationId xmlns:p14="http://schemas.microsoft.com/office/powerpoint/2010/main" val="20354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2"/>
                                        </p:tgtEl>
                                      </p:cBhvr>
                                      <p:by x="200000" y="200000"/>
                                    </p:animScale>
                                  </p:childTnLst>
                                  <p:subTnLst>
                                    <p:set>
                                      <p:cBhvr override="childStyle">
                                        <p:cTn dur="1" fill="hold" display="0" masterRel="nextClick" afterEffect="1"/>
                                        <p:tgtEl>
                                          <p:spTgt spid="22"/>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00078 -0.00023 L 0.13541 -0.32986 " pathEditMode="relative" rAng="0" ptsTypes="AA">
                                      <p:cBhvr>
                                        <p:cTn id="8" dur="2000" fill="hold"/>
                                        <p:tgtEl>
                                          <p:spTgt spid="22"/>
                                        </p:tgtEl>
                                        <p:attrNameLst>
                                          <p:attrName>ppt_x</p:attrName>
                                          <p:attrName>ppt_y</p:attrName>
                                        </p:attrNameLst>
                                      </p:cBhvr>
                                      <p:rCtr x="6732" y="-16481"/>
                                    </p:animMotion>
                                  </p:childTnLst>
                                  <p:subTnLst>
                                    <p:set>
                                      <p:cBhvr override="childStyle">
                                        <p:cTn dur="1" fill="hold" display="0" masterRel="nextClick" afterEffect="1"/>
                                        <p:tgtEl>
                                          <p:spTgt spid="22"/>
                                        </p:tgtEl>
                                        <p:attrNameLst>
                                          <p:attrName>style.visibility</p:attrName>
                                        </p:attrNameLst>
                                      </p:cBhvr>
                                      <p:to>
                                        <p:strVal val="hidden"/>
                                      </p:to>
                                    </p:set>
                                  </p:subTnLst>
                                </p:cTn>
                              </p:par>
                              <p:par>
                                <p:cTn id="9" presetID="6" presetClass="emph" presetSubtype="0" fill="hold" nodeType="withEffect">
                                  <p:stCondLst>
                                    <p:cond delay="0"/>
                                  </p:stCondLst>
                                  <p:childTnLst>
                                    <p:animScale>
                                      <p:cBhvr>
                                        <p:cTn id="10" dur="1000" fill="hold"/>
                                        <p:tgtEl>
                                          <p:spTgt spid="2"/>
                                        </p:tgtEl>
                                      </p:cBhvr>
                                      <p:by x="200000" y="200000"/>
                                    </p:animScale>
                                  </p:childTnLst>
                                  <p:subTnLst>
                                    <p:set>
                                      <p:cBhvr override="childStyle">
                                        <p:cTn dur="1" fill="hold" display="0" masterRel="nextClick" afterEffect="1"/>
                                        <p:tgtEl>
                                          <p:spTgt spid="2"/>
                                        </p:tgtEl>
                                        <p:attrNameLst>
                                          <p:attrName>style.visibility</p:attrName>
                                        </p:attrNameLst>
                                      </p:cBhvr>
                                      <p:to>
                                        <p:strVal val="hidden"/>
                                      </p:to>
                                    </p:set>
                                  </p:subTnLst>
                                </p:cTn>
                              </p:par>
                              <p:par>
                                <p:cTn id="11" presetID="0" presetClass="path" presetSubtype="0" accel="50000" decel="50000" fill="hold" nodeType="withEffect">
                                  <p:stCondLst>
                                    <p:cond delay="0"/>
                                  </p:stCondLst>
                                  <p:childTnLst>
                                    <p:animMotion origin="layout" path="M 0.0099 0 L -0.15182 0 " pathEditMode="relative" ptsTypes="AA">
                                      <p:cBhvr>
                                        <p:cTn id="12" dur="1000" fill="hold"/>
                                        <p:tgtEl>
                                          <p:spTgt spid="2"/>
                                        </p:tgtEl>
                                        <p:attrNameLst>
                                          <p:attrName>ppt_x</p:attrName>
                                          <p:attrName>ppt_y</p:attrName>
                                        </p:attrNameLst>
                                      </p:cBhvr>
                                    </p:animMotion>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9"/>
                                        </p:tgtEl>
                                      </p:cBhvr>
                                      <p:by x="220000" y="220000"/>
                                    </p:animScale>
                                  </p:childTnLst>
                                  <p:subTnLst>
                                    <p:set>
                                      <p:cBhvr override="childStyle">
                                        <p:cTn dur="1" fill="hold" display="0" masterRel="nextClick" afterEffect="1"/>
                                        <p:tgtEl>
                                          <p:spTgt spid="9"/>
                                        </p:tgtEl>
                                        <p:attrNameLst>
                                          <p:attrName>style.visibility</p:attrName>
                                        </p:attrNameLst>
                                      </p:cBhvr>
                                      <p:to>
                                        <p:strVal val="hidden"/>
                                      </p:to>
                                    </p:set>
                                  </p:subTnLst>
                                </p:cTn>
                              </p:par>
                              <p:par>
                                <p:cTn id="17" presetID="0" presetClass="path" presetSubtype="0" accel="50000" decel="50000" fill="hold" nodeType="withEffect">
                                  <p:stCondLst>
                                    <p:cond delay="0"/>
                                  </p:stCondLst>
                                  <p:childTnLst>
                                    <p:animMotion origin="layout" path="M 0.00404 0.00555 L -0.03399 0.31597 " pathEditMode="relative" rAng="0" ptsTypes="AA">
                                      <p:cBhvr>
                                        <p:cTn id="18" dur="1000" fill="hold"/>
                                        <p:tgtEl>
                                          <p:spTgt spid="9"/>
                                        </p:tgtEl>
                                        <p:attrNameLst>
                                          <p:attrName>ppt_x</p:attrName>
                                          <p:attrName>ppt_y</p:attrName>
                                        </p:attrNameLst>
                                      </p:cBhvr>
                                      <p:rCtr x="-1901" y="15509"/>
                                    </p:animMotion>
                                  </p:childTnLst>
                                  <p:subTnLst>
                                    <p:set>
                                      <p:cBhvr override="childStyle">
                                        <p:cTn dur="1" fill="hold" display="0" masterRel="nextClick" afterEffect="1"/>
                                        <p:tgtEl>
                                          <p:spTgt spid="9"/>
                                        </p:tgtEl>
                                        <p:attrNameLst>
                                          <p:attrName>style.visibility</p:attrName>
                                        </p:attrNameLst>
                                      </p:cBhvr>
                                      <p:to>
                                        <p:strVal val="hidden"/>
                                      </p:to>
                                    </p:set>
                                  </p:subTnLst>
                                </p:cTn>
                              </p:par>
                              <p:par>
                                <p:cTn id="19" presetID="6" presetClass="emph" presetSubtype="0" fill="hold" nodeType="withEffect">
                                  <p:stCondLst>
                                    <p:cond delay="0"/>
                                  </p:stCondLst>
                                  <p:childTnLst>
                                    <p:animScale>
                                      <p:cBhvr>
                                        <p:cTn id="20" dur="1000" fill="hold"/>
                                        <p:tgtEl>
                                          <p:spTgt spid="10"/>
                                        </p:tgtEl>
                                      </p:cBhvr>
                                      <p:by x="220000" y="220000"/>
                                    </p:animScale>
                                  </p:childTnLst>
                                  <p:subTnLst>
                                    <p:set>
                                      <p:cBhvr override="childStyle">
                                        <p:cTn dur="1" fill="hold" display="0" masterRel="nextClick" afterEffect="1"/>
                                        <p:tgtEl>
                                          <p:spTgt spid="10"/>
                                        </p:tgtEl>
                                        <p:attrNameLst>
                                          <p:attrName>style.visibility</p:attrName>
                                        </p:attrNameLst>
                                      </p:cBhvr>
                                      <p:to>
                                        <p:strVal val="hidden"/>
                                      </p:to>
                                    </p:set>
                                  </p:subTnLst>
                                </p:cTn>
                              </p:par>
                              <p:par>
                                <p:cTn id="21" presetID="0" presetClass="path" presetSubtype="0" accel="50000" decel="50000" fill="hold" nodeType="withEffect">
                                  <p:stCondLst>
                                    <p:cond delay="0"/>
                                  </p:stCondLst>
                                  <p:childTnLst>
                                    <p:animMotion origin="layout" path="M 0.00026 -0.00787 L 0.12851 0.31343 " pathEditMode="relative" ptsTypes="AA">
                                      <p:cBhvr>
                                        <p:cTn id="22" dur="1000" fill="hold"/>
                                        <p:tgtEl>
                                          <p:spTgt spid="10"/>
                                        </p:tgtEl>
                                        <p:attrNameLst>
                                          <p:attrName>ppt_x</p:attrName>
                                          <p:attrName>ppt_y</p:attrName>
                                        </p:attrNameLst>
                                      </p:cBhvr>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1000" fill="hold"/>
                                        <p:tgtEl>
                                          <p:spTgt spid="25"/>
                                        </p:tgtEl>
                                      </p:cBhvr>
                                      <p:by x="275000" y="275000"/>
                                    </p:animScale>
                                  </p:childTnLst>
                                  <p:subTnLst>
                                    <p:set>
                                      <p:cBhvr override="childStyle">
                                        <p:cTn dur="1" fill="hold" display="0" masterRel="nextClick" afterEffect="1"/>
                                        <p:tgtEl>
                                          <p:spTgt spid="25"/>
                                        </p:tgtEl>
                                        <p:attrNameLst>
                                          <p:attrName>style.visibility</p:attrName>
                                        </p:attrNameLst>
                                      </p:cBhvr>
                                      <p:to>
                                        <p:strVal val="hidden"/>
                                      </p:to>
                                    </p:set>
                                  </p:subTnLst>
                                </p:cTn>
                              </p:par>
                              <p:par>
                                <p:cTn id="27" presetID="0" presetClass="path" presetSubtype="0" accel="50000" decel="50000" fill="hold" nodeType="withEffect">
                                  <p:stCondLst>
                                    <p:cond delay="0"/>
                                  </p:stCondLst>
                                  <p:childTnLst>
                                    <p:animMotion origin="layout" path="M -3.75E-6 -0.00625 L 0.33555 0.09097 " pathEditMode="relative" rAng="0" ptsTypes="AA">
                                      <p:cBhvr>
                                        <p:cTn id="28" dur="1000" fill="hold"/>
                                        <p:tgtEl>
                                          <p:spTgt spid="25"/>
                                        </p:tgtEl>
                                        <p:attrNameLst>
                                          <p:attrName>ppt_x</p:attrName>
                                          <p:attrName>ppt_y</p:attrName>
                                        </p:attrNameLst>
                                      </p:cBhvr>
                                      <p:rCtr x="16771" y="4861"/>
                                    </p:animMotion>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24"/>
                                        </p:tgtEl>
                                      </p:cBhvr>
                                      <p:by x="250000" y="250000"/>
                                    </p:animScale>
                                  </p:childTnLst>
                                  <p:subTnLst>
                                    <p:set>
                                      <p:cBhvr override="childStyle">
                                        <p:cTn dur="1" fill="hold" display="0" masterRel="nextClick" afterEffect="1"/>
                                        <p:tgtEl>
                                          <p:spTgt spid="24"/>
                                        </p:tgtEl>
                                        <p:attrNameLst>
                                          <p:attrName>style.visibility</p:attrName>
                                        </p:attrNameLst>
                                      </p:cBhvr>
                                      <p:to>
                                        <p:strVal val="hidden"/>
                                      </p:to>
                                    </p:set>
                                  </p:subTnLst>
                                </p:cTn>
                              </p:par>
                              <p:par>
                                <p:cTn id="33" presetID="0" presetClass="path" presetSubtype="0" accel="50000" decel="50000" fill="hold" nodeType="withEffect">
                                  <p:stCondLst>
                                    <p:cond delay="0"/>
                                  </p:stCondLst>
                                  <p:childTnLst>
                                    <p:animMotion origin="layout" path="M 0.00235 -0.00741 L -0.36471 0.3213 " pathEditMode="relative" rAng="0" ptsTypes="AA">
                                      <p:cBhvr>
                                        <p:cTn id="34" dur="1000" fill="hold"/>
                                        <p:tgtEl>
                                          <p:spTgt spid="24"/>
                                        </p:tgtEl>
                                        <p:attrNameLst>
                                          <p:attrName>ppt_x</p:attrName>
                                          <p:attrName>ppt_y</p:attrName>
                                        </p:attrNameLst>
                                      </p:cBhvr>
                                      <p:rCtr x="-18359" y="16435"/>
                                    </p:animMotion>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1000" fill="hold"/>
                                        <p:tgtEl>
                                          <p:spTgt spid="27"/>
                                        </p:tgtEl>
                                      </p:cBhvr>
                                      <p:by x="220000" y="220000"/>
                                    </p:animScale>
                                  </p:childTnLst>
                                  <p:subTnLst>
                                    <p:set>
                                      <p:cBhvr override="childStyle">
                                        <p:cTn dur="1" fill="hold" display="0" masterRel="nextClick" afterEffect="1"/>
                                        <p:tgtEl>
                                          <p:spTgt spid="27"/>
                                        </p:tgtEl>
                                        <p:attrNameLst>
                                          <p:attrName>style.visibility</p:attrName>
                                        </p:attrNameLst>
                                      </p:cBhvr>
                                      <p:to>
                                        <p:strVal val="hidden"/>
                                      </p:to>
                                    </p:set>
                                  </p:subTnLst>
                                </p:cTn>
                              </p:par>
                              <p:par>
                                <p:cTn id="39" presetID="0" presetClass="path" presetSubtype="0" accel="50000" decel="50000" fill="hold" nodeType="withEffect">
                                  <p:stCondLst>
                                    <p:cond delay="0"/>
                                  </p:stCondLst>
                                  <p:childTnLst>
                                    <p:animMotion origin="layout" path="M -0.00274 -0.00231 L -0.07461 -0.02106 " pathEditMode="relative" rAng="0" ptsTypes="AA">
                                      <p:cBhvr>
                                        <p:cTn id="40" dur="2000" fill="hold"/>
                                        <p:tgtEl>
                                          <p:spTgt spid="27"/>
                                        </p:tgtEl>
                                        <p:attrNameLst>
                                          <p:attrName>ppt_x</p:attrName>
                                          <p:attrName>ppt_y</p:attrName>
                                        </p:attrNameLst>
                                      </p:cBhvr>
                                      <p:rCtr x="-3594" y="-949"/>
                                    </p:animMotion>
                                  </p:childTnLst>
                                </p:cTn>
                              </p:par>
                              <p:par>
                                <p:cTn id="41" presetID="6" presetClass="emph" presetSubtype="0" fill="hold" nodeType="withEffect">
                                  <p:stCondLst>
                                    <p:cond delay="0"/>
                                  </p:stCondLst>
                                  <p:childTnLst>
                                    <p:animScale>
                                      <p:cBhvr>
                                        <p:cTn id="42" dur="1000" fill="hold"/>
                                        <p:tgtEl>
                                          <p:spTgt spid="3"/>
                                        </p:tgtEl>
                                      </p:cBhvr>
                                      <p:by x="220000" y="220000"/>
                                    </p:animScale>
                                  </p:childTnLst>
                                  <p:subTnLst>
                                    <p:set>
                                      <p:cBhvr override="childStyle">
                                        <p:cTn dur="1" fill="hold" display="0" masterRel="nextClick" afterEffect="1"/>
                                        <p:tgtEl>
                                          <p:spTgt spid="3"/>
                                        </p:tgtEl>
                                        <p:attrNameLst>
                                          <p:attrName>style.visibility</p:attrName>
                                        </p:attrNameLst>
                                      </p:cBhvr>
                                      <p:to>
                                        <p:strVal val="hidden"/>
                                      </p:to>
                                    </p:set>
                                  </p:subTnLst>
                                </p:cTn>
                              </p:par>
                              <p:par>
                                <p:cTn id="43" presetID="0" presetClass="path" presetSubtype="0" accel="50000" decel="50000" fill="hold" nodeType="withEffect">
                                  <p:stCondLst>
                                    <p:cond delay="0"/>
                                  </p:stCondLst>
                                  <p:childTnLst>
                                    <p:animMotion origin="layout" path="M -0.02656 -0.09074 L 0.08828 -0.37569 " pathEditMode="relative" rAng="0" ptsTypes="AA">
                                      <p:cBhvr>
                                        <p:cTn id="44" dur="1000" fill="hold"/>
                                        <p:tgtEl>
                                          <p:spTgt spid="3"/>
                                        </p:tgtEl>
                                        <p:attrNameLst>
                                          <p:attrName>ppt_x</p:attrName>
                                          <p:attrName>ppt_y</p:attrName>
                                        </p:attrNameLst>
                                      </p:cBhvr>
                                      <p:rCtr x="5742" y="-14259"/>
                                    </p:animMotion>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1000" fill="hold"/>
                                        <p:tgtEl>
                                          <p:spTgt spid="14"/>
                                        </p:tgtEl>
                                      </p:cBhvr>
                                      <p:by x="230000" y="230000"/>
                                    </p:animScale>
                                  </p:childTnLst>
                                  <p:subTnLst>
                                    <p:set>
                                      <p:cBhvr override="childStyle">
                                        <p:cTn dur="1" fill="hold" display="0" masterRel="nextClick" afterEffect="1"/>
                                        <p:tgtEl>
                                          <p:spTgt spid="14"/>
                                        </p:tgtEl>
                                        <p:attrNameLst>
                                          <p:attrName>style.visibility</p:attrName>
                                        </p:attrNameLst>
                                      </p:cBhvr>
                                      <p:to>
                                        <p:strVal val="hidden"/>
                                      </p:to>
                                    </p:set>
                                  </p:subTnLst>
                                </p:cTn>
                              </p:par>
                              <p:par>
                                <p:cTn id="49" presetID="0" presetClass="path" presetSubtype="0" accel="50000" decel="50000" fill="hold" nodeType="withEffect">
                                  <p:stCondLst>
                                    <p:cond delay="0"/>
                                  </p:stCondLst>
                                  <p:childTnLst>
                                    <p:animMotion origin="layout" path="M 0.00221 0.00741 L -0.14375 -0.35278 " pathEditMode="relative" rAng="0" ptsTypes="AA">
                                      <p:cBhvr>
                                        <p:cTn id="50" dur="1000" fill="hold"/>
                                        <p:tgtEl>
                                          <p:spTgt spid="14"/>
                                        </p:tgtEl>
                                        <p:attrNameLst>
                                          <p:attrName>ppt_x</p:attrName>
                                          <p:attrName>ppt_y</p:attrName>
                                        </p:attrNameLst>
                                      </p:cBhvr>
                                      <p:rCtr x="-7305" y="-18009"/>
                                    </p:animMotion>
                                  </p:childTnLst>
                                </p:cTn>
                              </p:par>
                              <p:par>
                                <p:cTn id="51" presetID="6" presetClass="emph" presetSubtype="0" fill="hold" nodeType="withEffect">
                                  <p:stCondLst>
                                    <p:cond delay="0"/>
                                  </p:stCondLst>
                                  <p:childTnLst>
                                    <p:animScale>
                                      <p:cBhvr>
                                        <p:cTn id="52" dur="1000" fill="hold"/>
                                        <p:tgtEl>
                                          <p:spTgt spid="15"/>
                                        </p:tgtEl>
                                      </p:cBhvr>
                                      <p:by x="250000" y="250000"/>
                                    </p:animScale>
                                  </p:childTnLst>
                                </p:cTn>
                              </p:par>
                              <p:par>
                                <p:cTn id="53" presetID="0" presetClass="path" presetSubtype="0" accel="50000" decel="50000" fill="hold" nodeType="withEffect">
                                  <p:stCondLst>
                                    <p:cond delay="0"/>
                                  </p:stCondLst>
                                  <p:childTnLst>
                                    <p:animMotion origin="layout" path="M -0.00182 0.00092 L 0.12578 0.33495 " pathEditMode="relative" rAng="0" ptsTypes="AA">
                                      <p:cBhvr>
                                        <p:cTn id="54" dur="1000" fill="hold"/>
                                        <p:tgtEl>
                                          <p:spTgt spid="15"/>
                                        </p:tgtEl>
                                        <p:attrNameLst>
                                          <p:attrName>ppt_x</p:attrName>
                                          <p:attrName>ppt_y</p:attrName>
                                        </p:attrNameLst>
                                      </p:cBhvr>
                                      <p:rCtr x="6380" y="16690"/>
                                    </p:animMotion>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1000" fill="hold"/>
                                        <p:tgtEl>
                                          <p:spTgt spid="21"/>
                                        </p:tgtEl>
                                      </p:cBhvr>
                                      <p:by x="200000" y="200000"/>
                                    </p:animScale>
                                  </p:childTnLst>
                                </p:cTn>
                              </p:par>
                              <p:par>
                                <p:cTn id="59" presetID="0" presetClass="path" presetSubtype="0" accel="50000" decel="50000" fill="hold" nodeType="withEffect">
                                  <p:stCondLst>
                                    <p:cond delay="0"/>
                                  </p:stCondLst>
                                  <p:childTnLst>
                                    <p:animMotion origin="layout" path="M -0.0069 0.01088 L -0.09701 -0.34444 " pathEditMode="relative" rAng="0" ptsTypes="AA">
                                      <p:cBhvr>
                                        <p:cTn id="60" dur="1000" fill="hold"/>
                                        <p:tgtEl>
                                          <p:spTgt spid="21"/>
                                        </p:tgtEl>
                                        <p:attrNameLst>
                                          <p:attrName>ppt_x</p:attrName>
                                          <p:attrName>ppt_y</p:attrName>
                                        </p:attrNameLst>
                                      </p:cBhvr>
                                      <p:rCtr x="-4505" y="-17778"/>
                                    </p:animMotion>
                                  </p:childTnLst>
                                </p:cTn>
                              </p:par>
                              <p:par>
                                <p:cTn id="61" presetID="6" presetClass="emph" presetSubtype="0" fill="hold" nodeType="withEffect">
                                  <p:stCondLst>
                                    <p:cond delay="0"/>
                                  </p:stCondLst>
                                  <p:childTnLst>
                                    <p:animScale>
                                      <p:cBhvr>
                                        <p:cTn id="62" dur="1000" fill="hold"/>
                                        <p:tgtEl>
                                          <p:spTgt spid="16"/>
                                        </p:tgtEl>
                                      </p:cBhvr>
                                      <p:by x="230000" y="230000"/>
                                    </p:animScale>
                                  </p:childTnLst>
                                </p:cTn>
                              </p:par>
                              <p:par>
                                <p:cTn id="63" presetID="0" presetClass="path" presetSubtype="0" accel="50000" decel="50000" fill="hold" nodeType="withEffect">
                                  <p:stCondLst>
                                    <p:cond delay="0"/>
                                  </p:stCondLst>
                                  <p:childTnLst>
                                    <p:animMotion origin="layout" path="M -0.00235 -0.01643 L 0.11836 0.02176 " pathEditMode="relative" rAng="0" ptsTypes="AA">
                                      <p:cBhvr>
                                        <p:cTn id="64" dur="1000" fill="hold"/>
                                        <p:tgtEl>
                                          <p:spTgt spid="16"/>
                                        </p:tgtEl>
                                        <p:attrNameLst>
                                          <p:attrName>ppt_x</p:attrName>
                                          <p:attrName>ppt_y</p:attrName>
                                        </p:attrNameLst>
                                      </p:cBhvr>
                                      <p:rCtr x="6029"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E7BF-AEE9-4841-9364-B009BDC10FBC}"/>
              </a:ext>
            </a:extLst>
          </p:cNvPr>
          <p:cNvSpPr txBox="1"/>
          <p:nvPr/>
        </p:nvSpPr>
        <p:spPr>
          <a:xfrm>
            <a:off x="3634643" y="1219201"/>
            <a:ext cx="4858638" cy="1323439"/>
          </a:xfrm>
          <a:prstGeom prst="rect">
            <a:avLst/>
          </a:prstGeom>
          <a:noFill/>
        </p:spPr>
        <p:txBody>
          <a:bodyPr wrap="none" rtlCol="0">
            <a:spAutoFit/>
          </a:bodyPr>
          <a:lstStyle/>
          <a:p>
            <a:r>
              <a:rPr lang="en-US" sz="8000" dirty="0"/>
              <a:t>Extra slides</a:t>
            </a:r>
          </a:p>
        </p:txBody>
      </p:sp>
    </p:spTree>
    <p:extLst>
      <p:ext uri="{BB962C8B-B14F-4D97-AF65-F5344CB8AC3E}">
        <p14:creationId xmlns:p14="http://schemas.microsoft.com/office/powerpoint/2010/main" val="41919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382D8-F239-66DB-C469-B1C4318CE8A7}"/>
              </a:ext>
            </a:extLst>
          </p:cNvPr>
          <p:cNvSpPr txBox="1"/>
          <p:nvPr/>
        </p:nvSpPr>
        <p:spPr>
          <a:xfrm>
            <a:off x="1454181" y="488573"/>
            <a:ext cx="8850051" cy="646331"/>
          </a:xfrm>
          <a:prstGeom prst="rect">
            <a:avLst/>
          </a:prstGeom>
          <a:noFill/>
        </p:spPr>
        <p:txBody>
          <a:bodyPr wrap="none" rtlCol="0">
            <a:spAutoFit/>
          </a:bodyPr>
          <a:lstStyle/>
          <a:p>
            <a:r>
              <a:rPr lang="en-US" sz="3600" b="1" dirty="0">
                <a:solidFill>
                  <a:srgbClr val="FF0000"/>
                </a:solidFill>
              </a:rPr>
              <a:t>Historical perspective: UQ for nuclear models</a:t>
            </a:r>
          </a:p>
        </p:txBody>
      </p:sp>
      <p:sp>
        <p:nvSpPr>
          <p:cNvPr id="6" name="Content Placeholder 2">
            <a:extLst>
              <a:ext uri="{FF2B5EF4-FFF2-40B4-BE49-F238E27FC236}">
                <a16:creationId xmlns:a16="http://schemas.microsoft.com/office/drawing/2014/main" id="{7AA5152B-C20A-DAD2-CDB3-289FE2028B6C}"/>
              </a:ext>
            </a:extLst>
          </p:cNvPr>
          <p:cNvSpPr>
            <a:spLocks noGrp="1"/>
          </p:cNvSpPr>
          <p:nvPr>
            <p:ph idx="1"/>
          </p:nvPr>
        </p:nvSpPr>
        <p:spPr>
          <a:xfrm>
            <a:off x="257020" y="883898"/>
            <a:ext cx="11934980" cy="5663248"/>
          </a:xfrm>
        </p:spPr>
        <p:txBody>
          <a:bodyPr>
            <a:normAutofit/>
          </a:bodyPr>
          <a:lstStyle/>
          <a:p>
            <a:pPr marL="0" indent="0">
              <a:buNone/>
            </a:pPr>
            <a:endParaRPr lang="en-US" dirty="0"/>
          </a:p>
          <a:p>
            <a:pPr marL="192024" indent="-192024">
              <a:spcAft>
                <a:spcPts val="400"/>
              </a:spcAft>
            </a:pPr>
            <a:r>
              <a:rPr lang="en-US" b="1" dirty="0"/>
              <a:t>Pre-2010: </a:t>
            </a:r>
            <a:r>
              <a:rPr lang="en-US" dirty="0"/>
              <a:t>If given, model uncertainties usually from conventional regression</a:t>
            </a:r>
            <a:endParaRPr lang="en-US" b="1" dirty="0"/>
          </a:p>
          <a:p>
            <a:pPr marL="192024" indent="-192024">
              <a:spcAft>
                <a:spcPts val="400"/>
              </a:spcAft>
            </a:pPr>
            <a:r>
              <a:rPr lang="en-US" b="1" dirty="0"/>
              <a:t>2011: </a:t>
            </a:r>
            <a:r>
              <a:rPr lang="en-US" dirty="0"/>
              <a:t>Physical Review A editorial calling for theory uncertainty estimates</a:t>
            </a:r>
            <a:endParaRPr lang="en-US" b="1" dirty="0"/>
          </a:p>
          <a:p>
            <a:pPr marL="192024" indent="-192024">
              <a:spcAft>
                <a:spcPts val="400"/>
              </a:spcAft>
            </a:pPr>
            <a:r>
              <a:rPr lang="en-US" b="1" dirty="0"/>
              <a:t>2013:</a:t>
            </a:r>
            <a:r>
              <a:rPr lang="en-US" dirty="0"/>
              <a:t> </a:t>
            </a:r>
            <a:r>
              <a:rPr lang="en-US" dirty="0">
                <a:solidFill>
                  <a:srgbClr val="0070C0"/>
                </a:solidFill>
              </a:rPr>
              <a:t>ISNET: </a:t>
            </a:r>
            <a:r>
              <a:rPr lang="en-US" b="1" dirty="0"/>
              <a:t>I</a:t>
            </a:r>
            <a:r>
              <a:rPr lang="en-US" dirty="0">
                <a:solidFill>
                  <a:srgbClr val="0070C0"/>
                </a:solidFill>
              </a:rPr>
              <a:t>nformation and </a:t>
            </a:r>
            <a:r>
              <a:rPr lang="en-US" b="1" dirty="0"/>
              <a:t>S</a:t>
            </a:r>
            <a:r>
              <a:rPr lang="en-US" dirty="0">
                <a:solidFill>
                  <a:srgbClr val="0070C0"/>
                </a:solidFill>
              </a:rPr>
              <a:t>tatistics in </a:t>
            </a:r>
            <a:r>
              <a:rPr lang="en-US" b="1" dirty="0"/>
              <a:t>N</a:t>
            </a:r>
            <a:r>
              <a:rPr lang="en-US" dirty="0">
                <a:solidFill>
                  <a:srgbClr val="0070C0"/>
                </a:solidFill>
              </a:rPr>
              <a:t>uclear </a:t>
            </a:r>
            <a:r>
              <a:rPr lang="en-US" b="1" dirty="0"/>
              <a:t>E</a:t>
            </a:r>
            <a:r>
              <a:rPr lang="en-US" dirty="0">
                <a:solidFill>
                  <a:srgbClr val="0070C0"/>
                </a:solidFill>
              </a:rPr>
              <a:t>xperiment and </a:t>
            </a:r>
            <a:r>
              <a:rPr lang="en-US" b="1" dirty="0"/>
              <a:t>T</a:t>
            </a:r>
            <a:r>
              <a:rPr lang="en-US" dirty="0">
                <a:solidFill>
                  <a:srgbClr val="0070C0"/>
                </a:solidFill>
              </a:rPr>
              <a:t>heory</a:t>
            </a:r>
            <a:r>
              <a:rPr lang="en-US" dirty="0"/>
              <a:t> </a:t>
            </a:r>
          </a:p>
          <a:p>
            <a:pPr marL="192024" indent="-192024">
              <a:spcAft>
                <a:spcPts val="400"/>
              </a:spcAft>
            </a:pPr>
            <a:r>
              <a:rPr lang="en-US" b="1" dirty="0"/>
              <a:t>2014: </a:t>
            </a:r>
            <a:r>
              <a:rPr lang="en-US" dirty="0">
                <a:solidFill>
                  <a:srgbClr val="FF0000"/>
                </a:solidFill>
                <a:hlinkClick r:id="rId3"/>
              </a:rPr>
              <a:t>“Error Estimates of Theoretical Models: a Guide”</a:t>
            </a:r>
            <a:r>
              <a:rPr lang="en-US" dirty="0">
                <a:solidFill>
                  <a:srgbClr val="FF0000"/>
                </a:solidFill>
              </a:rPr>
              <a:t> </a:t>
            </a:r>
            <a:r>
              <a:rPr lang="en-US" sz="2400" dirty="0"/>
              <a:t>[</a:t>
            </a:r>
            <a:r>
              <a:rPr lang="en-US" sz="2400" dirty="0" err="1"/>
              <a:t>Dobaczewski</a:t>
            </a:r>
            <a:r>
              <a:rPr lang="en-US" sz="2400" dirty="0"/>
              <a:t> et al]</a:t>
            </a:r>
          </a:p>
          <a:p>
            <a:pPr marL="192024" indent="-192024">
              <a:spcAft>
                <a:spcPts val="400"/>
              </a:spcAft>
            </a:pPr>
            <a:r>
              <a:rPr lang="en-US" b="1" dirty="0"/>
              <a:t>2015: </a:t>
            </a:r>
            <a:r>
              <a:rPr lang="en-US" dirty="0"/>
              <a:t>Journal of Physics G Special Focus Issue:</a:t>
            </a:r>
            <a:r>
              <a:rPr lang="en-US" dirty="0">
                <a:solidFill>
                  <a:srgbClr val="FF0000"/>
                </a:solidFill>
              </a:rPr>
              <a:t> </a:t>
            </a:r>
            <a:r>
              <a:rPr lang="en-US" i="1" dirty="0">
                <a:solidFill>
                  <a:srgbClr val="FF0000"/>
                </a:solidFill>
                <a:hlinkClick r:id="rId4"/>
              </a:rPr>
              <a:t>ISNET</a:t>
            </a:r>
            <a:r>
              <a:rPr lang="en-US" dirty="0">
                <a:solidFill>
                  <a:srgbClr val="FF0000"/>
                </a:solidFill>
              </a:rPr>
              <a:t> </a:t>
            </a:r>
          </a:p>
          <a:p>
            <a:pPr marL="192024" indent="-192024">
              <a:spcAft>
                <a:spcPts val="400"/>
              </a:spcAft>
            </a:pPr>
            <a:r>
              <a:rPr lang="en-US" b="1" dirty="0"/>
              <a:t>2016:</a:t>
            </a:r>
            <a:r>
              <a:rPr lang="en-US" dirty="0"/>
              <a:t> </a:t>
            </a:r>
            <a:r>
              <a:rPr lang="en-US" dirty="0">
                <a:solidFill>
                  <a:srgbClr val="FF0000"/>
                </a:solidFill>
              </a:rPr>
              <a:t>Bayesian Methods in Nuclear Physics (ISNET-4) </a:t>
            </a:r>
            <a:r>
              <a:rPr lang="en-US" sz="2400" dirty="0"/>
              <a:t>[INT, Seattle]</a:t>
            </a:r>
          </a:p>
          <a:p>
            <a:pPr marL="192024" indent="-192024">
              <a:spcAft>
                <a:spcPts val="400"/>
              </a:spcAft>
            </a:pPr>
            <a:r>
              <a:rPr lang="en-US" b="1" dirty="0"/>
              <a:t>2020-1: </a:t>
            </a:r>
            <a:r>
              <a:rPr lang="en-US" dirty="0"/>
              <a:t>J. Phys. G Special Focus Issue: </a:t>
            </a:r>
            <a:r>
              <a:rPr lang="en-US" i="1" dirty="0">
                <a:solidFill>
                  <a:srgbClr val="FF0000"/>
                </a:solidFill>
                <a:hlinkClick r:id="rId5"/>
              </a:rPr>
              <a:t>ISNET 2.0 </a:t>
            </a:r>
            <a:endParaRPr lang="en-US" i="1" dirty="0">
              <a:solidFill>
                <a:srgbClr val="FF0000"/>
              </a:solidFill>
            </a:endParaRPr>
          </a:p>
          <a:p>
            <a:pPr marL="192024" indent="-192024">
              <a:spcAft>
                <a:spcPts val="400"/>
              </a:spcAft>
            </a:pPr>
            <a:r>
              <a:rPr lang="en-US" b="1" dirty="0"/>
              <a:t>2022: </a:t>
            </a:r>
            <a:r>
              <a:rPr lang="en-US" dirty="0"/>
              <a:t>Frontiers in Physics issue: </a:t>
            </a:r>
            <a:r>
              <a:rPr lang="en-US" i="1" dirty="0">
                <a:hlinkClick r:id="rId6"/>
              </a:rPr>
              <a:t>Uncertainty Quantification in Nuclear Physics</a:t>
            </a:r>
            <a:endParaRPr lang="en-US" i="1" dirty="0"/>
          </a:p>
          <a:p>
            <a:pPr marL="192024" indent="-192024">
              <a:spcAft>
                <a:spcPts val="400"/>
              </a:spcAft>
            </a:pPr>
            <a:r>
              <a:rPr lang="en-US" b="1" dirty="0"/>
              <a:t>2023: </a:t>
            </a:r>
            <a:r>
              <a:rPr lang="en-US" b="1" dirty="0">
                <a:solidFill>
                  <a:srgbClr val="FF0000"/>
                </a:solidFill>
                <a:hlinkClick r:id="rId7">
                  <a:extLst>
                    <a:ext uri="{A12FA001-AC4F-418D-AE19-62706E023703}">
                      <ahyp:hlinkClr xmlns:ahyp="http://schemas.microsoft.com/office/drawing/2018/hyperlinkcolor" val="tx"/>
                    </a:ext>
                  </a:extLst>
                </a:hlinkClick>
              </a:rPr>
              <a:t>ISNET-9 + BAND CAMP</a:t>
            </a:r>
            <a:r>
              <a:rPr lang="en-US" dirty="0">
                <a:solidFill>
                  <a:srgbClr val="FF0000"/>
                </a:solidFill>
              </a:rPr>
              <a:t>, May 22-26 , at Washington U. in St. Louis</a:t>
            </a:r>
            <a:endParaRPr lang="en-US" b="1" dirty="0">
              <a:solidFill>
                <a:srgbClr val="FF0000"/>
              </a:solidFill>
            </a:endParaRPr>
          </a:p>
        </p:txBody>
      </p:sp>
    </p:spTree>
    <p:extLst>
      <p:ext uri="{BB962C8B-B14F-4D97-AF65-F5344CB8AC3E}">
        <p14:creationId xmlns:p14="http://schemas.microsoft.com/office/powerpoint/2010/main" val="48216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9C9C9"/>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C9C9C9"/>
                                      </p:to>
                                    </p:animClr>
                                  </p:sub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C9C9C9"/>
                                      </p:to>
                                    </p:animClr>
                                  </p:sub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C9C9C9"/>
                                      </p:to>
                                    </p:animClr>
                                  </p:sub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C9C9C9"/>
                                      </p:to>
                                    </p:animClr>
                                  </p:sub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C9C9C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D22A6C-1B59-5CA9-1E4F-6188AAF9D540}"/>
              </a:ext>
            </a:extLst>
          </p:cNvPr>
          <p:cNvSpPr>
            <a:spLocks noGrp="1"/>
          </p:cNvSpPr>
          <p:nvPr>
            <p:ph type="title"/>
          </p:nvPr>
        </p:nvSpPr>
        <p:spPr>
          <a:xfrm>
            <a:off x="2332350" y="237269"/>
            <a:ext cx="7527299" cy="792324"/>
          </a:xfrm>
        </p:spPr>
        <p:txBody>
          <a:bodyPr>
            <a:noAutofit/>
          </a:bodyPr>
          <a:lstStyle/>
          <a:p>
            <a:pPr algn="ctr">
              <a:spcAft>
                <a:spcPts val="1200"/>
              </a:spcAft>
            </a:pPr>
            <a:r>
              <a:rPr lang="en-US" sz="3600" b="1" dirty="0">
                <a:solidFill>
                  <a:srgbClr val="FF0000"/>
                </a:solidFill>
                <a:latin typeface="+mn-lt"/>
              </a:rPr>
              <a:t>How do we sample efficiently?</a:t>
            </a:r>
          </a:p>
        </p:txBody>
      </p:sp>
      <p:pic>
        <p:nvPicPr>
          <p:cNvPr id="5" name="Picture 4">
            <a:extLst>
              <a:ext uri="{FF2B5EF4-FFF2-40B4-BE49-F238E27FC236}">
                <a16:creationId xmlns:a16="http://schemas.microsoft.com/office/drawing/2014/main" id="{2C6AE84E-1BD7-FF08-055E-170189E941FD}"/>
              </a:ext>
            </a:extLst>
          </p:cNvPr>
          <p:cNvPicPr>
            <a:picLocks noChangeAspect="1"/>
          </p:cNvPicPr>
          <p:nvPr/>
        </p:nvPicPr>
        <p:blipFill>
          <a:blip r:embed="rId2"/>
          <a:stretch>
            <a:fillRect/>
          </a:stretch>
        </p:blipFill>
        <p:spPr>
          <a:xfrm>
            <a:off x="392065" y="1500271"/>
            <a:ext cx="5268985" cy="3857457"/>
          </a:xfrm>
          <a:prstGeom prst="rect">
            <a:avLst/>
          </a:prstGeom>
        </p:spPr>
      </p:pic>
      <p:sp>
        <p:nvSpPr>
          <p:cNvPr id="6" name="TextBox 5">
            <a:extLst>
              <a:ext uri="{FF2B5EF4-FFF2-40B4-BE49-F238E27FC236}">
                <a16:creationId xmlns:a16="http://schemas.microsoft.com/office/drawing/2014/main" id="{BC12940C-AEEC-6AEE-C309-4E2211E0765F}"/>
              </a:ext>
            </a:extLst>
          </p:cNvPr>
          <p:cNvSpPr txBox="1"/>
          <p:nvPr/>
        </p:nvSpPr>
        <p:spPr>
          <a:xfrm>
            <a:off x="545432" y="1029593"/>
            <a:ext cx="4645118" cy="461665"/>
          </a:xfrm>
          <a:prstGeom prst="rect">
            <a:avLst/>
          </a:prstGeom>
          <a:solidFill>
            <a:schemeClr val="accent4">
              <a:lumMod val="20000"/>
              <a:lumOff val="80000"/>
            </a:schemeClr>
          </a:solidFill>
        </p:spPr>
        <p:txBody>
          <a:bodyPr wrap="none" rtlCol="0">
            <a:spAutoFit/>
          </a:bodyPr>
          <a:lstStyle/>
          <a:p>
            <a:r>
              <a:rPr lang="en-US" sz="2400" dirty="0"/>
              <a:t>Random walk (Metropolis-Hastings)</a:t>
            </a:r>
          </a:p>
        </p:txBody>
      </p:sp>
      <p:sp>
        <p:nvSpPr>
          <p:cNvPr id="2" name="TextBox 1">
            <a:extLst>
              <a:ext uri="{FF2B5EF4-FFF2-40B4-BE49-F238E27FC236}">
                <a16:creationId xmlns:a16="http://schemas.microsoft.com/office/drawing/2014/main" id="{DBF5EE97-F2A9-3CD3-DC6C-71F188ADBE87}"/>
              </a:ext>
            </a:extLst>
          </p:cNvPr>
          <p:cNvSpPr txBox="1"/>
          <p:nvPr/>
        </p:nvSpPr>
        <p:spPr>
          <a:xfrm>
            <a:off x="767288" y="5628351"/>
            <a:ext cx="4423262" cy="400110"/>
          </a:xfrm>
          <a:prstGeom prst="rect">
            <a:avLst/>
          </a:prstGeom>
          <a:noFill/>
        </p:spPr>
        <p:txBody>
          <a:bodyPr wrap="none" rtlCol="0">
            <a:spAutoFit/>
          </a:bodyPr>
          <a:lstStyle/>
          <a:p>
            <a:r>
              <a:rPr lang="en-US" sz="2000" dirty="0">
                <a:solidFill>
                  <a:srgbClr val="0070C0"/>
                </a:solidFill>
              </a:rPr>
              <a:t>Used for most Bayesian sampling to date</a:t>
            </a:r>
          </a:p>
        </p:txBody>
      </p:sp>
      <p:sp>
        <p:nvSpPr>
          <p:cNvPr id="3" name="TextBox 2">
            <a:extLst>
              <a:ext uri="{FF2B5EF4-FFF2-40B4-BE49-F238E27FC236}">
                <a16:creationId xmlns:a16="http://schemas.microsoft.com/office/drawing/2014/main" id="{568E7B4F-52D7-2860-0800-68376A83B939}"/>
              </a:ext>
            </a:extLst>
          </p:cNvPr>
          <p:cNvSpPr txBox="1"/>
          <p:nvPr/>
        </p:nvSpPr>
        <p:spPr>
          <a:xfrm>
            <a:off x="392065" y="6359880"/>
            <a:ext cx="11122981" cy="369332"/>
          </a:xfrm>
          <a:prstGeom prst="rect">
            <a:avLst/>
          </a:prstGeom>
          <a:noFill/>
        </p:spPr>
        <p:txBody>
          <a:bodyPr wrap="none" rtlCol="0">
            <a:spAutoFit/>
          </a:bodyPr>
          <a:lstStyle/>
          <a:p>
            <a:r>
              <a:rPr lang="en-US" dirty="0"/>
              <a:t>For animations, see:  </a:t>
            </a:r>
            <a:r>
              <a:rPr lang="en-US" dirty="0">
                <a:hlinkClick r:id="rId3"/>
              </a:rPr>
              <a:t>McElreath blog entry on sampling</a:t>
            </a:r>
            <a:r>
              <a:rPr lang="en-US" dirty="0"/>
              <a:t> and Chi Feng’s </a:t>
            </a:r>
            <a:r>
              <a:rPr lang="en-US" dirty="0">
                <a:hlinkClick r:id="rId4"/>
              </a:rPr>
              <a:t>Markov-chain Monte Carlo Interactive Gallery </a:t>
            </a:r>
            <a:endParaRPr lang="en-US" dirty="0"/>
          </a:p>
        </p:txBody>
      </p:sp>
    </p:spTree>
    <p:extLst>
      <p:ext uri="{BB962C8B-B14F-4D97-AF65-F5344CB8AC3E}">
        <p14:creationId xmlns:p14="http://schemas.microsoft.com/office/powerpoint/2010/main" val="3953086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D22A6C-1B59-5CA9-1E4F-6188AAF9D540}"/>
              </a:ext>
            </a:extLst>
          </p:cNvPr>
          <p:cNvSpPr>
            <a:spLocks noGrp="1"/>
          </p:cNvSpPr>
          <p:nvPr>
            <p:ph type="title"/>
          </p:nvPr>
        </p:nvSpPr>
        <p:spPr>
          <a:xfrm>
            <a:off x="2332350" y="237269"/>
            <a:ext cx="7527299" cy="792324"/>
          </a:xfrm>
        </p:spPr>
        <p:txBody>
          <a:bodyPr>
            <a:noAutofit/>
          </a:bodyPr>
          <a:lstStyle/>
          <a:p>
            <a:pPr algn="ctr">
              <a:spcAft>
                <a:spcPts val="1200"/>
              </a:spcAft>
            </a:pPr>
            <a:r>
              <a:rPr lang="en-US" sz="3600" b="1" dirty="0">
                <a:solidFill>
                  <a:srgbClr val="FF0000"/>
                </a:solidFill>
                <a:latin typeface="+mn-lt"/>
              </a:rPr>
              <a:t>How do we sample efficiently?</a:t>
            </a:r>
          </a:p>
        </p:txBody>
      </p:sp>
      <p:pic>
        <p:nvPicPr>
          <p:cNvPr id="2" name="Picture 1">
            <a:extLst>
              <a:ext uri="{FF2B5EF4-FFF2-40B4-BE49-F238E27FC236}">
                <a16:creationId xmlns:a16="http://schemas.microsoft.com/office/drawing/2014/main" id="{F0A91344-E94C-E322-8366-67C678243BAC}"/>
              </a:ext>
            </a:extLst>
          </p:cNvPr>
          <p:cNvPicPr>
            <a:picLocks noChangeAspect="1"/>
          </p:cNvPicPr>
          <p:nvPr/>
        </p:nvPicPr>
        <p:blipFill>
          <a:blip r:embed="rId2"/>
          <a:stretch>
            <a:fillRect/>
          </a:stretch>
        </p:blipFill>
        <p:spPr>
          <a:xfrm>
            <a:off x="347542" y="1491259"/>
            <a:ext cx="5010912" cy="3856177"/>
          </a:xfrm>
          <a:prstGeom prst="rect">
            <a:avLst/>
          </a:prstGeom>
        </p:spPr>
      </p:pic>
      <p:pic>
        <p:nvPicPr>
          <p:cNvPr id="3" name="Picture 2">
            <a:extLst>
              <a:ext uri="{FF2B5EF4-FFF2-40B4-BE49-F238E27FC236}">
                <a16:creationId xmlns:a16="http://schemas.microsoft.com/office/drawing/2014/main" id="{A71A5684-0109-5908-FEBC-88F432668334}"/>
              </a:ext>
            </a:extLst>
          </p:cNvPr>
          <p:cNvPicPr>
            <a:picLocks noChangeAspect="1"/>
          </p:cNvPicPr>
          <p:nvPr/>
        </p:nvPicPr>
        <p:blipFill>
          <a:blip r:embed="rId3"/>
          <a:stretch>
            <a:fillRect/>
          </a:stretch>
        </p:blipFill>
        <p:spPr>
          <a:xfrm>
            <a:off x="6592968" y="1491258"/>
            <a:ext cx="4918870" cy="3858768"/>
          </a:xfrm>
          <a:prstGeom prst="rect">
            <a:avLst/>
          </a:prstGeom>
        </p:spPr>
      </p:pic>
      <p:sp>
        <p:nvSpPr>
          <p:cNvPr id="6" name="TextBox 5">
            <a:extLst>
              <a:ext uri="{FF2B5EF4-FFF2-40B4-BE49-F238E27FC236}">
                <a16:creationId xmlns:a16="http://schemas.microsoft.com/office/drawing/2014/main" id="{D1D7BBE6-F8EE-AD31-D7CB-E4308C731C7D}"/>
              </a:ext>
            </a:extLst>
          </p:cNvPr>
          <p:cNvSpPr txBox="1"/>
          <p:nvPr/>
        </p:nvSpPr>
        <p:spPr>
          <a:xfrm>
            <a:off x="545432" y="1029593"/>
            <a:ext cx="4645118" cy="461665"/>
          </a:xfrm>
          <a:prstGeom prst="rect">
            <a:avLst/>
          </a:prstGeom>
          <a:solidFill>
            <a:schemeClr val="accent4">
              <a:lumMod val="20000"/>
              <a:lumOff val="80000"/>
            </a:schemeClr>
          </a:solidFill>
        </p:spPr>
        <p:txBody>
          <a:bodyPr wrap="none" rtlCol="0">
            <a:spAutoFit/>
          </a:bodyPr>
          <a:lstStyle/>
          <a:p>
            <a:r>
              <a:rPr lang="en-US" sz="2400" dirty="0"/>
              <a:t>Random walk (Metropolis-Hastings)</a:t>
            </a:r>
          </a:p>
        </p:txBody>
      </p:sp>
      <p:sp>
        <p:nvSpPr>
          <p:cNvPr id="7" name="TextBox 6">
            <a:extLst>
              <a:ext uri="{FF2B5EF4-FFF2-40B4-BE49-F238E27FC236}">
                <a16:creationId xmlns:a16="http://schemas.microsoft.com/office/drawing/2014/main" id="{8201C64B-1BD0-CC99-0F1B-1BA6F7313E92}"/>
              </a:ext>
            </a:extLst>
          </p:cNvPr>
          <p:cNvSpPr txBox="1"/>
          <p:nvPr/>
        </p:nvSpPr>
        <p:spPr>
          <a:xfrm>
            <a:off x="7001452" y="1046309"/>
            <a:ext cx="4213398" cy="461665"/>
          </a:xfrm>
          <a:prstGeom prst="rect">
            <a:avLst/>
          </a:prstGeom>
          <a:solidFill>
            <a:schemeClr val="accent4">
              <a:lumMod val="20000"/>
              <a:lumOff val="80000"/>
            </a:schemeClr>
          </a:solidFill>
        </p:spPr>
        <p:txBody>
          <a:bodyPr wrap="none" rtlCol="0">
            <a:spAutoFit/>
          </a:bodyPr>
          <a:lstStyle/>
          <a:p>
            <a:r>
              <a:rPr lang="en-US" sz="2400" dirty="0"/>
              <a:t>Hamiltonian Monte Carlo (HMC)</a:t>
            </a:r>
          </a:p>
        </p:txBody>
      </p:sp>
      <p:sp>
        <p:nvSpPr>
          <p:cNvPr id="8" name="TextBox 7">
            <a:extLst>
              <a:ext uri="{FF2B5EF4-FFF2-40B4-BE49-F238E27FC236}">
                <a16:creationId xmlns:a16="http://schemas.microsoft.com/office/drawing/2014/main" id="{371D63FF-9259-3E5E-D4B0-18E36854CD9B}"/>
              </a:ext>
            </a:extLst>
          </p:cNvPr>
          <p:cNvSpPr txBox="1"/>
          <p:nvPr/>
        </p:nvSpPr>
        <p:spPr>
          <a:xfrm>
            <a:off x="6292938" y="5476581"/>
            <a:ext cx="5631331" cy="707886"/>
          </a:xfrm>
          <a:prstGeom prst="rect">
            <a:avLst/>
          </a:prstGeom>
          <a:noFill/>
        </p:spPr>
        <p:txBody>
          <a:bodyPr wrap="square" rtlCol="0">
            <a:spAutoFit/>
          </a:bodyPr>
          <a:lstStyle/>
          <a:p>
            <a:r>
              <a:rPr lang="en-US" sz="2000" dirty="0">
                <a:solidFill>
                  <a:srgbClr val="FF0000"/>
                </a:solidFill>
              </a:rPr>
              <a:t>Recent work by Chalmers group (</a:t>
            </a:r>
            <a:r>
              <a:rPr lang="en-US" sz="2000" dirty="0">
                <a:solidFill>
                  <a:srgbClr val="FF0000"/>
                </a:solidFill>
                <a:hlinkClick r:id="rId4">
                  <a:extLst>
                    <a:ext uri="{A12FA001-AC4F-418D-AE19-62706E023703}">
                      <ahyp:hlinkClr xmlns:ahyp="http://schemas.microsoft.com/office/drawing/2018/hyperlinkcolor" val="tx"/>
                    </a:ext>
                  </a:extLst>
                </a:hlinkClick>
              </a:rPr>
              <a:t>arXiv:2206.08250</a:t>
            </a:r>
            <a:r>
              <a:rPr lang="en-US" sz="2000" dirty="0">
                <a:solidFill>
                  <a:srgbClr val="FF0000"/>
                </a:solidFill>
              </a:rPr>
              <a:t>) </a:t>
            </a:r>
            <a:r>
              <a:rPr lang="en-US" sz="2000" dirty="0">
                <a:solidFill>
                  <a:srgbClr val="FF0000"/>
                </a:solidFill>
                <a:sym typeface="Wingdings" pitchFamily="2" charset="2"/>
              </a:rPr>
              <a:t> HMC much more effective for many parameters! </a:t>
            </a:r>
            <a:endParaRPr lang="en-US" sz="2000" dirty="0">
              <a:solidFill>
                <a:srgbClr val="FF0000"/>
              </a:solidFill>
            </a:endParaRPr>
          </a:p>
        </p:txBody>
      </p:sp>
      <p:sp>
        <p:nvSpPr>
          <p:cNvPr id="5" name="TextBox 4">
            <a:extLst>
              <a:ext uri="{FF2B5EF4-FFF2-40B4-BE49-F238E27FC236}">
                <a16:creationId xmlns:a16="http://schemas.microsoft.com/office/drawing/2014/main" id="{94D06407-0773-AE8F-0609-43788F2117AA}"/>
              </a:ext>
            </a:extLst>
          </p:cNvPr>
          <p:cNvSpPr txBox="1"/>
          <p:nvPr/>
        </p:nvSpPr>
        <p:spPr>
          <a:xfrm>
            <a:off x="392065" y="6359880"/>
            <a:ext cx="11122981" cy="369332"/>
          </a:xfrm>
          <a:prstGeom prst="rect">
            <a:avLst/>
          </a:prstGeom>
          <a:noFill/>
        </p:spPr>
        <p:txBody>
          <a:bodyPr wrap="none" rtlCol="0">
            <a:spAutoFit/>
          </a:bodyPr>
          <a:lstStyle/>
          <a:p>
            <a:r>
              <a:rPr lang="en-US" dirty="0"/>
              <a:t>For animations, see:  </a:t>
            </a:r>
            <a:r>
              <a:rPr lang="en-US" dirty="0">
                <a:hlinkClick r:id="rId5"/>
              </a:rPr>
              <a:t>McElreath blog entry on sampling</a:t>
            </a:r>
            <a:r>
              <a:rPr lang="en-US" dirty="0"/>
              <a:t> and Chi Feng’s </a:t>
            </a:r>
            <a:r>
              <a:rPr lang="en-US" dirty="0">
                <a:hlinkClick r:id="rId6"/>
              </a:rPr>
              <a:t>Markov-chain Monte Carlo Interactive Gallery </a:t>
            </a:r>
            <a:endParaRPr lang="en-US" dirty="0"/>
          </a:p>
        </p:txBody>
      </p:sp>
      <p:sp>
        <p:nvSpPr>
          <p:cNvPr id="9" name="TextBox 8">
            <a:extLst>
              <a:ext uri="{FF2B5EF4-FFF2-40B4-BE49-F238E27FC236}">
                <a16:creationId xmlns:a16="http://schemas.microsoft.com/office/drawing/2014/main" id="{E11C7C9D-97BA-66D6-21F0-F65E58F28E36}"/>
              </a:ext>
            </a:extLst>
          </p:cNvPr>
          <p:cNvSpPr txBox="1"/>
          <p:nvPr/>
        </p:nvSpPr>
        <p:spPr>
          <a:xfrm>
            <a:off x="767288" y="5584303"/>
            <a:ext cx="4423262" cy="400110"/>
          </a:xfrm>
          <a:prstGeom prst="rect">
            <a:avLst/>
          </a:prstGeom>
          <a:noFill/>
        </p:spPr>
        <p:txBody>
          <a:bodyPr wrap="none" rtlCol="0">
            <a:spAutoFit/>
          </a:bodyPr>
          <a:lstStyle/>
          <a:p>
            <a:r>
              <a:rPr lang="en-US" sz="2000" dirty="0">
                <a:solidFill>
                  <a:srgbClr val="0070C0"/>
                </a:solidFill>
              </a:rPr>
              <a:t>Used for most Bayesian sampling to date</a:t>
            </a:r>
          </a:p>
        </p:txBody>
      </p:sp>
    </p:spTree>
    <p:extLst>
      <p:ext uri="{BB962C8B-B14F-4D97-AF65-F5344CB8AC3E}">
        <p14:creationId xmlns:p14="http://schemas.microsoft.com/office/powerpoint/2010/main" val="3049840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078CFF3-852F-4745-8D3D-81F1615BFB20}"/>
              </a:ext>
            </a:extLst>
          </p:cNvPr>
          <p:cNvSpPr/>
          <p:nvPr/>
        </p:nvSpPr>
        <p:spPr>
          <a:xfrm>
            <a:off x="0" y="125880"/>
            <a:ext cx="12457043" cy="1200329"/>
          </a:xfrm>
          <a:prstGeom prst="rect">
            <a:avLst/>
          </a:prstGeom>
        </p:spPr>
        <p:txBody>
          <a:bodyPr wrap="square">
            <a:spAutoFit/>
          </a:bodyPr>
          <a:lstStyle/>
          <a:p>
            <a:pPr algn="ctr"/>
            <a:r>
              <a:rPr lang="en-US" sz="3600" b="1" i="1" dirty="0">
                <a:solidFill>
                  <a:srgbClr val="FF0000"/>
                </a:solidFill>
              </a:rPr>
              <a:t>Light nuclei with </a:t>
            </a:r>
            <a:r>
              <a:rPr lang="en-US" sz="3600" b="1" i="1" dirty="0" err="1">
                <a:solidFill>
                  <a:srgbClr val="FF0000"/>
                </a:solidFill>
              </a:rPr>
              <a:t>semilocal</a:t>
            </a:r>
            <a:r>
              <a:rPr lang="en-US" sz="3600" b="1" i="1" dirty="0">
                <a:solidFill>
                  <a:srgbClr val="FF0000"/>
                </a:solidFill>
              </a:rPr>
              <a:t> momentum-space regularized </a:t>
            </a:r>
            <a:br>
              <a:rPr lang="en-US" sz="3600" b="1" i="1" dirty="0">
                <a:solidFill>
                  <a:srgbClr val="FF0000"/>
                </a:solidFill>
              </a:rPr>
            </a:br>
            <a:r>
              <a:rPr lang="en-US" sz="3600" b="1" i="1" dirty="0">
                <a:solidFill>
                  <a:srgbClr val="FF0000"/>
                </a:solidFill>
              </a:rPr>
              <a:t>chiral interactions up to [and beyond] N</a:t>
            </a:r>
            <a:r>
              <a:rPr lang="en-US" sz="3600" b="1" i="1" baseline="30000" dirty="0">
                <a:solidFill>
                  <a:srgbClr val="FF0000"/>
                </a:solidFill>
              </a:rPr>
              <a:t>2</a:t>
            </a:r>
            <a:r>
              <a:rPr lang="en-US" sz="3600" b="1" i="1" dirty="0">
                <a:solidFill>
                  <a:srgbClr val="FF0000"/>
                </a:solidFill>
              </a:rPr>
              <a:t>LO</a:t>
            </a:r>
          </a:p>
        </p:txBody>
      </p:sp>
      <p:grpSp>
        <p:nvGrpSpPr>
          <p:cNvPr id="3" name="Group 2">
            <a:extLst>
              <a:ext uri="{FF2B5EF4-FFF2-40B4-BE49-F238E27FC236}">
                <a16:creationId xmlns:a16="http://schemas.microsoft.com/office/drawing/2014/main" id="{DE8C94F1-DD7F-AD48-9614-0473CEFCE5D7}"/>
              </a:ext>
            </a:extLst>
          </p:cNvPr>
          <p:cNvGrpSpPr/>
          <p:nvPr/>
        </p:nvGrpSpPr>
        <p:grpSpPr>
          <a:xfrm>
            <a:off x="2072912" y="1433341"/>
            <a:ext cx="2871299" cy="1209047"/>
            <a:chOff x="4195291" y="2028249"/>
            <a:chExt cx="2871299" cy="1209047"/>
          </a:xfrm>
        </p:grpSpPr>
        <p:sp>
          <p:nvSpPr>
            <p:cNvPr id="2" name="TextBox 1">
              <a:extLst>
                <a:ext uri="{FF2B5EF4-FFF2-40B4-BE49-F238E27FC236}">
                  <a16:creationId xmlns:a16="http://schemas.microsoft.com/office/drawing/2014/main" id="{C56B1258-637C-0141-8533-057832B8F03C}"/>
                </a:ext>
              </a:extLst>
            </p:cNvPr>
            <p:cNvSpPr txBox="1"/>
            <p:nvPr/>
          </p:nvSpPr>
          <p:spPr>
            <a:xfrm>
              <a:off x="4195291" y="2028249"/>
              <a:ext cx="2871299" cy="461665"/>
            </a:xfrm>
            <a:prstGeom prst="rect">
              <a:avLst/>
            </a:prstGeom>
            <a:noFill/>
          </p:spPr>
          <p:txBody>
            <a:bodyPr wrap="none" rtlCol="0">
              <a:spAutoFit/>
            </a:bodyPr>
            <a:lstStyle/>
            <a:p>
              <a:r>
                <a:rPr lang="en-US" sz="2400" b="1" dirty="0">
                  <a:solidFill>
                    <a:srgbClr val="0070C0"/>
                  </a:solidFill>
                </a:rPr>
                <a:t>LENPIC Collaboration</a:t>
              </a:r>
              <a:endParaRPr lang="en-US" sz="2400" dirty="0">
                <a:solidFill>
                  <a:srgbClr val="0070C0"/>
                </a:solidFill>
              </a:endParaRPr>
            </a:p>
          </p:txBody>
        </p:sp>
        <p:sp>
          <p:nvSpPr>
            <p:cNvPr id="18" name="Rectangle 17">
              <a:extLst>
                <a:ext uri="{FF2B5EF4-FFF2-40B4-BE49-F238E27FC236}">
                  <a16:creationId xmlns:a16="http://schemas.microsoft.com/office/drawing/2014/main" id="{E9923F9B-CAF9-264E-AE8E-FC19EE3D85FD}"/>
                </a:ext>
              </a:extLst>
            </p:cNvPr>
            <p:cNvSpPr/>
            <p:nvPr/>
          </p:nvSpPr>
          <p:spPr>
            <a:xfrm>
              <a:off x="4226565" y="2467855"/>
              <a:ext cx="2826736" cy="769441"/>
            </a:xfrm>
            <a:prstGeom prst="rect">
              <a:avLst/>
            </a:prstGeom>
          </p:spPr>
          <p:txBody>
            <a:bodyPr wrap="none">
              <a:spAutoFit/>
            </a:bodyPr>
            <a:lstStyle/>
            <a:p>
              <a:r>
                <a:rPr lang="en-US" sz="2000" b="1" dirty="0">
                  <a:hlinkClick r:id="rId3"/>
                </a:rPr>
                <a:t>https://</a:t>
              </a:r>
              <a:r>
                <a:rPr lang="en-US" sz="2000" b="1" dirty="0" err="1">
                  <a:hlinkClick r:id="rId3"/>
                </a:rPr>
                <a:t>www.lenpic.org</a:t>
              </a:r>
              <a:r>
                <a:rPr lang="en-US" sz="2000" b="1" dirty="0">
                  <a:hlinkClick r:id="rId3"/>
                </a:rPr>
                <a:t>/</a:t>
              </a:r>
              <a:endParaRPr lang="en-US" sz="2000" b="1" dirty="0"/>
            </a:p>
            <a:p>
              <a:endParaRPr lang="en-US" sz="2400" b="1" dirty="0"/>
            </a:p>
          </p:txBody>
        </p:sp>
        <p:sp>
          <p:nvSpPr>
            <p:cNvPr id="28" name="TextBox 27">
              <a:extLst>
                <a:ext uri="{FF2B5EF4-FFF2-40B4-BE49-F238E27FC236}">
                  <a16:creationId xmlns:a16="http://schemas.microsoft.com/office/drawing/2014/main" id="{16D553A8-689E-914E-B5E3-78344D1FF834}"/>
                </a:ext>
              </a:extLst>
            </p:cNvPr>
            <p:cNvSpPr txBox="1"/>
            <p:nvPr/>
          </p:nvSpPr>
          <p:spPr>
            <a:xfrm>
              <a:off x="4599544" y="2360134"/>
              <a:ext cx="184731" cy="400110"/>
            </a:xfrm>
            <a:prstGeom prst="rect">
              <a:avLst/>
            </a:prstGeom>
            <a:noFill/>
          </p:spPr>
          <p:txBody>
            <a:bodyPr wrap="none" rtlCol="0">
              <a:spAutoFit/>
            </a:bodyPr>
            <a:lstStyle/>
            <a:p>
              <a:endParaRPr lang="en-US" sz="2000" dirty="0"/>
            </a:p>
          </p:txBody>
        </p:sp>
      </p:grpSp>
      <p:grpSp>
        <p:nvGrpSpPr>
          <p:cNvPr id="6" name="Group 5">
            <a:extLst>
              <a:ext uri="{FF2B5EF4-FFF2-40B4-BE49-F238E27FC236}">
                <a16:creationId xmlns:a16="http://schemas.microsoft.com/office/drawing/2014/main" id="{AB7C21E8-B025-0141-B04A-69255DB30F9C}"/>
              </a:ext>
            </a:extLst>
          </p:cNvPr>
          <p:cNvGrpSpPr/>
          <p:nvPr/>
        </p:nvGrpSpPr>
        <p:grpSpPr>
          <a:xfrm>
            <a:off x="259422" y="3075967"/>
            <a:ext cx="3251200" cy="3048000"/>
            <a:chOff x="447312" y="3313961"/>
            <a:chExt cx="3251200" cy="3048000"/>
          </a:xfrm>
        </p:grpSpPr>
        <p:pic>
          <p:nvPicPr>
            <p:cNvPr id="30" name="Picture 29">
              <a:extLst>
                <a:ext uri="{FF2B5EF4-FFF2-40B4-BE49-F238E27FC236}">
                  <a16:creationId xmlns:a16="http://schemas.microsoft.com/office/drawing/2014/main" id="{8B06E070-3C15-E14C-ACA4-A1ADF4A5E4E6}"/>
                </a:ext>
              </a:extLst>
            </p:cNvPr>
            <p:cNvPicPr>
              <a:picLocks noChangeAspect="1"/>
            </p:cNvPicPr>
            <p:nvPr/>
          </p:nvPicPr>
          <p:blipFill>
            <a:blip r:embed="rId4"/>
            <a:stretch>
              <a:fillRect/>
            </a:stretch>
          </p:blipFill>
          <p:spPr>
            <a:xfrm>
              <a:off x="447312" y="3313961"/>
              <a:ext cx="3251200" cy="3048000"/>
            </a:xfrm>
            <a:prstGeom prst="rect">
              <a:avLst/>
            </a:prstGeom>
          </p:spPr>
        </p:pic>
        <p:sp>
          <p:nvSpPr>
            <p:cNvPr id="31" name="TextBox 30">
              <a:extLst>
                <a:ext uri="{FF2B5EF4-FFF2-40B4-BE49-F238E27FC236}">
                  <a16:creationId xmlns:a16="http://schemas.microsoft.com/office/drawing/2014/main" id="{4AE7011C-8FAE-2B44-B741-1B0082CEC6D1}"/>
                </a:ext>
              </a:extLst>
            </p:cNvPr>
            <p:cNvSpPr txBox="1"/>
            <p:nvPr/>
          </p:nvSpPr>
          <p:spPr>
            <a:xfrm>
              <a:off x="3129999" y="4819516"/>
              <a:ext cx="439544"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D</a:t>
              </a:r>
              <a:endParaRPr lang="en-US" sz="2400" i="1" baseline="-25000" dirty="0">
                <a:solidFill>
                  <a:srgbClr val="FF0000"/>
                </a:solidFill>
              </a:endParaRPr>
            </a:p>
          </p:txBody>
        </p:sp>
        <p:sp>
          <p:nvSpPr>
            <p:cNvPr id="32" name="TextBox 31">
              <a:extLst>
                <a:ext uri="{FF2B5EF4-FFF2-40B4-BE49-F238E27FC236}">
                  <a16:creationId xmlns:a16="http://schemas.microsoft.com/office/drawing/2014/main" id="{7192C50D-381A-DC4B-A326-D2DC21875AA3}"/>
                </a:ext>
              </a:extLst>
            </p:cNvPr>
            <p:cNvSpPr txBox="1"/>
            <p:nvPr/>
          </p:nvSpPr>
          <p:spPr>
            <a:xfrm>
              <a:off x="2671358" y="4819515"/>
              <a:ext cx="413896" cy="461665"/>
            </a:xfrm>
            <a:prstGeom prst="rect">
              <a:avLst/>
            </a:prstGeom>
            <a:noFill/>
          </p:spPr>
          <p:txBody>
            <a:bodyPr wrap="none" rtlCol="0">
              <a:spAutoFit/>
            </a:bodyPr>
            <a:lstStyle/>
            <a:p>
              <a:r>
                <a:rPr lang="en-US" sz="2400" i="1" dirty="0" err="1">
                  <a:solidFill>
                    <a:srgbClr val="FF0000"/>
                  </a:solidFill>
                </a:rPr>
                <a:t>c</a:t>
              </a:r>
              <a:r>
                <a:rPr lang="en-US" sz="2400" i="1" baseline="-25000" dirty="0" err="1">
                  <a:solidFill>
                    <a:srgbClr val="FF0000"/>
                  </a:solidFill>
                </a:rPr>
                <a:t>E</a:t>
              </a:r>
              <a:endParaRPr lang="en-US" sz="2400" i="1" baseline="-25000" dirty="0">
                <a:solidFill>
                  <a:srgbClr val="FF0000"/>
                </a:solidFill>
              </a:endParaRPr>
            </a:p>
          </p:txBody>
        </p:sp>
      </p:grpSp>
      <p:sp>
        <p:nvSpPr>
          <p:cNvPr id="39" name="TextBox 38">
            <a:extLst>
              <a:ext uri="{FF2B5EF4-FFF2-40B4-BE49-F238E27FC236}">
                <a16:creationId xmlns:a16="http://schemas.microsoft.com/office/drawing/2014/main" id="{DA89D48B-B838-564D-9868-1B200F0FB65E}"/>
              </a:ext>
            </a:extLst>
          </p:cNvPr>
          <p:cNvSpPr txBox="1"/>
          <p:nvPr/>
        </p:nvSpPr>
        <p:spPr>
          <a:xfrm>
            <a:off x="5605454" y="1343396"/>
            <a:ext cx="2007281" cy="1384995"/>
          </a:xfrm>
          <a:prstGeom prst="rect">
            <a:avLst/>
          </a:prstGeom>
          <a:noFill/>
        </p:spPr>
        <p:txBody>
          <a:bodyPr wrap="none" rtlCol="0">
            <a:spAutoFit/>
          </a:bodyPr>
          <a:lstStyle/>
          <a:p>
            <a:pPr algn="ctr"/>
            <a:r>
              <a:rPr lang="en-US" sz="2400" dirty="0"/>
              <a:t>P. Maris et al., </a:t>
            </a:r>
            <a:br>
              <a:rPr lang="en-US" sz="2400" dirty="0"/>
            </a:br>
            <a:r>
              <a:rPr lang="en-US" sz="2000" dirty="0"/>
              <a:t>PRC </a:t>
            </a:r>
            <a:r>
              <a:rPr lang="en-US" sz="2000" b="1" dirty="0"/>
              <a:t>103</a:t>
            </a:r>
            <a:r>
              <a:rPr lang="en-US" sz="2000" dirty="0"/>
              <a:t>, </a:t>
            </a:r>
            <a:br>
              <a:rPr lang="en-US" sz="2000" dirty="0"/>
            </a:br>
            <a:r>
              <a:rPr lang="en-US" sz="2000" dirty="0"/>
              <a:t>054001 (2021)</a:t>
            </a:r>
          </a:p>
          <a:p>
            <a:pPr algn="ctr"/>
            <a:r>
              <a:rPr lang="en-US" sz="2000" dirty="0"/>
              <a:t>arXiv:</a:t>
            </a:r>
            <a:r>
              <a:rPr lang="en-US" sz="2000" dirty="0">
                <a:hlinkClick r:id="rId5"/>
              </a:rPr>
              <a:t>2104.04441</a:t>
            </a:r>
            <a:endParaRPr lang="en-US" sz="2000" dirty="0"/>
          </a:p>
        </p:txBody>
      </p:sp>
      <p:pic>
        <p:nvPicPr>
          <p:cNvPr id="21" name="Picture 20">
            <a:extLst>
              <a:ext uri="{FF2B5EF4-FFF2-40B4-BE49-F238E27FC236}">
                <a16:creationId xmlns:a16="http://schemas.microsoft.com/office/drawing/2014/main" id="{5CB4EA79-B748-0D4A-8D7E-B513B25EF146}"/>
              </a:ext>
            </a:extLst>
          </p:cNvPr>
          <p:cNvPicPr>
            <a:picLocks noChangeAspect="1"/>
          </p:cNvPicPr>
          <p:nvPr/>
        </p:nvPicPr>
        <p:blipFill>
          <a:blip r:embed="rId6"/>
          <a:stretch>
            <a:fillRect/>
          </a:stretch>
        </p:blipFill>
        <p:spPr>
          <a:xfrm>
            <a:off x="626465" y="942834"/>
            <a:ext cx="1404886" cy="1732189"/>
          </a:xfrm>
          <a:prstGeom prst="rect">
            <a:avLst/>
          </a:prstGeom>
        </p:spPr>
      </p:pic>
      <p:sp>
        <p:nvSpPr>
          <p:cNvPr id="5" name="TextBox 4">
            <a:extLst>
              <a:ext uri="{FF2B5EF4-FFF2-40B4-BE49-F238E27FC236}">
                <a16:creationId xmlns:a16="http://schemas.microsoft.com/office/drawing/2014/main" id="{C03B7F86-0F38-D947-BA31-660EF1F4EFC9}"/>
              </a:ext>
            </a:extLst>
          </p:cNvPr>
          <p:cNvSpPr txBox="1"/>
          <p:nvPr/>
        </p:nvSpPr>
        <p:spPr>
          <a:xfrm>
            <a:off x="3780430" y="3075966"/>
            <a:ext cx="8311487" cy="3447098"/>
          </a:xfrm>
          <a:prstGeom prst="rect">
            <a:avLst/>
          </a:prstGeom>
          <a:noFill/>
        </p:spPr>
        <p:txBody>
          <a:bodyPr wrap="square" rtlCol="0">
            <a:spAutoFit/>
          </a:bodyPr>
          <a:lstStyle/>
          <a:p>
            <a:pPr marL="194310" indent="-194310">
              <a:spcAft>
                <a:spcPts val="1200"/>
              </a:spcAft>
              <a:buFont typeface="Arial" panose="020B0604020202020204" pitchFamily="34" charset="0"/>
              <a:buChar char="•"/>
            </a:pPr>
            <a:r>
              <a:rPr lang="en-US" sz="2400" i="1" dirty="0"/>
              <a:t>Consistent</a:t>
            </a:r>
            <a:r>
              <a:rPr lang="en-US" sz="2400" dirty="0"/>
              <a:t> NN and 3N potentials to N</a:t>
            </a:r>
            <a:r>
              <a:rPr lang="en-US" sz="2400" baseline="30000" dirty="0"/>
              <a:t>2</a:t>
            </a:r>
            <a:r>
              <a:rPr lang="en-US" sz="2400" dirty="0"/>
              <a:t>LO [2022: NN to N</a:t>
            </a:r>
            <a:r>
              <a:rPr lang="en-US" sz="2400" baseline="30000" dirty="0"/>
              <a:t>4</a:t>
            </a:r>
            <a:r>
              <a:rPr lang="en-US" sz="2400" dirty="0"/>
              <a:t>LO] </a:t>
            </a:r>
          </a:p>
          <a:p>
            <a:pPr marL="194310" indent="-194310">
              <a:spcAft>
                <a:spcPts val="1200"/>
              </a:spcAft>
              <a:buFont typeface="Arial" panose="020B0604020202020204" pitchFamily="34" charset="0"/>
              <a:buChar char="•"/>
            </a:pPr>
            <a:r>
              <a:rPr lang="en-US" sz="2400" dirty="0"/>
              <a:t>“</a:t>
            </a:r>
            <a:r>
              <a:rPr lang="en-US" sz="2400" dirty="0" err="1"/>
              <a:t>Semilocal</a:t>
            </a:r>
            <a:r>
              <a:rPr lang="en-US" sz="2400" dirty="0"/>
              <a:t>” to reduce regulator artifacts</a:t>
            </a:r>
          </a:p>
          <a:p>
            <a:pPr marL="194310" indent="-194310">
              <a:spcAft>
                <a:spcPts val="1200"/>
              </a:spcAft>
              <a:buFont typeface="Arial" panose="020B0604020202020204" pitchFamily="34" charset="0"/>
              <a:buChar char="•"/>
            </a:pPr>
            <a:r>
              <a:rPr lang="en-US" sz="2400" dirty="0" err="1"/>
              <a:t>c</a:t>
            </a:r>
            <a:r>
              <a:rPr lang="en-US" sz="2400" baseline="-25000" dirty="0" err="1"/>
              <a:t>E</a:t>
            </a:r>
            <a:r>
              <a:rPr lang="en-US" sz="2400" baseline="-25000" dirty="0"/>
              <a:t>  </a:t>
            </a:r>
            <a:r>
              <a:rPr lang="en-US" sz="2400" dirty="0"/>
              <a:t>and</a:t>
            </a:r>
            <a:r>
              <a:rPr lang="en-US" sz="2400" baseline="-25000" dirty="0"/>
              <a:t>  </a:t>
            </a:r>
            <a:r>
              <a:rPr lang="en-US" sz="2400" dirty="0" err="1"/>
              <a:t>c</a:t>
            </a:r>
            <a:r>
              <a:rPr lang="en-US" sz="2400" baseline="-25000" dirty="0" err="1"/>
              <a:t>D</a:t>
            </a:r>
            <a:r>
              <a:rPr lang="en-US" sz="2400" baseline="-25000" dirty="0"/>
              <a:t>  </a:t>
            </a:r>
            <a:r>
              <a:rPr lang="en-US" sz="2400" dirty="0"/>
              <a:t>from </a:t>
            </a:r>
            <a:r>
              <a:rPr lang="en-US" sz="2400" baseline="30000" dirty="0"/>
              <a:t>3</a:t>
            </a:r>
            <a:r>
              <a:rPr lang="en-US" sz="2400" dirty="0"/>
              <a:t>H binding and </a:t>
            </a:r>
            <a:r>
              <a:rPr lang="en-US" sz="2400" i="1" dirty="0"/>
              <a:t>Nd</a:t>
            </a:r>
            <a:r>
              <a:rPr lang="en-US" sz="2400" dirty="0"/>
              <a:t> diff. cross section minimum </a:t>
            </a:r>
          </a:p>
          <a:p>
            <a:pPr marL="194310" indent="-194310">
              <a:spcAft>
                <a:spcPts val="1200"/>
              </a:spcAft>
              <a:buFont typeface="Arial" panose="020B0604020202020204" pitchFamily="34" charset="0"/>
              <a:buChar char="•"/>
            </a:pPr>
            <a:r>
              <a:rPr lang="en-US" sz="2400" dirty="0"/>
              <a:t>Calculations for few-body and p-shell+ nuclei (NCCI plus SRG)</a:t>
            </a:r>
          </a:p>
          <a:p>
            <a:pPr marL="194310" indent="-194310">
              <a:spcAft>
                <a:spcPts val="1200"/>
              </a:spcAft>
              <a:buFont typeface="Arial" panose="020B0604020202020204" pitchFamily="34" charset="0"/>
              <a:buChar char="•"/>
            </a:pPr>
            <a:r>
              <a:rPr lang="en-US" sz="2400" dirty="0">
                <a:solidFill>
                  <a:srgbClr val="FF0000"/>
                </a:solidFill>
              </a:rPr>
              <a:t>Bayesian estimates of EFT truncation errors (also method error)</a:t>
            </a:r>
          </a:p>
          <a:p>
            <a:pPr marL="194310" indent="-194310">
              <a:spcAft>
                <a:spcPts val="1200"/>
              </a:spcAft>
              <a:buFont typeface="Arial" panose="020B0604020202020204" pitchFamily="34" charset="0"/>
              <a:buChar char="•"/>
            </a:pPr>
            <a:r>
              <a:rPr lang="en-US" sz="2400" dirty="0">
                <a:solidFill>
                  <a:srgbClr val="FF0000"/>
                </a:solidFill>
              </a:rPr>
              <a:t>Many results (e.g., </a:t>
            </a:r>
            <a:r>
              <a:rPr lang="en-US" sz="2400" dirty="0" err="1">
                <a:solidFill>
                  <a:srgbClr val="FF0000"/>
                </a:solidFill>
              </a:rPr>
              <a:t>overbinding</a:t>
            </a:r>
            <a:r>
              <a:rPr lang="en-US" sz="2400" dirty="0">
                <a:solidFill>
                  <a:srgbClr val="FF0000"/>
                </a:solidFill>
              </a:rPr>
              <a:t> at N</a:t>
            </a:r>
            <a:r>
              <a:rPr lang="en-US" sz="2400" baseline="30000" dirty="0">
                <a:solidFill>
                  <a:srgbClr val="FF0000"/>
                </a:solidFill>
              </a:rPr>
              <a:t>2</a:t>
            </a:r>
            <a:r>
              <a:rPr lang="en-US" sz="2400" dirty="0">
                <a:solidFill>
                  <a:srgbClr val="FF0000"/>
                </a:solidFill>
              </a:rPr>
              <a:t>LO and cutoff dependence reduced with higher-order NN; but radii still underpredicted). </a:t>
            </a:r>
          </a:p>
        </p:txBody>
      </p:sp>
      <p:sp>
        <p:nvSpPr>
          <p:cNvPr id="7" name="TextBox 6">
            <a:extLst>
              <a:ext uri="{FF2B5EF4-FFF2-40B4-BE49-F238E27FC236}">
                <a16:creationId xmlns:a16="http://schemas.microsoft.com/office/drawing/2014/main" id="{5812E5DA-524B-BC91-C25B-F39A62A81815}"/>
              </a:ext>
            </a:extLst>
          </p:cNvPr>
          <p:cNvSpPr txBox="1"/>
          <p:nvPr/>
        </p:nvSpPr>
        <p:spPr>
          <a:xfrm>
            <a:off x="8195444" y="1328537"/>
            <a:ext cx="3038782" cy="1384995"/>
          </a:xfrm>
          <a:prstGeom prst="rect">
            <a:avLst/>
          </a:prstGeom>
          <a:noFill/>
        </p:spPr>
        <p:txBody>
          <a:bodyPr wrap="none" rtlCol="0">
            <a:spAutoFit/>
          </a:bodyPr>
          <a:lstStyle/>
          <a:p>
            <a:pPr algn="ctr"/>
            <a:r>
              <a:rPr lang="en-US" sz="2400" dirty="0"/>
              <a:t>P. Maris, R. Roth et al., </a:t>
            </a:r>
            <a:br>
              <a:rPr lang="en-US" sz="2400" dirty="0"/>
            </a:br>
            <a:r>
              <a:rPr lang="en-US" sz="2000" dirty="0"/>
              <a:t>PRC </a:t>
            </a:r>
            <a:r>
              <a:rPr lang="en-US" sz="2000" b="1" dirty="0"/>
              <a:t>106</a:t>
            </a:r>
            <a:r>
              <a:rPr lang="en-US" sz="2000" dirty="0"/>
              <a:t>, </a:t>
            </a:r>
            <a:br>
              <a:rPr lang="en-US" sz="2000" dirty="0"/>
            </a:br>
            <a:r>
              <a:rPr lang="en-US" sz="2000" dirty="0"/>
              <a:t>064002 (2022)</a:t>
            </a:r>
          </a:p>
          <a:p>
            <a:pPr algn="ctr"/>
            <a:r>
              <a:rPr lang="en-US" sz="2000" dirty="0"/>
              <a:t>arXiv:</a:t>
            </a:r>
            <a:r>
              <a:rPr lang="en-US" sz="2000" dirty="0">
                <a:hlinkClick r:id="rId7"/>
              </a:rPr>
              <a:t>2206.13303</a:t>
            </a:r>
            <a:endParaRPr lang="en-US" sz="2000" dirty="0"/>
          </a:p>
        </p:txBody>
      </p:sp>
    </p:spTree>
    <p:extLst>
      <p:ext uri="{BB962C8B-B14F-4D97-AF65-F5344CB8AC3E}">
        <p14:creationId xmlns:p14="http://schemas.microsoft.com/office/powerpoint/2010/main" val="304196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2D0863-0636-8744-AA3E-CA89EA6E9E70}"/>
              </a:ext>
            </a:extLst>
          </p:cNvPr>
          <p:cNvGrpSpPr/>
          <p:nvPr/>
        </p:nvGrpSpPr>
        <p:grpSpPr>
          <a:xfrm>
            <a:off x="8120707" y="161295"/>
            <a:ext cx="3964279" cy="6532671"/>
            <a:chOff x="1534105" y="313470"/>
            <a:chExt cx="3964279" cy="6532671"/>
          </a:xfrm>
        </p:grpSpPr>
        <p:pic>
          <p:nvPicPr>
            <p:cNvPr id="5" name="Picture 4">
              <a:extLst>
                <a:ext uri="{FF2B5EF4-FFF2-40B4-BE49-F238E27FC236}">
                  <a16:creationId xmlns:a16="http://schemas.microsoft.com/office/drawing/2014/main" id="{DDB38112-F424-F34C-ADC2-B5D5DE6D45F5}"/>
                </a:ext>
              </a:extLst>
            </p:cNvPr>
            <p:cNvPicPr>
              <a:picLocks noChangeAspect="1"/>
            </p:cNvPicPr>
            <p:nvPr/>
          </p:nvPicPr>
          <p:blipFill>
            <a:blip r:embed="rId3"/>
            <a:stretch>
              <a:fillRect/>
            </a:stretch>
          </p:blipFill>
          <p:spPr>
            <a:xfrm>
              <a:off x="2159933" y="313470"/>
              <a:ext cx="3338451" cy="6532671"/>
            </a:xfrm>
            <a:prstGeom prst="rect">
              <a:avLst/>
            </a:prstGeom>
          </p:spPr>
        </p:pic>
        <p:sp>
          <p:nvSpPr>
            <p:cNvPr id="6" name="TextBox 5">
              <a:extLst>
                <a:ext uri="{FF2B5EF4-FFF2-40B4-BE49-F238E27FC236}">
                  <a16:creationId xmlns:a16="http://schemas.microsoft.com/office/drawing/2014/main" id="{8D138944-8B3C-F848-A1D3-508026EC883C}"/>
                </a:ext>
              </a:extLst>
            </p:cNvPr>
            <p:cNvSpPr txBox="1"/>
            <p:nvPr/>
          </p:nvSpPr>
          <p:spPr>
            <a:xfrm>
              <a:off x="1794679" y="768278"/>
              <a:ext cx="1364957" cy="1323439"/>
            </a:xfrm>
            <a:prstGeom prst="rect">
              <a:avLst/>
            </a:prstGeom>
            <a:noFill/>
          </p:spPr>
          <p:txBody>
            <a:bodyPr wrap="square" rtlCol="0">
              <a:spAutoFit/>
            </a:bodyPr>
            <a:lstStyle/>
            <a:p>
              <a:r>
                <a:rPr lang="en-US" sz="1600" i="1" dirty="0"/>
                <a:t>Theory minus experiment for selected excitation energies</a:t>
              </a:r>
            </a:p>
          </p:txBody>
        </p:sp>
        <p:sp>
          <p:nvSpPr>
            <p:cNvPr id="7" name="TextBox 6">
              <a:extLst>
                <a:ext uri="{FF2B5EF4-FFF2-40B4-BE49-F238E27FC236}">
                  <a16:creationId xmlns:a16="http://schemas.microsoft.com/office/drawing/2014/main" id="{87EC3E14-DC38-384C-9BA3-09FA66A66636}"/>
                </a:ext>
              </a:extLst>
            </p:cNvPr>
            <p:cNvSpPr txBox="1"/>
            <p:nvPr/>
          </p:nvSpPr>
          <p:spPr>
            <a:xfrm>
              <a:off x="1663753" y="2685510"/>
              <a:ext cx="1331632" cy="1077218"/>
            </a:xfrm>
            <a:prstGeom prst="rect">
              <a:avLst/>
            </a:prstGeom>
            <a:noFill/>
          </p:spPr>
          <p:txBody>
            <a:bodyPr wrap="square" rtlCol="0">
              <a:spAutoFit/>
            </a:bodyPr>
            <a:lstStyle/>
            <a:p>
              <a:r>
                <a:rPr lang="en-US" sz="1600" i="1" dirty="0"/>
                <a:t>Bayesian 95% intervals for two cutoffs (blue &amp; red)</a:t>
              </a:r>
            </a:p>
          </p:txBody>
        </p:sp>
        <p:sp>
          <p:nvSpPr>
            <p:cNvPr id="8" name="TextBox 7">
              <a:extLst>
                <a:ext uri="{FF2B5EF4-FFF2-40B4-BE49-F238E27FC236}">
                  <a16:creationId xmlns:a16="http://schemas.microsoft.com/office/drawing/2014/main" id="{B6883997-52CE-084F-B9D9-6649C367549F}"/>
                </a:ext>
              </a:extLst>
            </p:cNvPr>
            <p:cNvSpPr txBox="1"/>
            <p:nvPr/>
          </p:nvSpPr>
          <p:spPr>
            <a:xfrm>
              <a:off x="1534105" y="4907999"/>
              <a:ext cx="1390512" cy="830997"/>
            </a:xfrm>
            <a:prstGeom prst="rect">
              <a:avLst/>
            </a:prstGeom>
            <a:noFill/>
          </p:spPr>
          <p:txBody>
            <a:bodyPr wrap="square" rtlCol="0">
              <a:spAutoFit/>
            </a:bodyPr>
            <a:lstStyle/>
            <a:p>
              <a:r>
                <a:rPr lang="en-US" sz="1600" i="1" dirty="0"/>
                <a:t>Check if ≈95% of bars overlap zero</a:t>
              </a:r>
            </a:p>
          </p:txBody>
        </p:sp>
      </p:grpSp>
      <p:sp>
        <p:nvSpPr>
          <p:cNvPr id="9" name="Title 1">
            <a:extLst>
              <a:ext uri="{FF2B5EF4-FFF2-40B4-BE49-F238E27FC236}">
                <a16:creationId xmlns:a16="http://schemas.microsoft.com/office/drawing/2014/main" id="{EEC7CBA5-DCFB-B643-977A-AE03B6E65B63}"/>
              </a:ext>
            </a:extLst>
          </p:cNvPr>
          <p:cNvSpPr txBox="1">
            <a:spLocks/>
          </p:cNvSpPr>
          <p:nvPr/>
        </p:nvSpPr>
        <p:spPr>
          <a:xfrm>
            <a:off x="-569110" y="185055"/>
            <a:ext cx="9627220" cy="792324"/>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Excitation energies are highly correlated</a:t>
            </a:r>
          </a:p>
          <a:p>
            <a:endParaRPr lang="en-US" sz="3733" b="1" dirty="0">
              <a:solidFill>
                <a:srgbClr val="FF0000"/>
              </a:solidFill>
              <a:latin typeface="+mn-lt"/>
            </a:endParaRPr>
          </a:p>
          <a:p>
            <a:endParaRPr lang="en-US" sz="3733" b="1" dirty="0">
              <a:solidFill>
                <a:srgbClr val="FF0000"/>
              </a:solidFill>
              <a:latin typeface="+mn-lt"/>
            </a:endParaRPr>
          </a:p>
        </p:txBody>
      </p:sp>
      <p:sp>
        <p:nvSpPr>
          <p:cNvPr id="2" name="TextBox 1">
            <a:extLst>
              <a:ext uri="{FF2B5EF4-FFF2-40B4-BE49-F238E27FC236}">
                <a16:creationId xmlns:a16="http://schemas.microsoft.com/office/drawing/2014/main" id="{402F4F62-7B4D-ED46-94ED-C26894D6283F}"/>
              </a:ext>
            </a:extLst>
          </p:cNvPr>
          <p:cNvSpPr txBox="1"/>
          <p:nvPr/>
        </p:nvSpPr>
        <p:spPr>
          <a:xfrm>
            <a:off x="3345117" y="3980476"/>
            <a:ext cx="4596384" cy="2708434"/>
          </a:xfrm>
          <a:prstGeom prst="rect">
            <a:avLst/>
          </a:prstGeom>
          <a:solidFill>
            <a:schemeClr val="accent1">
              <a:lumMod val="20000"/>
              <a:lumOff val="80000"/>
            </a:schemeClr>
          </a:solidFill>
        </p:spPr>
        <p:txBody>
          <a:bodyPr wrap="square" rtlCol="0">
            <a:spAutoFit/>
          </a:bodyPr>
          <a:lstStyle/>
          <a:p>
            <a:pPr marL="194310" indent="-194310">
              <a:spcAft>
                <a:spcPts val="600"/>
              </a:spcAft>
              <a:buFont typeface="Arial" panose="020B0604020202020204" pitchFamily="34" charset="0"/>
              <a:buChar char="•"/>
            </a:pPr>
            <a:r>
              <a:rPr lang="en-US" sz="2000" b="1" dirty="0">
                <a:cs typeface="Arial" charset="0"/>
              </a:rPr>
              <a:t>Model checking: </a:t>
            </a:r>
            <a:r>
              <a:rPr lang="en-US" sz="2000" dirty="0">
                <a:cs typeface="Arial" charset="0"/>
              </a:rPr>
              <a:t>empirical coverage in agreement with experiment </a:t>
            </a:r>
            <a:r>
              <a:rPr lang="en-US" sz="2000" i="1" dirty="0">
                <a:cs typeface="Arial" charset="0"/>
              </a:rPr>
              <a:t>if</a:t>
            </a:r>
            <a:r>
              <a:rPr lang="en-US" sz="2000" dirty="0">
                <a:cs typeface="Arial" charset="0"/>
              </a:rPr>
              <a:t> correlations used for errors.</a:t>
            </a:r>
          </a:p>
          <a:p>
            <a:pPr marL="194310" indent="-194310">
              <a:spcAft>
                <a:spcPts val="600"/>
              </a:spcAft>
              <a:buFont typeface="Arial" panose="020B0604020202020204" pitchFamily="34" charset="0"/>
              <a:buChar char="•"/>
            </a:pPr>
            <a:r>
              <a:rPr lang="en-US" sz="2000" b="1" dirty="0">
                <a:cs typeface="Arial" charset="0"/>
              </a:rPr>
              <a:t>Diagnostic of physics</a:t>
            </a:r>
            <a:r>
              <a:rPr lang="en-US" sz="2000" dirty="0">
                <a:cs typeface="Arial" charset="0"/>
              </a:rPr>
              <a:t>: exceptions in </a:t>
            </a:r>
            <a:r>
              <a:rPr lang="en-US" sz="2000" baseline="30000" dirty="0">
                <a:cs typeface="Arial" charset="0"/>
              </a:rPr>
              <a:t>12</a:t>
            </a:r>
            <a:r>
              <a:rPr lang="en-US" sz="2000" dirty="0">
                <a:cs typeface="Arial" charset="0"/>
              </a:rPr>
              <a:t>C and </a:t>
            </a:r>
            <a:r>
              <a:rPr lang="en-US" sz="2000" baseline="30000" dirty="0">
                <a:cs typeface="Arial" charset="0"/>
              </a:rPr>
              <a:t>12</a:t>
            </a:r>
            <a:r>
              <a:rPr lang="en-US" sz="2000" dirty="0">
                <a:cs typeface="Arial" charset="0"/>
              </a:rPr>
              <a:t>B point to different theoretical correlations in the nuclear structure.</a:t>
            </a:r>
          </a:p>
          <a:p>
            <a:pPr marL="194310" indent="-194310">
              <a:spcAft>
                <a:spcPts val="600"/>
              </a:spcAft>
              <a:buFont typeface="Arial" panose="020B0604020202020204" pitchFamily="34" charset="0"/>
              <a:buChar char="•"/>
            </a:pPr>
            <a:r>
              <a:rPr lang="en-US" sz="2000" b="1" dirty="0">
                <a:cs typeface="Arial" charset="0"/>
              </a:rPr>
              <a:t>Higher order:</a:t>
            </a:r>
            <a:r>
              <a:rPr lang="en-US" sz="2000" dirty="0">
                <a:cs typeface="Arial" charset="0"/>
              </a:rPr>
              <a:t> &gt;N</a:t>
            </a:r>
            <a:r>
              <a:rPr lang="en-US" sz="2000" baseline="30000" dirty="0">
                <a:cs typeface="Arial" charset="0"/>
              </a:rPr>
              <a:t>2</a:t>
            </a:r>
            <a:r>
              <a:rPr lang="en-US" sz="2000" dirty="0">
                <a:cs typeface="Arial" charset="0"/>
              </a:rPr>
              <a:t>LO enables better estimates of correlations </a:t>
            </a:r>
            <a:r>
              <a:rPr lang="en-US" sz="2000" dirty="0">
                <a:cs typeface="Arial" charset="0"/>
                <a:sym typeface="Wingdings" pitchFamily="2" charset="2"/>
              </a:rPr>
              <a:t> more insight</a:t>
            </a:r>
            <a:endParaRPr lang="en-US" sz="2000" dirty="0">
              <a:cs typeface="Arial" charset="0"/>
            </a:endParaRPr>
          </a:p>
        </p:txBody>
      </p:sp>
      <p:grpSp>
        <p:nvGrpSpPr>
          <p:cNvPr id="17" name="Group 16">
            <a:extLst>
              <a:ext uri="{FF2B5EF4-FFF2-40B4-BE49-F238E27FC236}">
                <a16:creationId xmlns:a16="http://schemas.microsoft.com/office/drawing/2014/main" id="{13F9D1CC-E890-0D48-9D60-75D727625694}"/>
              </a:ext>
            </a:extLst>
          </p:cNvPr>
          <p:cNvGrpSpPr/>
          <p:nvPr/>
        </p:nvGrpSpPr>
        <p:grpSpPr>
          <a:xfrm>
            <a:off x="122372" y="777322"/>
            <a:ext cx="2916358" cy="6035794"/>
            <a:chOff x="122372" y="777322"/>
            <a:chExt cx="2916358" cy="6035794"/>
          </a:xfrm>
        </p:grpSpPr>
        <p:pic>
          <p:nvPicPr>
            <p:cNvPr id="11" name="Picture 10">
              <a:extLst>
                <a:ext uri="{FF2B5EF4-FFF2-40B4-BE49-F238E27FC236}">
                  <a16:creationId xmlns:a16="http://schemas.microsoft.com/office/drawing/2014/main" id="{830AD2C3-87E8-A844-8A1E-E97A737891DB}"/>
                </a:ext>
              </a:extLst>
            </p:cNvPr>
            <p:cNvPicPr>
              <a:picLocks noChangeAspect="1"/>
            </p:cNvPicPr>
            <p:nvPr/>
          </p:nvPicPr>
          <p:blipFill>
            <a:blip r:embed="rId4"/>
            <a:stretch>
              <a:fillRect/>
            </a:stretch>
          </p:blipFill>
          <p:spPr>
            <a:xfrm>
              <a:off x="122372" y="777322"/>
              <a:ext cx="2916358" cy="5666462"/>
            </a:xfrm>
            <a:prstGeom prst="rect">
              <a:avLst/>
            </a:prstGeom>
          </p:spPr>
        </p:pic>
        <p:sp>
          <p:nvSpPr>
            <p:cNvPr id="12" name="TextBox 11">
              <a:extLst>
                <a:ext uri="{FF2B5EF4-FFF2-40B4-BE49-F238E27FC236}">
                  <a16:creationId xmlns:a16="http://schemas.microsoft.com/office/drawing/2014/main" id="{8ABC43B5-CFD3-E447-B063-76FB6EE7F7C1}"/>
                </a:ext>
              </a:extLst>
            </p:cNvPr>
            <p:cNvSpPr txBox="1"/>
            <p:nvPr/>
          </p:nvSpPr>
          <p:spPr>
            <a:xfrm>
              <a:off x="214174" y="6443784"/>
              <a:ext cx="2824556" cy="369332"/>
            </a:xfrm>
            <a:prstGeom prst="rect">
              <a:avLst/>
            </a:prstGeom>
            <a:noFill/>
          </p:spPr>
          <p:txBody>
            <a:bodyPr wrap="none" rtlCol="0">
              <a:spAutoFit/>
            </a:bodyPr>
            <a:lstStyle/>
            <a:p>
              <a:r>
                <a:rPr lang="en-US" dirty="0"/>
                <a:t>Coefficients for all the levels</a:t>
              </a:r>
            </a:p>
          </p:txBody>
        </p:sp>
      </p:grpSp>
      <p:sp>
        <p:nvSpPr>
          <p:cNvPr id="14" name="TextBox 13">
            <a:extLst>
              <a:ext uri="{FF2B5EF4-FFF2-40B4-BE49-F238E27FC236}">
                <a16:creationId xmlns:a16="http://schemas.microsoft.com/office/drawing/2014/main" id="{9DE7E5A9-98B0-0F48-A66A-7C519B8B1D94}"/>
              </a:ext>
            </a:extLst>
          </p:cNvPr>
          <p:cNvSpPr txBox="1"/>
          <p:nvPr/>
        </p:nvSpPr>
        <p:spPr>
          <a:xfrm>
            <a:off x="3417107" y="923879"/>
            <a:ext cx="4703600" cy="2092881"/>
          </a:xfrm>
          <a:prstGeom prst="rect">
            <a:avLst/>
          </a:prstGeom>
          <a:noFill/>
        </p:spPr>
        <p:txBody>
          <a:bodyPr wrap="square" rtlCol="0">
            <a:spAutoFit/>
          </a:bodyPr>
          <a:lstStyle/>
          <a:p>
            <a:pPr marL="192024" indent="-192024">
              <a:spcAft>
                <a:spcPts val="600"/>
              </a:spcAft>
              <a:buFont typeface="Arial" panose="020B0604020202020204" pitchFamily="34" charset="0"/>
              <a:buChar char="•"/>
            </a:pPr>
            <a:r>
              <a:rPr lang="en-US" sz="2000" dirty="0"/>
              <a:t>Empirically: calculated excitation energies are better determined than each level.</a:t>
            </a:r>
          </a:p>
          <a:p>
            <a:pPr marL="192024" indent="-192024">
              <a:spcAft>
                <a:spcPts val="600"/>
              </a:spcAft>
              <a:buFont typeface="Arial" panose="020B0604020202020204" pitchFamily="34" charset="0"/>
              <a:buChar char="•"/>
            </a:pPr>
            <a:r>
              <a:rPr lang="en-US" sz="2000" dirty="0"/>
              <a:t>Why? If E</a:t>
            </a:r>
            <a:r>
              <a:rPr lang="en-US" sz="2000" baseline="-25000" dirty="0"/>
              <a:t>1</a:t>
            </a:r>
            <a:r>
              <a:rPr lang="en-US" sz="2000" dirty="0"/>
              <a:t> and E</a:t>
            </a:r>
            <a:r>
              <a:rPr lang="en-US" sz="2000" baseline="-25000" dirty="0"/>
              <a:t>2</a:t>
            </a:r>
            <a:r>
              <a:rPr lang="en-US" sz="2000" dirty="0"/>
              <a:t> have </a:t>
            </a:r>
            <a:r>
              <a:rPr lang="en-US" sz="2000" dirty="0" err="1"/>
              <a:t>δ</a:t>
            </a:r>
            <a:r>
              <a:rPr lang="en-US" sz="2000" b="1" i="1" dirty="0" err="1"/>
              <a:t>y</a:t>
            </a:r>
            <a:r>
              <a:rPr lang="en-US" sz="2000" baseline="-25000" dirty="0" err="1"/>
              <a:t>th</a:t>
            </a:r>
            <a:r>
              <a:rPr lang="en-US" sz="2000" dirty="0"/>
              <a:t> variance σ</a:t>
            </a:r>
            <a:r>
              <a:rPr lang="en-US" sz="2000" baseline="30000" dirty="0"/>
              <a:t>2</a:t>
            </a:r>
            <a:r>
              <a:rPr lang="en-US" sz="2000" dirty="0"/>
              <a:t>, then E</a:t>
            </a:r>
            <a:r>
              <a:rPr lang="en-US" sz="2000" baseline="-25000" dirty="0"/>
              <a:t>2 </a:t>
            </a:r>
            <a:r>
              <a:rPr lang="en-US" sz="2000" dirty="0"/>
              <a:t>– E</a:t>
            </a:r>
            <a:r>
              <a:rPr lang="en-US" sz="2000" baseline="-25000" dirty="0"/>
              <a:t>1</a:t>
            </a:r>
            <a:r>
              <a:rPr lang="en-US" sz="2000" dirty="0"/>
              <a:t> has 2</a:t>
            </a:r>
            <a:r>
              <a:rPr lang="en-US" sz="2000" i="1" dirty="0"/>
              <a:t>σ</a:t>
            </a:r>
            <a:r>
              <a:rPr lang="en-US" sz="2000" baseline="30000" dirty="0"/>
              <a:t>2 </a:t>
            </a:r>
            <a:r>
              <a:rPr lang="en-US" sz="2000" dirty="0"/>
              <a:t>if uncorrelated but 2(1-</a:t>
            </a:r>
            <a:r>
              <a:rPr lang="en-US" sz="2000" i="1" dirty="0"/>
              <a:t>ρ</a:t>
            </a:r>
            <a:r>
              <a:rPr lang="en-US" sz="2000" dirty="0"/>
              <a:t>)</a:t>
            </a:r>
            <a:r>
              <a:rPr lang="en-US" sz="2000" i="1" dirty="0"/>
              <a:t>σ</a:t>
            </a:r>
            <a:r>
              <a:rPr lang="en-US" sz="2000" baseline="30000" dirty="0"/>
              <a:t>2  </a:t>
            </a:r>
            <a:r>
              <a:rPr lang="en-US" sz="2000" dirty="0"/>
              <a:t>if correlated with </a:t>
            </a:r>
            <a:r>
              <a:rPr lang="en-US" sz="2000" i="1" dirty="0" err="1"/>
              <a:t>ρ</a:t>
            </a:r>
            <a:r>
              <a:rPr lang="en-US" sz="2000" dirty="0"/>
              <a:t>!</a:t>
            </a:r>
          </a:p>
          <a:p>
            <a:pPr marL="192024" indent="-192024">
              <a:buFont typeface="Arial" panose="020B0604020202020204" pitchFamily="34" charset="0"/>
              <a:buChar char="•"/>
            </a:pPr>
            <a:r>
              <a:rPr lang="en-US" sz="2000" dirty="0"/>
              <a:t>Plan: </a:t>
            </a:r>
            <a:r>
              <a:rPr lang="en-US" sz="2000" i="1" dirty="0"/>
              <a:t>learn</a:t>
            </a:r>
            <a:r>
              <a:rPr lang="en-US" sz="2000" dirty="0"/>
              <a:t> </a:t>
            </a:r>
            <a:r>
              <a:rPr lang="en-US" sz="2000" i="1" dirty="0" err="1"/>
              <a:t>ρ</a:t>
            </a:r>
            <a:r>
              <a:rPr lang="en-US" sz="2000" dirty="0"/>
              <a:t> from </a:t>
            </a:r>
            <a:r>
              <a:rPr lang="en-US" sz="2000" b="1" i="1" dirty="0" err="1"/>
              <a:t>y</a:t>
            </a:r>
            <a:r>
              <a:rPr lang="en-US" sz="2000" baseline="-25000" dirty="0" err="1"/>
              <a:t>th</a:t>
            </a:r>
            <a:r>
              <a:rPr lang="en-US" sz="2000" baseline="-25000" dirty="0"/>
              <a:t> </a:t>
            </a:r>
            <a:r>
              <a:rPr lang="en-US" sz="2000" dirty="0"/>
              <a:t>coefficients </a:t>
            </a:r>
            <a:r>
              <a:rPr lang="en-US" sz="2000" i="1" dirty="0" err="1"/>
              <a:t>c</a:t>
            </a:r>
            <a:r>
              <a:rPr lang="en-US" sz="2000" i="1" baseline="-25000" dirty="0" err="1"/>
              <a:t>n</a:t>
            </a:r>
            <a:r>
              <a:rPr lang="en-US" sz="2000" dirty="0"/>
              <a:t>:</a:t>
            </a:r>
            <a:endParaRPr lang="en-US" sz="2000" i="1" baseline="-25000" dirty="0"/>
          </a:p>
        </p:txBody>
      </p:sp>
      <p:grpSp>
        <p:nvGrpSpPr>
          <p:cNvPr id="18" name="Group 17">
            <a:extLst>
              <a:ext uri="{FF2B5EF4-FFF2-40B4-BE49-F238E27FC236}">
                <a16:creationId xmlns:a16="http://schemas.microsoft.com/office/drawing/2014/main" id="{24E7552B-34BD-344E-BCEE-EBA95EF15FEF}"/>
              </a:ext>
            </a:extLst>
          </p:cNvPr>
          <p:cNvGrpSpPr/>
          <p:nvPr/>
        </p:nvGrpSpPr>
        <p:grpSpPr>
          <a:xfrm>
            <a:off x="3730212" y="3027314"/>
            <a:ext cx="3550910" cy="658395"/>
            <a:chOff x="3730212" y="3027314"/>
            <a:chExt cx="3550910" cy="658395"/>
          </a:xfrm>
        </p:grpSpPr>
        <p:pic>
          <p:nvPicPr>
            <p:cNvPr id="13" name="Picture 12">
              <a:extLst>
                <a:ext uri="{FF2B5EF4-FFF2-40B4-BE49-F238E27FC236}">
                  <a16:creationId xmlns:a16="http://schemas.microsoft.com/office/drawing/2014/main" id="{9E229D56-9C90-8B47-A590-04F12A129E43}"/>
                </a:ext>
              </a:extLst>
            </p:cNvPr>
            <p:cNvPicPr>
              <a:picLocks noChangeAspect="1"/>
            </p:cNvPicPr>
            <p:nvPr/>
          </p:nvPicPr>
          <p:blipFill>
            <a:blip r:embed="rId5"/>
            <a:stretch>
              <a:fillRect/>
            </a:stretch>
          </p:blipFill>
          <p:spPr>
            <a:xfrm>
              <a:off x="5838835" y="3030381"/>
              <a:ext cx="1442287" cy="633385"/>
            </a:xfrm>
            <a:prstGeom prst="rect">
              <a:avLst/>
            </a:prstGeom>
          </p:spPr>
        </p:pic>
        <p:pic>
          <p:nvPicPr>
            <p:cNvPr id="15" name="Picture 14">
              <a:extLst>
                <a:ext uri="{FF2B5EF4-FFF2-40B4-BE49-F238E27FC236}">
                  <a16:creationId xmlns:a16="http://schemas.microsoft.com/office/drawing/2014/main" id="{4C130FDB-63D5-2D4C-A291-71D1114153DB}"/>
                </a:ext>
              </a:extLst>
            </p:cNvPr>
            <p:cNvPicPr>
              <a:picLocks noChangeAspect="1"/>
            </p:cNvPicPr>
            <p:nvPr/>
          </p:nvPicPr>
          <p:blipFill>
            <a:blip r:embed="rId6"/>
            <a:stretch>
              <a:fillRect/>
            </a:stretch>
          </p:blipFill>
          <p:spPr>
            <a:xfrm>
              <a:off x="3730212" y="3027314"/>
              <a:ext cx="1835910" cy="658395"/>
            </a:xfrm>
            <a:prstGeom prst="rect">
              <a:avLst/>
            </a:prstGeom>
          </p:spPr>
        </p:pic>
      </p:grpSp>
    </p:spTree>
    <p:extLst>
      <p:ext uri="{BB962C8B-B14F-4D97-AF65-F5344CB8AC3E}">
        <p14:creationId xmlns:p14="http://schemas.microsoft.com/office/powerpoint/2010/main" val="32604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6851C8-0D53-82A4-6886-73980E44BB6E}"/>
              </a:ext>
            </a:extLst>
          </p:cNvPr>
          <p:cNvPicPr>
            <a:picLocks noChangeAspect="1"/>
          </p:cNvPicPr>
          <p:nvPr/>
        </p:nvPicPr>
        <p:blipFill>
          <a:blip r:embed="rId3"/>
          <a:stretch>
            <a:fillRect/>
          </a:stretch>
        </p:blipFill>
        <p:spPr>
          <a:xfrm>
            <a:off x="5857740" y="1149354"/>
            <a:ext cx="6062472" cy="5021564"/>
          </a:xfrm>
          <a:prstGeom prst="rect">
            <a:avLst/>
          </a:prstGeom>
        </p:spPr>
      </p:pic>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3600" b="1" dirty="0">
                <a:solidFill>
                  <a:srgbClr val="FF0000"/>
                </a:solidFill>
                <a:latin typeface="+mn-lt"/>
              </a:rPr>
              <a:t>Statistical diagnostics  </a:t>
            </a:r>
            <a:r>
              <a:rPr lang="en-US" sz="2400" b="1" dirty="0">
                <a:solidFill>
                  <a:srgbClr val="FF0000"/>
                </a:solidFill>
                <a:latin typeface="+mn-lt"/>
              </a:rPr>
              <a:t>[Melendez et al. (2019) and </a:t>
            </a:r>
            <a:r>
              <a:rPr lang="en-US" sz="2400" b="1" dirty="0" err="1">
                <a:solidFill>
                  <a:srgbClr val="FF0000"/>
                </a:solidFill>
                <a:latin typeface="+mn-lt"/>
              </a:rPr>
              <a:t>Millican</a:t>
            </a:r>
            <a:r>
              <a:rPr lang="en-US" sz="2400" b="1" dirty="0">
                <a:solidFill>
                  <a:srgbClr val="FF0000"/>
                </a:solidFill>
                <a:latin typeface="+mn-lt"/>
              </a:rPr>
              <a:t> et al. (2023]</a:t>
            </a:r>
            <a:endParaRPr lang="en-US" sz="3600" b="1" dirty="0">
              <a:solidFill>
                <a:srgbClr val="FF0000"/>
              </a:solidFill>
              <a:latin typeface="+mn-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F699E6-2B0F-2D45-8013-5B625AE72F46}"/>
                  </a:ext>
                </a:extLst>
              </p:cNvPr>
              <p:cNvSpPr txBox="1"/>
              <p:nvPr/>
            </p:nvSpPr>
            <p:spPr>
              <a:xfrm>
                <a:off x="265056" y="1265855"/>
                <a:ext cx="11317345" cy="5017527"/>
              </a:xfrm>
              <a:prstGeom prst="rect">
                <a:avLst/>
              </a:prstGeom>
              <a:noFill/>
            </p:spPr>
            <p:txBody>
              <a:bodyPr wrap="square" rtlCol="0">
                <a:spAutoFit/>
              </a:bodyPr>
              <a:lstStyle/>
              <a:p>
                <a:pPr marL="259074" indent="-259074">
                  <a:buFont typeface="Arial" panose="020B0604020202020204" pitchFamily="34" charset="0"/>
                  <a:buChar char="•"/>
                </a:pPr>
                <a:r>
                  <a:rPr lang="en-US" sz="2667" dirty="0">
                    <a:latin typeface="Corbel" panose="020B0503020204020204" pitchFamily="34" charset="0"/>
                  </a:rPr>
                  <a:t>Mahalanobis distance (MD) squared</a:t>
                </a:r>
              </a:p>
              <a:p>
                <a:pPr marL="868658" lvl="1" indent="-259074">
                  <a:buFont typeface="Arial" panose="020B0604020202020204" pitchFamily="34" charset="0"/>
                  <a:buChar char="•"/>
                </a:pPr>
                <a:r>
                  <a:rPr lang="en-US" sz="2667" dirty="0">
                    <a:latin typeface="Corbel" panose="020B0503020204020204" pitchFamily="34" charset="0"/>
                  </a:rPr>
                  <a:t>Chi-squared with correlations</a:t>
                </a:r>
              </a:p>
              <a:p>
                <a:pPr marL="259074" indent="-259074">
                  <a:buFont typeface="Arial" panose="020B0604020202020204" pitchFamily="34" charset="0"/>
                  <a:buChar char="•"/>
                </a:pPr>
                <a:r>
                  <a:rPr lang="en-US" sz="2667" dirty="0">
                    <a:latin typeface="Corbel" panose="020B0503020204020204" pitchFamily="34" charset="0"/>
                  </a:rPr>
                  <a:t>Pivoted Cholesky (PC) decomposition</a:t>
                </a:r>
              </a:p>
              <a:p>
                <a:pPr marL="868658" lvl="1" indent="-259074">
                  <a:buFont typeface="Arial" panose="020B0604020202020204" pitchFamily="34" charset="0"/>
                  <a:buChar char="•"/>
                </a:pPr>
                <a:r>
                  <a:rPr lang="en-US" sz="2667" dirty="0">
                    <a:latin typeface="Corbel" panose="020B0503020204020204" pitchFamily="34" charset="0"/>
                  </a:rPr>
                  <a:t>Indexed breakdown of MD </a:t>
                </a:r>
                <a:br>
                  <a:rPr lang="en-US" sz="2667" dirty="0">
                    <a:latin typeface="Corbel" panose="020B0503020204020204" pitchFamily="34" charset="0"/>
                  </a:rPr>
                </a:br>
                <a:r>
                  <a:rPr lang="en-US" sz="2667" dirty="0">
                    <a:latin typeface="Corbel" panose="020B0503020204020204" pitchFamily="34" charset="0"/>
                  </a:rPr>
                  <a:t>linear algebra</a:t>
                </a:r>
              </a:p>
              <a:p>
                <a:pPr marL="259074" indent="-259074">
                  <a:buFont typeface="Arial" panose="020B0604020202020204" pitchFamily="34" charset="0"/>
                  <a:buChar char="•"/>
                </a:pPr>
                <a:r>
                  <a:rPr lang="en-US" sz="2667" dirty="0">
                    <a:latin typeface="Corbel" panose="020B0503020204020204" pitchFamily="34" charset="0"/>
                  </a:rPr>
                  <a:t>Credible interval coverage</a:t>
                </a:r>
              </a:p>
              <a:p>
                <a:pPr marL="868658" lvl="1" indent="-259074">
                  <a:buFont typeface="Arial" panose="020B0604020202020204" pitchFamily="34" charset="0"/>
                  <a:buChar char="•"/>
                </a:pPr>
                <a:r>
                  <a:rPr lang="en-US" sz="2667" dirty="0">
                    <a:latin typeface="Corbel" panose="020B0503020204020204" pitchFamily="34" charset="0"/>
                  </a:rPr>
                  <a:t>“Does 68% of the data fall </a:t>
                </a:r>
                <a:br>
                  <a:rPr lang="en-US" sz="2667" dirty="0">
                    <a:latin typeface="Corbel" panose="020B0503020204020204" pitchFamily="34" charset="0"/>
                  </a:rPr>
                </a:br>
                <a:r>
                  <a:rPr lang="en-US" sz="2667" dirty="0">
                    <a:latin typeface="Corbel" panose="020B0503020204020204" pitchFamily="34" charset="0"/>
                  </a:rPr>
                  <a:t>within the 68% confidence </a:t>
                </a:r>
                <a:br>
                  <a:rPr lang="en-US" sz="2667" dirty="0">
                    <a:latin typeface="Corbel" panose="020B0503020204020204" pitchFamily="34" charset="0"/>
                  </a:rPr>
                </a:br>
                <a:r>
                  <a:rPr lang="en-US" sz="2667" dirty="0">
                    <a:latin typeface="Corbel" panose="020B0503020204020204" pitchFamily="34" charset="0"/>
                  </a:rPr>
                  <a:t>intervals of the fitted GP?” </a:t>
                </a:r>
              </a:p>
              <a:p>
                <a:pPr marL="259074" indent="-259074">
                  <a:buFont typeface="Arial" panose="020B0604020202020204" pitchFamily="34" charset="0"/>
                  <a:buChar char="•"/>
                </a:pPr>
                <a14:m>
                  <m:oMath xmlns:m="http://schemas.openxmlformats.org/officeDocument/2006/math">
                    <m:sSub>
                      <m:sSubPr>
                        <m:ctrlPr>
                          <a:rPr lang="en-US" sz="2667" i="1">
                            <a:latin typeface="Cambria Math" panose="02040503050406030204" pitchFamily="18" charset="0"/>
                          </a:rPr>
                        </m:ctrlPr>
                      </m:sSubPr>
                      <m:e>
                        <m:r>
                          <m:rPr>
                            <m:sty m:val="p"/>
                          </m:rPr>
                          <a:rPr lang="en-US" sz="2667">
                            <a:latin typeface="Cambria Math" panose="02040503050406030204" pitchFamily="18" charset="0"/>
                          </a:rPr>
                          <m:t>Λ</m:t>
                        </m:r>
                      </m:e>
                      <m:sub>
                        <m:r>
                          <a:rPr lang="en-US" sz="2667" i="1">
                            <a:latin typeface="Cambria Math" panose="02040503050406030204" pitchFamily="18" charset="0"/>
                          </a:rPr>
                          <m:t>𝑏</m:t>
                        </m:r>
                      </m:sub>
                    </m:sSub>
                    <m:r>
                      <a:rPr lang="en-US" sz="2667" b="0" i="1" smtClean="0">
                        <a:latin typeface="Cambria Math" panose="02040503050406030204" pitchFamily="18" charset="0"/>
                      </a:rPr>
                      <m:t>,</m:t>
                    </m:r>
                    <m:sSub>
                      <m:sSubPr>
                        <m:ctrlPr>
                          <a:rPr lang="en-US" sz="2667" i="1">
                            <a:latin typeface="Cambria Math" panose="02040503050406030204" pitchFamily="18" charset="0"/>
                          </a:rPr>
                        </m:ctrlPr>
                      </m:sSubPr>
                      <m:e>
                        <m:r>
                          <a:rPr lang="en-US" sz="2667" i="1">
                            <a:latin typeface="Cambria Math" panose="02040503050406030204" pitchFamily="18" charset="0"/>
                          </a:rPr>
                          <m:t>𝑙</m:t>
                        </m:r>
                      </m:e>
                      <m:sub>
                        <m:r>
                          <a:rPr lang="en-US" sz="2667" i="1">
                            <a:latin typeface="Cambria Math" panose="02040503050406030204" pitchFamily="18" charset="0"/>
                          </a:rPr>
                          <m:t>𝐶</m:t>
                        </m:r>
                      </m:sub>
                    </m:sSub>
                  </m:oMath>
                </a14:m>
                <a:r>
                  <a:rPr lang="en-US" sz="2667" dirty="0">
                    <a:latin typeface="Corbel" panose="020B0503020204020204" pitchFamily="34" charset="0"/>
                  </a:rPr>
                  <a:t> joint posterior pdf</a:t>
                </a:r>
              </a:p>
              <a:p>
                <a:pPr marL="868658" lvl="1" indent="-259074">
                  <a:buFont typeface="Arial" panose="020B0604020202020204" pitchFamily="34" charset="0"/>
                  <a:buChar char="•"/>
                </a:pPr>
                <a:r>
                  <a:rPr lang="en-US" sz="2667" dirty="0">
                    <a:latin typeface="Corbel" panose="020B0503020204020204" pitchFamily="34" charset="0"/>
                  </a:rPr>
                  <a:t>Uses Bayesian statistics to </a:t>
                </a:r>
                <a:br>
                  <a:rPr lang="en-US" sz="2667" dirty="0">
                    <a:latin typeface="Corbel" panose="020B0503020204020204" pitchFamily="34" charset="0"/>
                  </a:rPr>
                </a:br>
                <a:r>
                  <a:rPr lang="en-US" sz="2667" dirty="0">
                    <a:latin typeface="Corbel" panose="020B0503020204020204" pitchFamily="34" charset="0"/>
                  </a:rPr>
                  <a:t>find conditional probabilities</a:t>
                </a:r>
              </a:p>
            </p:txBody>
          </p:sp>
        </mc:Choice>
        <mc:Fallback xmlns="">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65056" y="1265855"/>
                <a:ext cx="11317345" cy="5017527"/>
              </a:xfrm>
              <a:prstGeom prst="rect">
                <a:avLst/>
              </a:prstGeom>
              <a:blipFill>
                <a:blip r:embed="rId4"/>
                <a:stretch>
                  <a:fillRect l="-896" t="-1010" b="-227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C5FD6EEC-EE86-54FD-9EEE-68CECEE73A8E}"/>
              </a:ext>
            </a:extLst>
          </p:cNvPr>
          <p:cNvSpPr/>
          <p:nvPr/>
        </p:nvSpPr>
        <p:spPr>
          <a:xfrm>
            <a:off x="10718800" y="1132032"/>
            <a:ext cx="1320800" cy="5020712"/>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BF21246A-6CEA-06E2-5398-2A202C069C8D}"/>
              </a:ext>
            </a:extLst>
          </p:cNvPr>
          <p:cNvSpPr/>
          <p:nvPr/>
        </p:nvSpPr>
        <p:spPr>
          <a:xfrm>
            <a:off x="8432800" y="3677920"/>
            <a:ext cx="2286000" cy="2474824"/>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16774BDF-AB5B-856C-FA2B-8F7AB9B8A36F}"/>
              </a:ext>
            </a:extLst>
          </p:cNvPr>
          <p:cNvSpPr/>
          <p:nvPr/>
        </p:nvSpPr>
        <p:spPr>
          <a:xfrm>
            <a:off x="5923728" y="3677920"/>
            <a:ext cx="2509073" cy="2474824"/>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E5FA2A98-D577-8426-EDA9-E833DDB5DCD3}"/>
              </a:ext>
            </a:extLst>
          </p:cNvPr>
          <p:cNvSpPr/>
          <p:nvPr/>
        </p:nvSpPr>
        <p:spPr>
          <a:xfrm>
            <a:off x="5923728" y="1132032"/>
            <a:ext cx="2509073" cy="2545888"/>
          </a:xfrm>
          <a:prstGeom prst="rect">
            <a:avLst/>
          </a:prstGeom>
          <a:noFill/>
          <a:ln w="190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E557894C-2006-E9D0-C3D5-B4CF58B4E9E3}"/>
              </a:ext>
            </a:extLst>
          </p:cNvPr>
          <p:cNvSpPr txBox="1"/>
          <p:nvPr/>
        </p:nvSpPr>
        <p:spPr>
          <a:xfrm>
            <a:off x="5923728" y="6283382"/>
            <a:ext cx="6194901" cy="400110"/>
          </a:xfrm>
          <a:prstGeom prst="rect">
            <a:avLst/>
          </a:prstGeom>
          <a:noFill/>
        </p:spPr>
        <p:txBody>
          <a:bodyPr wrap="none" rtlCol="0">
            <a:spAutoFit/>
          </a:bodyPr>
          <a:lstStyle/>
          <a:p>
            <a:r>
              <a:rPr lang="en-US" sz="2000" dirty="0">
                <a:solidFill>
                  <a:srgbClr val="FF0000"/>
                </a:solidFill>
              </a:rPr>
              <a:t>Spin observable D (150 MeV) for SMS 450 MeV potential</a:t>
            </a:r>
          </a:p>
        </p:txBody>
      </p:sp>
    </p:spTree>
    <p:extLst>
      <p:ext uri="{BB962C8B-B14F-4D97-AF65-F5344CB8AC3E}">
        <p14:creationId xmlns:p14="http://schemas.microsoft.com/office/powerpoint/2010/main" val="358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E7736-C8C9-CB9A-288C-2AAD9E508213}"/>
              </a:ext>
            </a:extLst>
          </p:cNvPr>
          <p:cNvPicPr>
            <a:picLocks noChangeAspect="1"/>
          </p:cNvPicPr>
          <p:nvPr/>
        </p:nvPicPr>
        <p:blipFill>
          <a:blip r:embed="rId3"/>
          <a:stretch>
            <a:fillRect/>
          </a:stretch>
        </p:blipFill>
        <p:spPr>
          <a:xfrm>
            <a:off x="5861304" y="1152144"/>
            <a:ext cx="6016752" cy="5020013"/>
          </a:xfrm>
          <a:prstGeom prst="rect">
            <a:avLst/>
          </a:prstGeom>
        </p:spPr>
      </p:pic>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3600" b="1" dirty="0">
                <a:solidFill>
                  <a:srgbClr val="FF0000"/>
                </a:solidFill>
                <a:latin typeface="+mn-lt"/>
              </a:rPr>
              <a:t>Statistical diagnostics  </a:t>
            </a:r>
            <a:r>
              <a:rPr lang="en-US" sz="2400" b="1" dirty="0">
                <a:solidFill>
                  <a:srgbClr val="FF0000"/>
                </a:solidFill>
                <a:latin typeface="+mn-lt"/>
              </a:rPr>
              <a:t>[Melendez et al. (2019) and </a:t>
            </a:r>
            <a:r>
              <a:rPr lang="en-US" sz="2400" b="1" dirty="0" err="1">
                <a:solidFill>
                  <a:srgbClr val="FF0000"/>
                </a:solidFill>
                <a:latin typeface="+mn-lt"/>
              </a:rPr>
              <a:t>Millican</a:t>
            </a:r>
            <a:r>
              <a:rPr lang="en-US" sz="2400" b="1" dirty="0">
                <a:solidFill>
                  <a:srgbClr val="FF0000"/>
                </a:solidFill>
                <a:latin typeface="+mn-lt"/>
              </a:rPr>
              <a:t> et al. (2023]</a:t>
            </a:r>
            <a:endParaRPr lang="en-US" sz="3600" b="1" dirty="0">
              <a:solidFill>
                <a:srgbClr val="FF0000"/>
              </a:solidFill>
              <a:latin typeface="+mn-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F699E6-2B0F-2D45-8013-5B625AE72F46}"/>
                  </a:ext>
                </a:extLst>
              </p:cNvPr>
              <p:cNvSpPr txBox="1"/>
              <p:nvPr/>
            </p:nvSpPr>
            <p:spPr>
              <a:xfrm>
                <a:off x="265056" y="1265855"/>
                <a:ext cx="11317345" cy="5017527"/>
              </a:xfrm>
              <a:prstGeom prst="rect">
                <a:avLst/>
              </a:prstGeom>
              <a:noFill/>
            </p:spPr>
            <p:txBody>
              <a:bodyPr wrap="square" rtlCol="0">
                <a:spAutoFit/>
              </a:bodyPr>
              <a:lstStyle/>
              <a:p>
                <a:pPr marL="259074" indent="-259074">
                  <a:buFont typeface="Arial" panose="020B0604020202020204" pitchFamily="34" charset="0"/>
                  <a:buChar char="•"/>
                </a:pPr>
                <a:r>
                  <a:rPr lang="en-US" sz="2667" dirty="0">
                    <a:latin typeface="Corbel" panose="020B0503020204020204" pitchFamily="34" charset="0"/>
                  </a:rPr>
                  <a:t>Mahalanobis distance (MD) squared</a:t>
                </a:r>
              </a:p>
              <a:p>
                <a:pPr marL="868658" lvl="1" indent="-259074">
                  <a:buFont typeface="Arial" panose="020B0604020202020204" pitchFamily="34" charset="0"/>
                  <a:buChar char="•"/>
                </a:pPr>
                <a:r>
                  <a:rPr lang="en-US" sz="2667" dirty="0">
                    <a:latin typeface="Corbel" panose="020B0503020204020204" pitchFamily="34" charset="0"/>
                  </a:rPr>
                  <a:t>Chi-squared with correlations</a:t>
                </a:r>
              </a:p>
              <a:p>
                <a:pPr marL="259074" indent="-259074">
                  <a:buFont typeface="Arial" panose="020B0604020202020204" pitchFamily="34" charset="0"/>
                  <a:buChar char="•"/>
                </a:pPr>
                <a:r>
                  <a:rPr lang="en-US" sz="2667" dirty="0">
                    <a:latin typeface="Corbel" panose="020B0503020204020204" pitchFamily="34" charset="0"/>
                  </a:rPr>
                  <a:t>Pivoted Cholesky (PC) decomposition</a:t>
                </a:r>
              </a:p>
              <a:p>
                <a:pPr marL="868658" lvl="1" indent="-259074">
                  <a:buFont typeface="Arial" panose="020B0604020202020204" pitchFamily="34" charset="0"/>
                  <a:buChar char="•"/>
                </a:pPr>
                <a:r>
                  <a:rPr lang="en-US" sz="2667" dirty="0">
                    <a:latin typeface="Corbel" panose="020B0503020204020204" pitchFamily="34" charset="0"/>
                  </a:rPr>
                  <a:t>Indexed breakdown of MD </a:t>
                </a:r>
                <a:br>
                  <a:rPr lang="en-US" sz="2667" dirty="0">
                    <a:latin typeface="Corbel" panose="020B0503020204020204" pitchFamily="34" charset="0"/>
                  </a:rPr>
                </a:br>
                <a:r>
                  <a:rPr lang="en-US" sz="2667" dirty="0">
                    <a:latin typeface="Corbel" panose="020B0503020204020204" pitchFamily="34" charset="0"/>
                  </a:rPr>
                  <a:t>linear algebra</a:t>
                </a:r>
              </a:p>
              <a:p>
                <a:pPr marL="259074" indent="-259074">
                  <a:buFont typeface="Arial" panose="020B0604020202020204" pitchFamily="34" charset="0"/>
                  <a:buChar char="•"/>
                </a:pPr>
                <a:r>
                  <a:rPr lang="en-US" sz="2667" dirty="0">
                    <a:latin typeface="Corbel" panose="020B0503020204020204" pitchFamily="34" charset="0"/>
                  </a:rPr>
                  <a:t>Credible interval coverage</a:t>
                </a:r>
              </a:p>
              <a:p>
                <a:pPr marL="868658" lvl="1" indent="-259074">
                  <a:buFont typeface="Arial" panose="020B0604020202020204" pitchFamily="34" charset="0"/>
                  <a:buChar char="•"/>
                </a:pPr>
                <a:r>
                  <a:rPr lang="en-US" sz="2667" dirty="0">
                    <a:latin typeface="Corbel" panose="020B0503020204020204" pitchFamily="34" charset="0"/>
                  </a:rPr>
                  <a:t>“Does 68% of the data fall </a:t>
                </a:r>
                <a:br>
                  <a:rPr lang="en-US" sz="2667" dirty="0">
                    <a:latin typeface="Corbel" panose="020B0503020204020204" pitchFamily="34" charset="0"/>
                  </a:rPr>
                </a:br>
                <a:r>
                  <a:rPr lang="en-US" sz="2667" dirty="0">
                    <a:latin typeface="Corbel" panose="020B0503020204020204" pitchFamily="34" charset="0"/>
                  </a:rPr>
                  <a:t>within the 68% confidence </a:t>
                </a:r>
                <a:br>
                  <a:rPr lang="en-US" sz="2667" dirty="0">
                    <a:latin typeface="Corbel" panose="020B0503020204020204" pitchFamily="34" charset="0"/>
                  </a:rPr>
                </a:br>
                <a:r>
                  <a:rPr lang="en-US" sz="2667" dirty="0">
                    <a:latin typeface="Corbel" panose="020B0503020204020204" pitchFamily="34" charset="0"/>
                  </a:rPr>
                  <a:t>intervals of the fitted GP?” </a:t>
                </a:r>
              </a:p>
              <a:p>
                <a:pPr marL="259074" indent="-259074">
                  <a:buFont typeface="Arial" panose="020B0604020202020204" pitchFamily="34" charset="0"/>
                  <a:buChar char="•"/>
                </a:pPr>
                <a14:m>
                  <m:oMath xmlns:m="http://schemas.openxmlformats.org/officeDocument/2006/math">
                    <m:sSub>
                      <m:sSubPr>
                        <m:ctrlPr>
                          <a:rPr lang="en-US" sz="2667" i="1">
                            <a:latin typeface="Cambria Math" panose="02040503050406030204" pitchFamily="18" charset="0"/>
                          </a:rPr>
                        </m:ctrlPr>
                      </m:sSubPr>
                      <m:e>
                        <m:r>
                          <m:rPr>
                            <m:sty m:val="p"/>
                          </m:rPr>
                          <a:rPr lang="en-US" sz="2667">
                            <a:latin typeface="Cambria Math" panose="02040503050406030204" pitchFamily="18" charset="0"/>
                          </a:rPr>
                          <m:t>Λ</m:t>
                        </m:r>
                      </m:e>
                      <m:sub>
                        <m:r>
                          <a:rPr lang="en-US" sz="2667" i="1">
                            <a:latin typeface="Cambria Math" panose="02040503050406030204" pitchFamily="18" charset="0"/>
                          </a:rPr>
                          <m:t>𝑏</m:t>
                        </m:r>
                      </m:sub>
                    </m:sSub>
                    <m:r>
                      <a:rPr lang="en-US" sz="2667" b="0" i="1" smtClean="0">
                        <a:latin typeface="Cambria Math" panose="02040503050406030204" pitchFamily="18" charset="0"/>
                      </a:rPr>
                      <m:t>,</m:t>
                    </m:r>
                    <m:sSub>
                      <m:sSubPr>
                        <m:ctrlPr>
                          <a:rPr lang="en-US" sz="2667" i="1">
                            <a:latin typeface="Cambria Math" panose="02040503050406030204" pitchFamily="18" charset="0"/>
                          </a:rPr>
                        </m:ctrlPr>
                      </m:sSubPr>
                      <m:e>
                        <m:r>
                          <a:rPr lang="en-US" sz="2667" i="1">
                            <a:latin typeface="Cambria Math" panose="02040503050406030204" pitchFamily="18" charset="0"/>
                          </a:rPr>
                          <m:t>𝑙</m:t>
                        </m:r>
                      </m:e>
                      <m:sub>
                        <m:r>
                          <a:rPr lang="en-US" sz="2667" i="1">
                            <a:latin typeface="Cambria Math" panose="02040503050406030204" pitchFamily="18" charset="0"/>
                          </a:rPr>
                          <m:t>𝐶</m:t>
                        </m:r>
                      </m:sub>
                    </m:sSub>
                  </m:oMath>
                </a14:m>
                <a:r>
                  <a:rPr lang="en-US" sz="2667" dirty="0">
                    <a:latin typeface="Corbel" panose="020B0503020204020204" pitchFamily="34" charset="0"/>
                  </a:rPr>
                  <a:t> joint posterior pdf</a:t>
                </a:r>
              </a:p>
              <a:p>
                <a:pPr marL="868658" lvl="1" indent="-259074">
                  <a:buFont typeface="Arial" panose="020B0604020202020204" pitchFamily="34" charset="0"/>
                  <a:buChar char="•"/>
                </a:pPr>
                <a:r>
                  <a:rPr lang="en-US" sz="2667" dirty="0">
                    <a:latin typeface="Corbel" panose="020B0503020204020204" pitchFamily="34" charset="0"/>
                  </a:rPr>
                  <a:t>Uses Bayesian statistics to </a:t>
                </a:r>
                <a:br>
                  <a:rPr lang="en-US" sz="2667" dirty="0">
                    <a:latin typeface="Corbel" panose="020B0503020204020204" pitchFamily="34" charset="0"/>
                  </a:rPr>
                </a:br>
                <a:r>
                  <a:rPr lang="en-US" sz="2667" dirty="0">
                    <a:latin typeface="Corbel" panose="020B0503020204020204" pitchFamily="34" charset="0"/>
                  </a:rPr>
                  <a:t>find conditional probabilities</a:t>
                </a:r>
              </a:p>
            </p:txBody>
          </p:sp>
        </mc:Choice>
        <mc:Fallback xmlns="">
          <p:sp>
            <p:nvSpPr>
              <p:cNvPr id="3" name="TextBox 2">
                <a:extLst>
                  <a:ext uri="{FF2B5EF4-FFF2-40B4-BE49-F238E27FC236}">
                    <a16:creationId xmlns:a16="http://schemas.microsoft.com/office/drawing/2014/main" id="{2AF699E6-2B0F-2D45-8013-5B625AE72F46}"/>
                  </a:ext>
                </a:extLst>
              </p:cNvPr>
              <p:cNvSpPr txBox="1">
                <a:spLocks noRot="1" noChangeAspect="1" noMove="1" noResize="1" noEditPoints="1" noAdjustHandles="1" noChangeArrowheads="1" noChangeShapeType="1" noTextEdit="1"/>
              </p:cNvSpPr>
              <p:nvPr/>
            </p:nvSpPr>
            <p:spPr>
              <a:xfrm>
                <a:off x="265056" y="1265855"/>
                <a:ext cx="11317345" cy="5017527"/>
              </a:xfrm>
              <a:prstGeom prst="rect">
                <a:avLst/>
              </a:prstGeom>
              <a:blipFill>
                <a:blip r:embed="rId4"/>
                <a:stretch>
                  <a:fillRect l="-896" t="-1010" b="-227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557894C-2006-E9D0-C3D5-B4CF58B4E9E3}"/>
              </a:ext>
            </a:extLst>
          </p:cNvPr>
          <p:cNvSpPr txBox="1"/>
          <p:nvPr/>
        </p:nvSpPr>
        <p:spPr>
          <a:xfrm>
            <a:off x="5923728" y="6283382"/>
            <a:ext cx="5722657" cy="400110"/>
          </a:xfrm>
          <a:prstGeom prst="rect">
            <a:avLst/>
          </a:prstGeom>
          <a:noFill/>
        </p:spPr>
        <p:txBody>
          <a:bodyPr wrap="none" rtlCol="0">
            <a:spAutoFit/>
          </a:bodyPr>
          <a:lstStyle/>
          <a:p>
            <a:r>
              <a:rPr lang="en-US" sz="2000" dirty="0">
                <a:solidFill>
                  <a:srgbClr val="FF0000"/>
                </a:solidFill>
              </a:rPr>
              <a:t>Spin observable D (150 MeV) for SCS 1.2 </a:t>
            </a:r>
            <a:r>
              <a:rPr lang="en-US" sz="2000" dirty="0" err="1">
                <a:solidFill>
                  <a:srgbClr val="FF0000"/>
                </a:solidFill>
              </a:rPr>
              <a:t>fm</a:t>
            </a:r>
            <a:r>
              <a:rPr lang="en-US" sz="2000" dirty="0">
                <a:solidFill>
                  <a:srgbClr val="FF0000"/>
                </a:solidFill>
              </a:rPr>
              <a:t> potential</a:t>
            </a:r>
          </a:p>
        </p:txBody>
      </p:sp>
    </p:spTree>
    <p:extLst>
      <p:ext uri="{BB962C8B-B14F-4D97-AF65-F5344CB8AC3E}">
        <p14:creationId xmlns:p14="http://schemas.microsoft.com/office/powerpoint/2010/main" val="2876969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5EE03-C11A-45C6-776D-66BD1E95AFF3}"/>
              </a:ext>
            </a:extLst>
          </p:cNvPr>
          <p:cNvSpPr txBox="1"/>
          <p:nvPr/>
        </p:nvSpPr>
        <p:spPr>
          <a:xfrm>
            <a:off x="1143732" y="237414"/>
            <a:ext cx="10589758" cy="646331"/>
          </a:xfrm>
          <a:prstGeom prst="rect">
            <a:avLst/>
          </a:prstGeom>
          <a:noFill/>
        </p:spPr>
        <p:txBody>
          <a:bodyPr wrap="none" rtlCol="0">
            <a:spAutoFit/>
          </a:bodyPr>
          <a:lstStyle/>
          <a:p>
            <a:r>
              <a:rPr lang="en-US" sz="3600" b="1" dirty="0">
                <a:solidFill>
                  <a:srgbClr val="FF0000"/>
                </a:solidFill>
              </a:rPr>
              <a:t>Role of emulators: new workflows for EFT applications</a:t>
            </a:r>
          </a:p>
        </p:txBody>
      </p:sp>
      <p:sp>
        <p:nvSpPr>
          <p:cNvPr id="4" name="TextBox 3">
            <a:extLst>
              <a:ext uri="{FF2B5EF4-FFF2-40B4-BE49-F238E27FC236}">
                <a16:creationId xmlns:a16="http://schemas.microsoft.com/office/drawing/2014/main" id="{29F1BBBF-D7D4-AC56-AD4A-30EAB99B60AF}"/>
              </a:ext>
            </a:extLst>
          </p:cNvPr>
          <p:cNvSpPr txBox="1"/>
          <p:nvPr/>
        </p:nvSpPr>
        <p:spPr>
          <a:xfrm>
            <a:off x="764397" y="902845"/>
            <a:ext cx="10969093" cy="400110"/>
          </a:xfrm>
          <a:prstGeom prst="rect">
            <a:avLst/>
          </a:prstGeom>
          <a:noFill/>
        </p:spPr>
        <p:txBody>
          <a:bodyPr wrap="none" rtlCol="0">
            <a:spAutoFit/>
          </a:bodyPr>
          <a:lstStyle/>
          <a:p>
            <a:r>
              <a:rPr lang="en-US" sz="2000" dirty="0"/>
              <a:t>From </a:t>
            </a:r>
            <a:r>
              <a:rPr lang="en-US" sz="2000" dirty="0" err="1">
                <a:solidFill>
                  <a:srgbClr val="FF0000"/>
                </a:solidFill>
              </a:rPr>
              <a:t>Xilin</a:t>
            </a:r>
            <a:r>
              <a:rPr lang="en-US" sz="2000" dirty="0">
                <a:solidFill>
                  <a:srgbClr val="FF0000"/>
                </a:solidFill>
              </a:rPr>
              <a:t> Zhang</a:t>
            </a:r>
            <a:r>
              <a:rPr lang="en-US" sz="2000" dirty="0"/>
              <a:t>, </a:t>
            </a:r>
            <a:r>
              <a:rPr lang="en-US" sz="2000" dirty="0" err="1"/>
              <a:t>rjf</a:t>
            </a:r>
            <a:r>
              <a:rPr lang="en-US" sz="2000" dirty="0"/>
              <a:t>, </a:t>
            </a:r>
            <a:r>
              <a:rPr lang="en-US" sz="2000" i="1" dirty="0"/>
              <a:t>Fast emulation of quantum three-body scattering</a:t>
            </a:r>
            <a:r>
              <a:rPr lang="en-US" sz="2000" dirty="0"/>
              <a:t>, Phys. Rev. C </a:t>
            </a:r>
            <a:r>
              <a:rPr lang="en-US" sz="2000" b="1" dirty="0"/>
              <a:t>105</a:t>
            </a:r>
            <a:r>
              <a:rPr lang="en-US" sz="2000" dirty="0"/>
              <a:t>, 064004 (2022).</a:t>
            </a:r>
            <a:endParaRPr lang="en-US" sz="2000" i="1" dirty="0"/>
          </a:p>
        </p:txBody>
      </p:sp>
      <p:pic>
        <p:nvPicPr>
          <p:cNvPr id="5" name="Picture 4">
            <a:extLst>
              <a:ext uri="{FF2B5EF4-FFF2-40B4-BE49-F238E27FC236}">
                <a16:creationId xmlns:a16="http://schemas.microsoft.com/office/drawing/2014/main" id="{549181DE-E8B0-8E61-96CE-1AC3B010C473}"/>
              </a:ext>
            </a:extLst>
          </p:cNvPr>
          <p:cNvPicPr>
            <a:picLocks noChangeAspect="1"/>
          </p:cNvPicPr>
          <p:nvPr/>
        </p:nvPicPr>
        <p:blipFill>
          <a:blip r:embed="rId3"/>
          <a:stretch>
            <a:fillRect/>
          </a:stretch>
        </p:blipFill>
        <p:spPr>
          <a:xfrm>
            <a:off x="3321207" y="1500175"/>
            <a:ext cx="5162378" cy="4123087"/>
          </a:xfrm>
          <a:prstGeom prst="rect">
            <a:avLst/>
          </a:prstGeom>
        </p:spPr>
      </p:pic>
      <p:sp>
        <p:nvSpPr>
          <p:cNvPr id="6" name="TextBox 5">
            <a:extLst>
              <a:ext uri="{FF2B5EF4-FFF2-40B4-BE49-F238E27FC236}">
                <a16:creationId xmlns:a16="http://schemas.microsoft.com/office/drawing/2014/main" id="{E08C4EF7-C178-26D8-F32E-E65943497A9C}"/>
              </a:ext>
            </a:extLst>
          </p:cNvPr>
          <p:cNvSpPr txBox="1"/>
          <p:nvPr/>
        </p:nvSpPr>
        <p:spPr>
          <a:xfrm>
            <a:off x="1299947" y="5840333"/>
            <a:ext cx="9897991" cy="830997"/>
          </a:xfrm>
          <a:prstGeom prst="rect">
            <a:avLst/>
          </a:prstGeom>
          <a:noFill/>
        </p:spPr>
        <p:txBody>
          <a:bodyPr wrap="square" rtlCol="0">
            <a:spAutoFit/>
          </a:bodyPr>
          <a:lstStyle/>
          <a:p>
            <a:pPr algn="ctr"/>
            <a:r>
              <a:rPr lang="en-US" sz="2400" dirty="0">
                <a:solidFill>
                  <a:srgbClr val="FF0000"/>
                </a:solidFill>
              </a:rPr>
              <a:t>If you can create fast &amp; accurate™ emulators for observables, you can do calculations without specialized knowledge and expensive resources!</a:t>
            </a:r>
          </a:p>
        </p:txBody>
      </p:sp>
      <p:pic>
        <p:nvPicPr>
          <p:cNvPr id="2" name="Picture 1">
            <a:extLst>
              <a:ext uri="{FF2B5EF4-FFF2-40B4-BE49-F238E27FC236}">
                <a16:creationId xmlns:a16="http://schemas.microsoft.com/office/drawing/2014/main" id="{81238517-4692-4093-6DCD-68A0F315A466}"/>
              </a:ext>
            </a:extLst>
          </p:cNvPr>
          <p:cNvPicPr>
            <a:picLocks noChangeAspect="1"/>
          </p:cNvPicPr>
          <p:nvPr/>
        </p:nvPicPr>
        <p:blipFill>
          <a:blip r:embed="rId4"/>
          <a:stretch>
            <a:fillRect/>
          </a:stretch>
        </p:blipFill>
        <p:spPr>
          <a:xfrm>
            <a:off x="792962" y="1523022"/>
            <a:ext cx="1540550" cy="1775764"/>
          </a:xfrm>
          <a:prstGeom prst="rect">
            <a:avLst/>
          </a:prstGeom>
          <a:noFill/>
          <a:ln>
            <a:noFill/>
          </a:ln>
        </p:spPr>
      </p:pic>
    </p:spTree>
    <p:extLst>
      <p:ext uri="{BB962C8B-B14F-4D97-AF65-F5344CB8AC3E}">
        <p14:creationId xmlns:p14="http://schemas.microsoft.com/office/powerpoint/2010/main" val="2650554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BA3C771-37C6-2B48-8AC5-00F9856836B3}"/>
              </a:ext>
            </a:extLst>
          </p:cNvPr>
          <p:cNvSpPr txBox="1"/>
          <p:nvPr/>
        </p:nvSpPr>
        <p:spPr>
          <a:xfrm>
            <a:off x="254235" y="1249569"/>
            <a:ext cx="8857618" cy="502766"/>
          </a:xfrm>
          <a:prstGeom prst="rect">
            <a:avLst/>
          </a:prstGeom>
          <a:noFill/>
        </p:spPr>
        <p:txBody>
          <a:bodyPr wrap="none" rtlCol="0">
            <a:spAutoFit/>
          </a:bodyPr>
          <a:lstStyle/>
          <a:p>
            <a:r>
              <a:rPr lang="en-US" sz="2667" b="1" dirty="0">
                <a:solidFill>
                  <a:srgbClr val="FF0000"/>
                </a:solidFill>
              </a:rPr>
              <a:t>Nucleon polarizabilities from Compton scattering with </a:t>
            </a:r>
            <a:r>
              <a:rPr lang="en-US" sz="2667" b="1" dirty="0" err="1">
                <a:solidFill>
                  <a:srgbClr val="FF0000"/>
                </a:solidFill>
              </a:rPr>
              <a:t>ChiEFT</a:t>
            </a:r>
            <a:endParaRPr lang="en-US" sz="2667" b="1" dirty="0">
              <a:solidFill>
                <a:srgbClr val="FF0000"/>
              </a:solidFill>
            </a:endParaRPr>
          </a:p>
        </p:txBody>
      </p:sp>
      <p:pic>
        <p:nvPicPr>
          <p:cNvPr id="3" name="Picture 2">
            <a:extLst>
              <a:ext uri="{FF2B5EF4-FFF2-40B4-BE49-F238E27FC236}">
                <a16:creationId xmlns:a16="http://schemas.microsoft.com/office/drawing/2014/main" id="{AEF53778-472D-F64F-8EFD-F03A8518D411}"/>
              </a:ext>
            </a:extLst>
          </p:cNvPr>
          <p:cNvPicPr>
            <a:picLocks noChangeAspect="1"/>
          </p:cNvPicPr>
          <p:nvPr/>
        </p:nvPicPr>
        <p:blipFill>
          <a:blip r:embed="rId3"/>
          <a:stretch>
            <a:fillRect/>
          </a:stretch>
        </p:blipFill>
        <p:spPr>
          <a:xfrm>
            <a:off x="4729907" y="2480213"/>
            <a:ext cx="4068991" cy="2091689"/>
          </a:xfrm>
          <a:prstGeom prst="rect">
            <a:avLst/>
          </a:prstGeom>
        </p:spPr>
      </p:pic>
      <p:sp>
        <p:nvSpPr>
          <p:cNvPr id="4" name="TextBox 3">
            <a:extLst>
              <a:ext uri="{FF2B5EF4-FFF2-40B4-BE49-F238E27FC236}">
                <a16:creationId xmlns:a16="http://schemas.microsoft.com/office/drawing/2014/main" id="{1CE4A87F-4353-7B45-AC6E-A94A631DF78F}"/>
              </a:ext>
            </a:extLst>
          </p:cNvPr>
          <p:cNvSpPr txBox="1"/>
          <p:nvPr/>
        </p:nvSpPr>
        <p:spPr>
          <a:xfrm>
            <a:off x="449747" y="1720012"/>
            <a:ext cx="7867859" cy="420564"/>
          </a:xfrm>
          <a:prstGeom prst="rect">
            <a:avLst/>
          </a:prstGeom>
          <a:noFill/>
        </p:spPr>
        <p:txBody>
          <a:bodyPr wrap="none" rtlCol="0">
            <a:spAutoFit/>
          </a:bodyPr>
          <a:lstStyle/>
          <a:p>
            <a:r>
              <a:rPr lang="en-US" sz="2133" dirty="0"/>
              <a:t>[Harald </a:t>
            </a:r>
            <a:r>
              <a:rPr lang="en-US" sz="2133" dirty="0" err="1"/>
              <a:t>Griesshammer</a:t>
            </a:r>
            <a:r>
              <a:rPr lang="en-US" sz="2133" dirty="0"/>
              <a:t>, Judith McGovern, Daniel Phillips, EPJA (2018)]</a:t>
            </a:r>
          </a:p>
        </p:txBody>
      </p:sp>
      <p:pic>
        <p:nvPicPr>
          <p:cNvPr id="17" name="Picture 16">
            <a:extLst>
              <a:ext uri="{FF2B5EF4-FFF2-40B4-BE49-F238E27FC236}">
                <a16:creationId xmlns:a16="http://schemas.microsoft.com/office/drawing/2014/main" id="{2617215D-C991-DD43-B965-D8CCAA5C97EF}"/>
              </a:ext>
            </a:extLst>
          </p:cNvPr>
          <p:cNvPicPr>
            <a:picLocks noChangeAspect="1"/>
          </p:cNvPicPr>
          <p:nvPr/>
        </p:nvPicPr>
        <p:blipFill>
          <a:blip r:embed="rId4"/>
          <a:stretch>
            <a:fillRect/>
          </a:stretch>
        </p:blipFill>
        <p:spPr>
          <a:xfrm>
            <a:off x="312633" y="4920826"/>
            <a:ext cx="8534400" cy="1040308"/>
          </a:xfrm>
          <a:prstGeom prst="rect">
            <a:avLst/>
          </a:prstGeom>
        </p:spPr>
      </p:pic>
      <p:grpSp>
        <p:nvGrpSpPr>
          <p:cNvPr id="29" name="Group 28">
            <a:extLst>
              <a:ext uri="{FF2B5EF4-FFF2-40B4-BE49-F238E27FC236}">
                <a16:creationId xmlns:a16="http://schemas.microsoft.com/office/drawing/2014/main" id="{15D34EE7-D464-2541-8591-CED889C94C35}"/>
              </a:ext>
            </a:extLst>
          </p:cNvPr>
          <p:cNvGrpSpPr/>
          <p:nvPr/>
        </p:nvGrpSpPr>
        <p:grpSpPr>
          <a:xfrm>
            <a:off x="9079343" y="1675023"/>
            <a:ext cx="2980159" cy="5097223"/>
            <a:chOff x="6636511" y="1268624"/>
            <a:chExt cx="2235119" cy="3822917"/>
          </a:xfrm>
        </p:grpSpPr>
        <p:pic>
          <p:nvPicPr>
            <p:cNvPr id="26" name="Picture 25">
              <a:extLst>
                <a:ext uri="{FF2B5EF4-FFF2-40B4-BE49-F238E27FC236}">
                  <a16:creationId xmlns:a16="http://schemas.microsoft.com/office/drawing/2014/main" id="{CD14EA62-BB8C-E543-950A-0013CE6D5E78}"/>
                </a:ext>
              </a:extLst>
            </p:cNvPr>
            <p:cNvPicPr>
              <a:picLocks noChangeAspect="1"/>
            </p:cNvPicPr>
            <p:nvPr/>
          </p:nvPicPr>
          <p:blipFill>
            <a:blip r:embed="rId5"/>
            <a:stretch>
              <a:fillRect/>
            </a:stretch>
          </p:blipFill>
          <p:spPr>
            <a:xfrm>
              <a:off x="6774642" y="1268624"/>
              <a:ext cx="1965649" cy="3657600"/>
            </a:xfrm>
            <a:prstGeom prst="rect">
              <a:avLst/>
            </a:prstGeom>
          </p:spPr>
        </p:pic>
        <p:pic>
          <p:nvPicPr>
            <p:cNvPr id="27" name="Picture 26">
              <a:extLst>
                <a:ext uri="{FF2B5EF4-FFF2-40B4-BE49-F238E27FC236}">
                  <a16:creationId xmlns:a16="http://schemas.microsoft.com/office/drawing/2014/main" id="{15CDBC66-D4A8-764D-98A1-D8548B4A1173}"/>
                </a:ext>
              </a:extLst>
            </p:cNvPr>
            <p:cNvPicPr>
              <a:picLocks noChangeAspect="1"/>
            </p:cNvPicPr>
            <p:nvPr/>
          </p:nvPicPr>
          <p:blipFill>
            <a:blip r:embed="rId6"/>
            <a:stretch>
              <a:fillRect/>
            </a:stretch>
          </p:blipFill>
          <p:spPr>
            <a:xfrm>
              <a:off x="6890430" y="4901041"/>
              <a:ext cx="1981200" cy="190500"/>
            </a:xfrm>
            <a:prstGeom prst="rect">
              <a:avLst/>
            </a:prstGeom>
          </p:spPr>
        </p:pic>
        <p:pic>
          <p:nvPicPr>
            <p:cNvPr id="28" name="Picture 27">
              <a:extLst>
                <a:ext uri="{FF2B5EF4-FFF2-40B4-BE49-F238E27FC236}">
                  <a16:creationId xmlns:a16="http://schemas.microsoft.com/office/drawing/2014/main" id="{1B79074C-CB5F-3D42-978B-8B02477BD34F}"/>
                </a:ext>
              </a:extLst>
            </p:cNvPr>
            <p:cNvPicPr>
              <a:picLocks noChangeAspect="1"/>
            </p:cNvPicPr>
            <p:nvPr/>
          </p:nvPicPr>
          <p:blipFill>
            <a:blip r:embed="rId7"/>
            <a:stretch>
              <a:fillRect/>
            </a:stretch>
          </p:blipFill>
          <p:spPr>
            <a:xfrm>
              <a:off x="6636511" y="2104394"/>
              <a:ext cx="177800" cy="2006600"/>
            </a:xfrm>
            <a:prstGeom prst="rect">
              <a:avLst/>
            </a:prstGeom>
          </p:spPr>
        </p:pic>
      </p:grpSp>
      <p:sp>
        <p:nvSpPr>
          <p:cNvPr id="30" name="TextBox 29">
            <a:extLst>
              <a:ext uri="{FF2B5EF4-FFF2-40B4-BE49-F238E27FC236}">
                <a16:creationId xmlns:a16="http://schemas.microsoft.com/office/drawing/2014/main" id="{58CD3366-95D0-5347-965E-E7321BCD92BE}"/>
              </a:ext>
            </a:extLst>
          </p:cNvPr>
          <p:cNvSpPr txBox="1"/>
          <p:nvPr/>
        </p:nvSpPr>
        <p:spPr>
          <a:xfrm>
            <a:off x="108185" y="2332912"/>
            <a:ext cx="4546908" cy="2308324"/>
          </a:xfrm>
          <a:prstGeom prst="rect">
            <a:avLst/>
          </a:prstGeom>
          <a:noFill/>
        </p:spPr>
        <p:txBody>
          <a:bodyPr wrap="square" rtlCol="0">
            <a:spAutoFit/>
          </a:bodyPr>
          <a:lstStyle/>
          <a:p>
            <a:pPr marL="259074" indent="-259074">
              <a:buFont typeface="Arial" panose="020B0604020202020204" pitchFamily="34" charset="0"/>
              <a:buChar char="•"/>
            </a:pPr>
            <a:r>
              <a:rPr lang="en-US" sz="2400" dirty="0"/>
              <a:t>How do constituents of the nucleon react to external fields?</a:t>
            </a:r>
          </a:p>
          <a:p>
            <a:pPr marL="259074" indent="-259074">
              <a:buFont typeface="Arial" panose="020B0604020202020204" pitchFamily="34" charset="0"/>
              <a:buChar char="•"/>
            </a:pPr>
            <a:r>
              <a:rPr lang="en-US" sz="2400" dirty="0"/>
              <a:t>How to reliably extract </a:t>
            </a:r>
            <a:r>
              <a:rPr lang="en-US" sz="2400" dirty="0">
                <a:solidFill>
                  <a:srgbClr val="FF0000"/>
                </a:solidFill>
              </a:rPr>
              <a:t>proton</a:t>
            </a:r>
            <a:r>
              <a:rPr lang="en-US" sz="2400" dirty="0"/>
              <a:t>, </a:t>
            </a:r>
            <a:r>
              <a:rPr lang="en-US" sz="2400" dirty="0">
                <a:solidFill>
                  <a:srgbClr val="FF0000"/>
                </a:solidFill>
              </a:rPr>
              <a:t>neutron, spin polarizabilities</a:t>
            </a:r>
            <a:r>
              <a:rPr lang="en-US" sz="2400" dirty="0"/>
              <a:t>?</a:t>
            </a:r>
          </a:p>
          <a:p>
            <a:pPr marL="259074" indent="-259074">
              <a:buFont typeface="Arial" panose="020B0604020202020204" pitchFamily="34" charset="0"/>
              <a:buChar char="•"/>
            </a:pPr>
            <a:r>
              <a:rPr lang="en-US" sz="2400" dirty="0"/>
              <a:t>How to plan effective experiments and test theory? </a:t>
            </a:r>
          </a:p>
        </p:txBody>
      </p:sp>
      <p:sp>
        <p:nvSpPr>
          <p:cNvPr id="32" name="TextBox 31">
            <a:extLst>
              <a:ext uri="{FF2B5EF4-FFF2-40B4-BE49-F238E27FC236}">
                <a16:creationId xmlns:a16="http://schemas.microsoft.com/office/drawing/2014/main" id="{7F997003-D235-7443-B4A5-A3003428DCF7}"/>
              </a:ext>
            </a:extLst>
          </p:cNvPr>
          <p:cNvSpPr txBox="1"/>
          <p:nvPr/>
        </p:nvSpPr>
        <p:spPr>
          <a:xfrm>
            <a:off x="312634" y="6113408"/>
            <a:ext cx="8382103" cy="461665"/>
          </a:xfrm>
          <a:prstGeom prst="rect">
            <a:avLst/>
          </a:prstGeom>
          <a:noFill/>
        </p:spPr>
        <p:txBody>
          <a:bodyPr wrap="none" rtlCol="0">
            <a:spAutoFit/>
          </a:bodyPr>
          <a:lstStyle/>
          <a:p>
            <a:r>
              <a:rPr lang="en-US" sz="2400" dirty="0">
                <a:solidFill>
                  <a:srgbClr val="FF0000"/>
                </a:solidFill>
              </a:rPr>
              <a:t>Experiments: HI𝛾S; A2@MAMI → tension with </a:t>
            </a:r>
            <a:r>
              <a:rPr lang="en-US" sz="2400" dirty="0" err="1">
                <a:solidFill>
                  <a:srgbClr val="FF0000"/>
                </a:solidFill>
              </a:rPr>
              <a:t>ChiEFT</a:t>
            </a:r>
            <a:r>
              <a:rPr lang="en-US" sz="2400" dirty="0">
                <a:solidFill>
                  <a:srgbClr val="FF0000"/>
                </a:solidFill>
              </a:rPr>
              <a:t> valid range </a:t>
            </a:r>
          </a:p>
        </p:txBody>
      </p:sp>
      <p:sp>
        <p:nvSpPr>
          <p:cNvPr id="31" name="TextBox 30">
            <a:extLst>
              <a:ext uri="{FF2B5EF4-FFF2-40B4-BE49-F238E27FC236}">
                <a16:creationId xmlns:a16="http://schemas.microsoft.com/office/drawing/2014/main" id="{A1ED5430-047A-574F-986C-D1876E58D91A}"/>
              </a:ext>
            </a:extLst>
          </p:cNvPr>
          <p:cNvSpPr txBox="1"/>
          <p:nvPr/>
        </p:nvSpPr>
        <p:spPr>
          <a:xfrm>
            <a:off x="2914186" y="140278"/>
            <a:ext cx="6689011" cy="646331"/>
          </a:xfrm>
          <a:prstGeom prst="rect">
            <a:avLst/>
          </a:prstGeom>
          <a:noFill/>
        </p:spPr>
        <p:txBody>
          <a:bodyPr wrap="none" rtlCol="0">
            <a:spAutoFit/>
          </a:bodyPr>
          <a:lstStyle/>
          <a:p>
            <a:r>
              <a:rPr lang="en-US" sz="3600" b="1" dirty="0">
                <a:solidFill>
                  <a:srgbClr val="FF0000"/>
                </a:solidFill>
              </a:rPr>
              <a:t>Experimental design: A case study</a:t>
            </a:r>
          </a:p>
        </p:txBody>
      </p:sp>
      <p:sp>
        <p:nvSpPr>
          <p:cNvPr id="2" name="TextBox 1">
            <a:extLst>
              <a:ext uri="{FF2B5EF4-FFF2-40B4-BE49-F238E27FC236}">
                <a16:creationId xmlns:a16="http://schemas.microsoft.com/office/drawing/2014/main" id="{A5E8E133-4463-824C-8F3C-7A2A84063F95}"/>
              </a:ext>
            </a:extLst>
          </p:cNvPr>
          <p:cNvSpPr txBox="1"/>
          <p:nvPr/>
        </p:nvSpPr>
        <p:spPr>
          <a:xfrm>
            <a:off x="2001758" y="733202"/>
            <a:ext cx="8513869" cy="502766"/>
          </a:xfrm>
          <a:prstGeom prst="rect">
            <a:avLst/>
          </a:prstGeom>
          <a:noFill/>
        </p:spPr>
        <p:txBody>
          <a:bodyPr wrap="none" rtlCol="0">
            <a:spAutoFit/>
          </a:bodyPr>
          <a:lstStyle/>
          <a:p>
            <a:r>
              <a:rPr lang="en-US" sz="2667" dirty="0"/>
              <a:t>Maximize benefits – minimize cost (time, money, workforce)</a:t>
            </a:r>
          </a:p>
        </p:txBody>
      </p:sp>
    </p:spTree>
    <p:extLst>
      <p:ext uri="{BB962C8B-B14F-4D97-AF65-F5344CB8AC3E}">
        <p14:creationId xmlns:p14="http://schemas.microsoft.com/office/powerpoint/2010/main" val="21432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30"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F8774-94B9-7E42-80CB-C7F76C070E8F}"/>
              </a:ext>
            </a:extLst>
          </p:cNvPr>
          <p:cNvSpPr txBox="1"/>
          <p:nvPr/>
        </p:nvSpPr>
        <p:spPr>
          <a:xfrm>
            <a:off x="414828" y="363070"/>
            <a:ext cx="9784153" cy="646331"/>
          </a:xfrm>
          <a:prstGeom prst="rect">
            <a:avLst/>
          </a:prstGeom>
          <a:noFill/>
        </p:spPr>
        <p:txBody>
          <a:bodyPr wrap="none" rtlCol="0">
            <a:spAutoFit/>
          </a:bodyPr>
          <a:lstStyle/>
          <a:p>
            <a:r>
              <a:rPr lang="en-US" sz="3600" b="1" dirty="0">
                <a:solidFill>
                  <a:srgbClr val="FF0000"/>
                </a:solidFill>
              </a:rPr>
              <a:t>Checklist for statistically sound Bayesian inference</a:t>
            </a:r>
          </a:p>
        </p:txBody>
      </p:sp>
      <p:grpSp>
        <p:nvGrpSpPr>
          <p:cNvPr id="15" name="Group 14">
            <a:extLst>
              <a:ext uri="{FF2B5EF4-FFF2-40B4-BE49-F238E27FC236}">
                <a16:creationId xmlns:a16="http://schemas.microsoft.com/office/drawing/2014/main" id="{CF37B312-E61B-A24F-8C51-41567B204D83}"/>
              </a:ext>
            </a:extLst>
          </p:cNvPr>
          <p:cNvGrpSpPr/>
          <p:nvPr/>
        </p:nvGrpSpPr>
        <p:grpSpPr>
          <a:xfrm>
            <a:off x="189111" y="4785983"/>
            <a:ext cx="11813777" cy="1708947"/>
            <a:chOff x="189111" y="4785983"/>
            <a:chExt cx="11813777" cy="1708947"/>
          </a:xfrm>
        </p:grpSpPr>
        <p:pic>
          <p:nvPicPr>
            <p:cNvPr id="10" name="Picture 9">
              <a:extLst>
                <a:ext uri="{FF2B5EF4-FFF2-40B4-BE49-F238E27FC236}">
                  <a16:creationId xmlns:a16="http://schemas.microsoft.com/office/drawing/2014/main" id="{775A143F-14E2-6F40-A760-3321B7FE1007}"/>
                </a:ext>
              </a:extLst>
            </p:cNvPr>
            <p:cNvPicPr>
              <a:picLocks noChangeAspect="1"/>
            </p:cNvPicPr>
            <p:nvPr/>
          </p:nvPicPr>
          <p:blipFill>
            <a:blip r:embed="rId3"/>
            <a:stretch>
              <a:fillRect/>
            </a:stretch>
          </p:blipFill>
          <p:spPr>
            <a:xfrm>
              <a:off x="189111" y="5323649"/>
              <a:ext cx="11813777" cy="1171281"/>
            </a:xfrm>
            <a:prstGeom prst="rect">
              <a:avLst/>
            </a:prstGeom>
          </p:spPr>
        </p:pic>
        <p:grpSp>
          <p:nvGrpSpPr>
            <p:cNvPr id="14" name="Group 13">
              <a:extLst>
                <a:ext uri="{FF2B5EF4-FFF2-40B4-BE49-F238E27FC236}">
                  <a16:creationId xmlns:a16="http://schemas.microsoft.com/office/drawing/2014/main" id="{FD861166-9067-E94A-9382-B2FE9C0375E3}"/>
                </a:ext>
              </a:extLst>
            </p:cNvPr>
            <p:cNvGrpSpPr/>
            <p:nvPr/>
          </p:nvGrpSpPr>
          <p:grpSpPr>
            <a:xfrm>
              <a:off x="6914148" y="4785983"/>
              <a:ext cx="4739537" cy="547119"/>
              <a:chOff x="6914148" y="4785983"/>
              <a:chExt cx="4739537" cy="547119"/>
            </a:xfrm>
          </p:grpSpPr>
          <p:cxnSp>
            <p:nvCxnSpPr>
              <p:cNvPr id="12" name="Straight Connector 11">
                <a:extLst>
                  <a:ext uri="{FF2B5EF4-FFF2-40B4-BE49-F238E27FC236}">
                    <a16:creationId xmlns:a16="http://schemas.microsoft.com/office/drawing/2014/main" id="{4CDA5D28-C89E-E243-89CB-2A1073AFE6EA}"/>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2ADB11-2017-0C44-998A-048DF891BF64}"/>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grpSp>
        <p:nvGrpSpPr>
          <p:cNvPr id="6" name="Group 5">
            <a:extLst>
              <a:ext uri="{FF2B5EF4-FFF2-40B4-BE49-F238E27FC236}">
                <a16:creationId xmlns:a16="http://schemas.microsoft.com/office/drawing/2014/main" id="{05CFE4EF-F9EB-AB33-D903-981BF129DCAE}"/>
              </a:ext>
            </a:extLst>
          </p:cNvPr>
          <p:cNvGrpSpPr/>
          <p:nvPr/>
        </p:nvGrpSpPr>
        <p:grpSpPr>
          <a:xfrm>
            <a:off x="749106" y="1181225"/>
            <a:ext cx="9049948" cy="3656969"/>
            <a:chOff x="749106" y="1181225"/>
            <a:chExt cx="9049948" cy="3656969"/>
          </a:xfrm>
        </p:grpSpPr>
        <p:sp>
          <p:nvSpPr>
            <p:cNvPr id="2" name="TextBox 1">
              <a:extLst>
                <a:ext uri="{FF2B5EF4-FFF2-40B4-BE49-F238E27FC236}">
                  <a16:creationId xmlns:a16="http://schemas.microsoft.com/office/drawing/2014/main" id="{ACC4C44B-0EDE-8E4A-B277-F24FCF2F4BA2}"/>
                </a:ext>
              </a:extLst>
            </p:cNvPr>
            <p:cNvSpPr txBox="1"/>
            <p:nvPr/>
          </p:nvSpPr>
          <p:spPr>
            <a:xfrm>
              <a:off x="749106" y="1237208"/>
              <a:ext cx="9049948" cy="3600986"/>
            </a:xfrm>
            <a:prstGeom prst="rect">
              <a:avLst/>
            </a:prstGeom>
            <a:noFill/>
          </p:spPr>
          <p:txBody>
            <a:bodyPr wrap="square" rtlCol="0">
              <a:spAutoFit/>
            </a:bodyPr>
            <a:lstStyle/>
            <a:p>
              <a:pPr marL="342900" indent="-342900">
                <a:spcAft>
                  <a:spcPts val="1200"/>
                </a:spcAft>
                <a:buFont typeface="Wingdings" pitchFamily="2" charset="2"/>
                <a:buChar char="q"/>
              </a:pPr>
              <a:r>
                <a:rPr lang="en-US" sz="2400" dirty="0">
                  <a:solidFill>
                    <a:srgbClr val="0070C0"/>
                  </a:solidFill>
                </a:rPr>
                <a:t>Interact with the experts (i.e., statisticians, applied mathematicians)</a:t>
              </a:r>
            </a:p>
            <a:p>
              <a:pPr marL="342900" indent="-342900">
                <a:spcAft>
                  <a:spcPts val="1200"/>
                </a:spcAft>
                <a:buFont typeface="Wingdings" pitchFamily="2" charset="2"/>
                <a:buChar char="q"/>
              </a:pPr>
              <a:r>
                <a:rPr lang="en-US" sz="2400" dirty="0"/>
                <a:t>Incorporate all sources of experimental and </a:t>
              </a:r>
              <a:r>
                <a:rPr lang="en-US" sz="2400" i="1" dirty="0"/>
                <a:t>theoretical</a:t>
              </a:r>
              <a:r>
                <a:rPr lang="en-US" sz="2400" dirty="0"/>
                <a:t> errors</a:t>
              </a:r>
            </a:p>
            <a:p>
              <a:pPr marL="342900" indent="-342900">
                <a:spcAft>
                  <a:spcPts val="1200"/>
                </a:spcAft>
                <a:buFont typeface="Wingdings" pitchFamily="2" charset="2"/>
                <a:buChar char="q"/>
              </a:pPr>
              <a:r>
                <a:rPr lang="en-US" sz="2400" dirty="0"/>
                <a:t>Formulate </a:t>
              </a:r>
              <a:r>
                <a:rPr lang="en-US" sz="2400" i="1" dirty="0"/>
                <a:t>statistical models </a:t>
              </a:r>
              <a:r>
                <a:rPr lang="en-US" sz="2400" dirty="0"/>
                <a:t>for uncertainties </a:t>
              </a:r>
            </a:p>
            <a:p>
              <a:pPr marL="342900" indent="-342900">
                <a:spcAft>
                  <a:spcPts val="1200"/>
                </a:spcAft>
                <a:buFont typeface="Wingdings" pitchFamily="2" charset="2"/>
                <a:buChar char="q"/>
              </a:pPr>
              <a:r>
                <a:rPr lang="en-US" sz="2400" dirty="0"/>
                <a:t>Use as informative priors as is reasonable; test sensitivity to priors </a:t>
              </a:r>
            </a:p>
            <a:p>
              <a:pPr marL="342900" indent="-342900">
                <a:spcAft>
                  <a:spcPts val="1200"/>
                </a:spcAft>
                <a:buFont typeface="Wingdings" pitchFamily="2" charset="2"/>
                <a:buChar char="q"/>
              </a:pPr>
              <a:r>
                <a:rPr lang="en-US" sz="2400" dirty="0"/>
                <a:t>Account for correlations in inputs (type x) and observables (type y)</a:t>
              </a:r>
            </a:p>
            <a:p>
              <a:pPr marL="342900" indent="-342900">
                <a:spcAft>
                  <a:spcPts val="1200"/>
                </a:spcAft>
                <a:buFont typeface="Wingdings" pitchFamily="2" charset="2"/>
                <a:buChar char="q"/>
              </a:pPr>
              <a:r>
                <a:rPr lang="en-US" sz="2400" dirty="0"/>
                <a:t>Propagate uncertainties through the calculation </a:t>
              </a:r>
            </a:p>
            <a:p>
              <a:pPr marL="342900" indent="-342900">
                <a:spcAft>
                  <a:spcPts val="1200"/>
                </a:spcAft>
                <a:buFont typeface="Wingdings" pitchFamily="2" charset="2"/>
                <a:buChar char="q"/>
              </a:pPr>
              <a:r>
                <a:rPr lang="en-US" sz="2400" dirty="0"/>
                <a:t>Use </a:t>
              </a:r>
              <a:r>
                <a:rPr lang="en-US" sz="2400" i="1" dirty="0"/>
                <a:t>model checking </a:t>
              </a:r>
              <a:r>
                <a:rPr lang="en-US" sz="2400" dirty="0"/>
                <a:t>to validate our models </a:t>
              </a:r>
            </a:p>
          </p:txBody>
        </p:sp>
        <p:sp>
          <p:nvSpPr>
            <p:cNvPr id="5" name="TextBox 4">
              <a:extLst>
                <a:ext uri="{FF2B5EF4-FFF2-40B4-BE49-F238E27FC236}">
                  <a16:creationId xmlns:a16="http://schemas.microsoft.com/office/drawing/2014/main" id="{87378200-991C-C6F4-5710-CE8CAE577F7D}"/>
                </a:ext>
              </a:extLst>
            </p:cNvPr>
            <p:cNvSpPr txBox="1"/>
            <p:nvPr/>
          </p:nvSpPr>
          <p:spPr>
            <a:xfrm>
              <a:off x="786428" y="1181225"/>
              <a:ext cx="415498" cy="461665"/>
            </a:xfrm>
            <a:prstGeom prst="rect">
              <a:avLst/>
            </a:prstGeom>
            <a:noFill/>
          </p:spPr>
          <p:txBody>
            <a:bodyPr wrap="none" rtlCol="0">
              <a:spAutoFit/>
            </a:bodyPr>
            <a:lstStyle/>
            <a:p>
              <a:r>
                <a:rPr lang="en-US" sz="2400" b="1" dirty="0">
                  <a:solidFill>
                    <a:srgbClr val="FF0000"/>
                  </a:solidFill>
                </a:rPr>
                <a:t>✓</a:t>
              </a:r>
            </a:p>
          </p:txBody>
        </p:sp>
      </p:grpSp>
    </p:spTree>
    <p:extLst>
      <p:ext uri="{BB962C8B-B14F-4D97-AF65-F5344CB8AC3E}">
        <p14:creationId xmlns:p14="http://schemas.microsoft.com/office/powerpoint/2010/main" val="351422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37E73D-0ECA-8E47-8C8F-26A8C1469CE3}"/>
              </a:ext>
            </a:extLst>
          </p:cNvPr>
          <p:cNvSpPr txBox="1"/>
          <p:nvPr/>
        </p:nvSpPr>
        <p:spPr>
          <a:xfrm>
            <a:off x="430646" y="1"/>
            <a:ext cx="11126764" cy="584775"/>
          </a:xfrm>
          <a:prstGeom prst="rect">
            <a:avLst/>
          </a:prstGeom>
          <a:noFill/>
        </p:spPr>
        <p:txBody>
          <a:bodyPr wrap="none" rtlCol="0">
            <a:spAutoFit/>
          </a:bodyPr>
          <a:lstStyle/>
          <a:p>
            <a:r>
              <a:rPr lang="en-US" sz="3200" b="1" dirty="0">
                <a:solidFill>
                  <a:srgbClr val="FF0000"/>
                </a:solidFill>
              </a:rPr>
              <a:t>Optimizing the design of future Compton scattering experiments</a:t>
            </a:r>
          </a:p>
        </p:txBody>
      </p:sp>
      <p:sp>
        <p:nvSpPr>
          <p:cNvPr id="10" name="TextBox 9">
            <a:extLst>
              <a:ext uri="{FF2B5EF4-FFF2-40B4-BE49-F238E27FC236}">
                <a16:creationId xmlns:a16="http://schemas.microsoft.com/office/drawing/2014/main" id="{F7192DE5-5B1C-E44C-98BF-BB3A0D722FDE}"/>
              </a:ext>
            </a:extLst>
          </p:cNvPr>
          <p:cNvSpPr txBox="1"/>
          <p:nvPr/>
        </p:nvSpPr>
        <p:spPr>
          <a:xfrm>
            <a:off x="112473" y="554927"/>
            <a:ext cx="12221200" cy="461665"/>
          </a:xfrm>
          <a:prstGeom prst="rect">
            <a:avLst/>
          </a:prstGeom>
          <a:noFill/>
        </p:spPr>
        <p:txBody>
          <a:bodyPr wrap="square" rtlCol="0">
            <a:spAutoFit/>
          </a:bodyPr>
          <a:lstStyle/>
          <a:p>
            <a:r>
              <a:rPr lang="en-US" sz="2400" dirty="0"/>
              <a:t>How to plan effective experiments &amp; test theory?  What (</a:t>
            </a:r>
            <a:r>
              <a:rPr lang="en-US" sz="2400" dirty="0" err="1"/>
              <a:t>ω</a:t>
            </a:r>
            <a:r>
              <a:rPr lang="en-US" sz="2400" dirty="0"/>
              <a:t>, 𝜃) are most useful for constraining?</a:t>
            </a:r>
          </a:p>
        </p:txBody>
      </p:sp>
      <p:sp>
        <p:nvSpPr>
          <p:cNvPr id="12" name="TextBox 11">
            <a:extLst>
              <a:ext uri="{FF2B5EF4-FFF2-40B4-BE49-F238E27FC236}">
                <a16:creationId xmlns:a16="http://schemas.microsoft.com/office/drawing/2014/main" id="{80BC9565-6670-FE48-B1E6-C612CD54D9F7}"/>
              </a:ext>
            </a:extLst>
          </p:cNvPr>
          <p:cNvSpPr txBox="1"/>
          <p:nvPr/>
        </p:nvSpPr>
        <p:spPr>
          <a:xfrm>
            <a:off x="861291" y="1009588"/>
            <a:ext cx="11330709" cy="420564"/>
          </a:xfrm>
          <a:prstGeom prst="rect">
            <a:avLst/>
          </a:prstGeom>
          <a:noFill/>
        </p:spPr>
        <p:txBody>
          <a:bodyPr wrap="square" rtlCol="0">
            <a:spAutoFit/>
          </a:bodyPr>
          <a:lstStyle/>
          <a:p>
            <a:r>
              <a:rPr lang="en-US" sz="2133" dirty="0"/>
              <a:t>Ingredient: Calculate a utility function for sum of variances for each kinematic point on a grid.</a:t>
            </a:r>
          </a:p>
        </p:txBody>
      </p:sp>
      <p:pic>
        <p:nvPicPr>
          <p:cNvPr id="4" name="Picture 3">
            <a:extLst>
              <a:ext uri="{FF2B5EF4-FFF2-40B4-BE49-F238E27FC236}">
                <a16:creationId xmlns:a16="http://schemas.microsoft.com/office/drawing/2014/main" id="{8EB61C84-09DC-0A4F-9B38-77C4E9DF7346}"/>
              </a:ext>
            </a:extLst>
          </p:cNvPr>
          <p:cNvPicPr>
            <a:picLocks noChangeAspect="1"/>
          </p:cNvPicPr>
          <p:nvPr/>
        </p:nvPicPr>
        <p:blipFill>
          <a:blip r:embed="rId3"/>
          <a:stretch>
            <a:fillRect/>
          </a:stretch>
        </p:blipFill>
        <p:spPr>
          <a:xfrm>
            <a:off x="213720" y="1529803"/>
            <a:ext cx="6784323" cy="5177813"/>
          </a:xfrm>
          <a:prstGeom prst="rect">
            <a:avLst/>
          </a:prstGeom>
        </p:spPr>
      </p:pic>
      <p:sp>
        <p:nvSpPr>
          <p:cNvPr id="13" name="TextBox 12">
            <a:extLst>
              <a:ext uri="{FF2B5EF4-FFF2-40B4-BE49-F238E27FC236}">
                <a16:creationId xmlns:a16="http://schemas.microsoft.com/office/drawing/2014/main" id="{ADFE79BD-1FE8-7646-B0CB-FD75B94D45F3}"/>
              </a:ext>
            </a:extLst>
          </p:cNvPr>
          <p:cNvSpPr txBox="1"/>
          <p:nvPr/>
        </p:nvSpPr>
        <p:spPr>
          <a:xfrm>
            <a:off x="2829714" y="3429001"/>
            <a:ext cx="3563796" cy="461665"/>
          </a:xfrm>
          <a:prstGeom prst="rect">
            <a:avLst/>
          </a:prstGeom>
          <a:solidFill>
            <a:schemeClr val="bg2"/>
          </a:solidFill>
        </p:spPr>
        <p:txBody>
          <a:bodyPr wrap="none" rtlCol="0">
            <a:spAutoFit/>
          </a:bodyPr>
          <a:lstStyle/>
          <a:p>
            <a:r>
              <a:rPr lang="en-US" sz="2400" dirty="0"/>
              <a:t>J. Melendez et al. (in prep.)</a:t>
            </a:r>
          </a:p>
        </p:txBody>
      </p:sp>
      <p:sp>
        <p:nvSpPr>
          <p:cNvPr id="5" name="TextBox 4">
            <a:extLst>
              <a:ext uri="{FF2B5EF4-FFF2-40B4-BE49-F238E27FC236}">
                <a16:creationId xmlns:a16="http://schemas.microsoft.com/office/drawing/2014/main" id="{786102A7-ABD7-C547-87D0-20252847C8F0}"/>
              </a:ext>
            </a:extLst>
          </p:cNvPr>
          <p:cNvSpPr txBox="1"/>
          <p:nvPr/>
        </p:nvSpPr>
        <p:spPr>
          <a:xfrm>
            <a:off x="7144170" y="2649299"/>
            <a:ext cx="4935711" cy="2513509"/>
          </a:xfrm>
          <a:prstGeom prst="rect">
            <a:avLst/>
          </a:prstGeom>
          <a:noFill/>
        </p:spPr>
        <p:txBody>
          <a:bodyPr wrap="square" rtlCol="0">
            <a:spAutoFit/>
          </a:bodyPr>
          <a:lstStyle/>
          <a:p>
            <a:pPr marL="259074" indent="-259074">
              <a:spcAft>
                <a:spcPts val="800"/>
              </a:spcAft>
              <a:buFont typeface="Arial" panose="020B0604020202020204" pitchFamily="34" charset="0"/>
              <a:buChar char="•"/>
            </a:pPr>
            <a:r>
              <a:rPr lang="en-US" sz="2400" dirty="0"/>
              <a:t>Apply to decide on trade-off between different allocations of experimental resources (exploration vs. exploitation). </a:t>
            </a:r>
          </a:p>
          <a:p>
            <a:pPr marL="259074" indent="-259074">
              <a:spcAft>
                <a:spcPts val="800"/>
              </a:spcAft>
              <a:buFont typeface="Arial" panose="020B0604020202020204" pitchFamily="34" charset="0"/>
              <a:buChar char="•"/>
            </a:pPr>
            <a:r>
              <a:rPr lang="en-US" sz="2400" dirty="0">
                <a:solidFill>
                  <a:srgbClr val="FF0000"/>
                </a:solidFill>
              </a:rPr>
              <a:t>1-point vs 5-point?</a:t>
            </a:r>
          </a:p>
          <a:p>
            <a:pPr marL="259074" indent="-259074">
              <a:spcAft>
                <a:spcPts val="800"/>
              </a:spcAft>
              <a:buFont typeface="Arial" panose="020B0604020202020204" pitchFamily="34" charset="0"/>
              <a:buChar char="•"/>
            </a:pPr>
            <a:r>
              <a:rPr lang="en-US" sz="2400" dirty="0">
                <a:solidFill>
                  <a:srgbClr val="FF0000"/>
                </a:solidFill>
              </a:rPr>
              <a:t>Increase precision or more points?</a:t>
            </a:r>
          </a:p>
        </p:txBody>
      </p:sp>
    </p:spTree>
    <p:extLst>
      <p:ext uri="{BB962C8B-B14F-4D97-AF65-F5344CB8AC3E}">
        <p14:creationId xmlns:p14="http://schemas.microsoft.com/office/powerpoint/2010/main" val="6457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10E696DF-46E0-E445-9746-769AA57CFB6A}"/>
              </a:ext>
            </a:extLst>
          </p:cNvPr>
          <p:cNvPicPr>
            <a:picLocks noChangeAspect="1"/>
          </p:cNvPicPr>
          <p:nvPr/>
        </p:nvPicPr>
        <p:blipFill>
          <a:blip r:embed="rId3"/>
          <a:stretch>
            <a:fillRect/>
          </a:stretch>
        </p:blipFill>
        <p:spPr>
          <a:xfrm>
            <a:off x="7559040" y="121920"/>
            <a:ext cx="4468149" cy="6583680"/>
          </a:xfrm>
          <a:prstGeom prst="rect">
            <a:avLst/>
          </a:prstGeom>
        </p:spPr>
      </p:pic>
      <p:pic>
        <p:nvPicPr>
          <p:cNvPr id="52" name="Picture 51">
            <a:extLst>
              <a:ext uri="{FF2B5EF4-FFF2-40B4-BE49-F238E27FC236}">
                <a16:creationId xmlns:a16="http://schemas.microsoft.com/office/drawing/2014/main" id="{992EE0AE-FFCA-5642-B182-A9518577F10F}"/>
              </a:ext>
            </a:extLst>
          </p:cNvPr>
          <p:cNvPicPr>
            <a:picLocks noChangeAspect="1"/>
          </p:cNvPicPr>
          <p:nvPr/>
        </p:nvPicPr>
        <p:blipFill>
          <a:blip r:embed="rId4"/>
          <a:stretch>
            <a:fillRect/>
          </a:stretch>
        </p:blipFill>
        <p:spPr>
          <a:xfrm>
            <a:off x="7559040" y="121920"/>
            <a:ext cx="4468149" cy="6583680"/>
          </a:xfrm>
          <a:prstGeom prst="rect">
            <a:avLst/>
          </a:prstGeom>
        </p:spPr>
      </p:pic>
      <p:pic>
        <p:nvPicPr>
          <p:cNvPr id="54" name="Picture 53">
            <a:extLst>
              <a:ext uri="{FF2B5EF4-FFF2-40B4-BE49-F238E27FC236}">
                <a16:creationId xmlns:a16="http://schemas.microsoft.com/office/drawing/2014/main" id="{B2BD4BF5-56E3-1A43-9BC9-FECE5D4FD459}"/>
              </a:ext>
            </a:extLst>
          </p:cNvPr>
          <p:cNvPicPr>
            <a:picLocks noChangeAspect="1"/>
          </p:cNvPicPr>
          <p:nvPr/>
        </p:nvPicPr>
        <p:blipFill>
          <a:blip r:embed="rId5"/>
          <a:stretch>
            <a:fillRect/>
          </a:stretch>
        </p:blipFill>
        <p:spPr>
          <a:xfrm>
            <a:off x="7559040" y="121920"/>
            <a:ext cx="4468149" cy="6583680"/>
          </a:xfrm>
          <a:prstGeom prst="rect">
            <a:avLst/>
          </a:prstGeom>
        </p:spPr>
      </p:pic>
      <p:pic>
        <p:nvPicPr>
          <p:cNvPr id="56" name="Picture 55">
            <a:extLst>
              <a:ext uri="{FF2B5EF4-FFF2-40B4-BE49-F238E27FC236}">
                <a16:creationId xmlns:a16="http://schemas.microsoft.com/office/drawing/2014/main" id="{903BEE60-2C78-F841-878B-144AD8814523}"/>
              </a:ext>
            </a:extLst>
          </p:cNvPr>
          <p:cNvPicPr>
            <a:picLocks noChangeAspect="1"/>
          </p:cNvPicPr>
          <p:nvPr/>
        </p:nvPicPr>
        <p:blipFill>
          <a:blip r:embed="rId6"/>
          <a:stretch>
            <a:fillRect/>
          </a:stretch>
        </p:blipFill>
        <p:spPr>
          <a:xfrm>
            <a:off x="7559040" y="121920"/>
            <a:ext cx="4468149" cy="6583680"/>
          </a:xfrm>
          <a:prstGeom prst="rect">
            <a:avLst/>
          </a:prstGeom>
        </p:spPr>
      </p:pic>
      <p:pic>
        <p:nvPicPr>
          <p:cNvPr id="58" name="Picture 57">
            <a:extLst>
              <a:ext uri="{FF2B5EF4-FFF2-40B4-BE49-F238E27FC236}">
                <a16:creationId xmlns:a16="http://schemas.microsoft.com/office/drawing/2014/main" id="{9C0858CF-5984-FC4F-88DD-EF66B5242573}"/>
              </a:ext>
            </a:extLst>
          </p:cNvPr>
          <p:cNvPicPr>
            <a:picLocks noChangeAspect="1"/>
          </p:cNvPicPr>
          <p:nvPr/>
        </p:nvPicPr>
        <p:blipFill>
          <a:blip r:embed="rId7"/>
          <a:stretch>
            <a:fillRect/>
          </a:stretch>
        </p:blipFill>
        <p:spPr>
          <a:xfrm>
            <a:off x="7559040" y="121920"/>
            <a:ext cx="4468149" cy="6583680"/>
          </a:xfrm>
          <a:prstGeom prst="rect">
            <a:avLst/>
          </a:prstGeom>
        </p:spPr>
      </p:pic>
      <p:pic>
        <p:nvPicPr>
          <p:cNvPr id="60" name="Picture 59">
            <a:extLst>
              <a:ext uri="{FF2B5EF4-FFF2-40B4-BE49-F238E27FC236}">
                <a16:creationId xmlns:a16="http://schemas.microsoft.com/office/drawing/2014/main" id="{F2845D94-3404-D548-ACC1-035825B58228}"/>
              </a:ext>
            </a:extLst>
          </p:cNvPr>
          <p:cNvPicPr>
            <a:picLocks noChangeAspect="1"/>
          </p:cNvPicPr>
          <p:nvPr/>
        </p:nvPicPr>
        <p:blipFill>
          <a:blip r:embed="rId8"/>
          <a:stretch>
            <a:fillRect/>
          </a:stretch>
        </p:blipFill>
        <p:spPr>
          <a:xfrm>
            <a:off x="7559040" y="121920"/>
            <a:ext cx="4468149" cy="6583680"/>
          </a:xfrm>
          <a:prstGeom prst="rect">
            <a:avLst/>
          </a:prstGeom>
        </p:spPr>
      </p:pic>
      <p:pic>
        <p:nvPicPr>
          <p:cNvPr id="62" name="Picture 61">
            <a:extLst>
              <a:ext uri="{FF2B5EF4-FFF2-40B4-BE49-F238E27FC236}">
                <a16:creationId xmlns:a16="http://schemas.microsoft.com/office/drawing/2014/main" id="{11DD1C58-B569-0C41-8225-A3C7D06F9A56}"/>
              </a:ext>
            </a:extLst>
          </p:cNvPr>
          <p:cNvPicPr>
            <a:picLocks noChangeAspect="1"/>
          </p:cNvPicPr>
          <p:nvPr/>
        </p:nvPicPr>
        <p:blipFill>
          <a:blip r:embed="rId9"/>
          <a:stretch>
            <a:fillRect/>
          </a:stretch>
        </p:blipFill>
        <p:spPr>
          <a:xfrm>
            <a:off x="7559040" y="121920"/>
            <a:ext cx="4468149" cy="6583680"/>
          </a:xfrm>
          <a:prstGeom prst="rect">
            <a:avLst/>
          </a:prstGeom>
        </p:spPr>
      </p:pic>
      <p:pic>
        <p:nvPicPr>
          <p:cNvPr id="64" name="Picture 63">
            <a:extLst>
              <a:ext uri="{FF2B5EF4-FFF2-40B4-BE49-F238E27FC236}">
                <a16:creationId xmlns:a16="http://schemas.microsoft.com/office/drawing/2014/main" id="{77F90B8C-0835-5D4E-BA0C-1B286D8C4EC0}"/>
              </a:ext>
            </a:extLst>
          </p:cNvPr>
          <p:cNvPicPr>
            <a:picLocks noChangeAspect="1"/>
          </p:cNvPicPr>
          <p:nvPr/>
        </p:nvPicPr>
        <p:blipFill>
          <a:blip r:embed="rId10"/>
          <a:stretch>
            <a:fillRect/>
          </a:stretch>
        </p:blipFill>
        <p:spPr>
          <a:xfrm>
            <a:off x="7559040" y="121920"/>
            <a:ext cx="4468149" cy="6583680"/>
          </a:xfrm>
          <a:prstGeom prst="rect">
            <a:avLst/>
          </a:prstGeom>
        </p:spPr>
      </p:pic>
      <p:pic>
        <p:nvPicPr>
          <p:cNvPr id="66" name="Picture 65">
            <a:extLst>
              <a:ext uri="{FF2B5EF4-FFF2-40B4-BE49-F238E27FC236}">
                <a16:creationId xmlns:a16="http://schemas.microsoft.com/office/drawing/2014/main" id="{AFDD9E5B-37AE-1645-9219-C3ACD38A21EF}"/>
              </a:ext>
            </a:extLst>
          </p:cNvPr>
          <p:cNvPicPr>
            <a:picLocks noChangeAspect="1"/>
          </p:cNvPicPr>
          <p:nvPr/>
        </p:nvPicPr>
        <p:blipFill>
          <a:blip r:embed="rId11"/>
          <a:stretch>
            <a:fillRect/>
          </a:stretch>
        </p:blipFill>
        <p:spPr>
          <a:xfrm>
            <a:off x="7559040" y="121920"/>
            <a:ext cx="4459875" cy="6571488"/>
          </a:xfrm>
          <a:prstGeom prst="rect">
            <a:avLst/>
          </a:prstGeom>
        </p:spPr>
      </p:pic>
      <p:pic>
        <p:nvPicPr>
          <p:cNvPr id="68" name="Picture 67">
            <a:extLst>
              <a:ext uri="{FF2B5EF4-FFF2-40B4-BE49-F238E27FC236}">
                <a16:creationId xmlns:a16="http://schemas.microsoft.com/office/drawing/2014/main" id="{E501C942-5FDB-0643-8DDF-6D3B6D2D9CC8}"/>
              </a:ext>
            </a:extLst>
          </p:cNvPr>
          <p:cNvPicPr>
            <a:picLocks noChangeAspect="1"/>
          </p:cNvPicPr>
          <p:nvPr/>
        </p:nvPicPr>
        <p:blipFill>
          <a:blip r:embed="rId12"/>
          <a:stretch>
            <a:fillRect/>
          </a:stretch>
        </p:blipFill>
        <p:spPr>
          <a:xfrm>
            <a:off x="7559040" y="121920"/>
            <a:ext cx="4459875" cy="6571488"/>
          </a:xfrm>
          <a:prstGeom prst="rect">
            <a:avLst/>
          </a:prstGeom>
        </p:spPr>
      </p:pic>
      <p:pic>
        <p:nvPicPr>
          <p:cNvPr id="70" name="Picture 69">
            <a:extLst>
              <a:ext uri="{FF2B5EF4-FFF2-40B4-BE49-F238E27FC236}">
                <a16:creationId xmlns:a16="http://schemas.microsoft.com/office/drawing/2014/main" id="{F3E7EC14-7129-EA48-A9F7-6B9C7C40CE5A}"/>
              </a:ext>
            </a:extLst>
          </p:cNvPr>
          <p:cNvPicPr>
            <a:picLocks noChangeAspect="1"/>
          </p:cNvPicPr>
          <p:nvPr/>
        </p:nvPicPr>
        <p:blipFill>
          <a:blip r:embed="rId13"/>
          <a:stretch>
            <a:fillRect/>
          </a:stretch>
        </p:blipFill>
        <p:spPr>
          <a:xfrm>
            <a:off x="7559040" y="121920"/>
            <a:ext cx="4459875" cy="6571488"/>
          </a:xfrm>
          <a:prstGeom prst="rect">
            <a:avLst/>
          </a:prstGeom>
        </p:spPr>
      </p:pic>
      <p:pic>
        <p:nvPicPr>
          <p:cNvPr id="72" name="Picture 71">
            <a:extLst>
              <a:ext uri="{FF2B5EF4-FFF2-40B4-BE49-F238E27FC236}">
                <a16:creationId xmlns:a16="http://schemas.microsoft.com/office/drawing/2014/main" id="{AFEAFA1F-409C-3249-9D12-FC5D6931B572}"/>
              </a:ext>
            </a:extLst>
          </p:cNvPr>
          <p:cNvPicPr>
            <a:picLocks noChangeAspect="1"/>
          </p:cNvPicPr>
          <p:nvPr/>
        </p:nvPicPr>
        <p:blipFill>
          <a:blip r:embed="rId14"/>
          <a:stretch>
            <a:fillRect/>
          </a:stretch>
        </p:blipFill>
        <p:spPr>
          <a:xfrm>
            <a:off x="7559040" y="121921"/>
            <a:ext cx="4462272" cy="6575020"/>
          </a:xfrm>
          <a:prstGeom prst="rect">
            <a:avLst/>
          </a:prstGeom>
        </p:spPr>
      </p:pic>
      <p:sp>
        <p:nvSpPr>
          <p:cNvPr id="3" name="TextBox 2">
            <a:extLst>
              <a:ext uri="{FF2B5EF4-FFF2-40B4-BE49-F238E27FC236}">
                <a16:creationId xmlns:a16="http://schemas.microsoft.com/office/drawing/2014/main" id="{CF4FAE4B-ACE8-CB4F-A8BF-DEEAF550E619}"/>
              </a:ext>
            </a:extLst>
          </p:cNvPr>
          <p:cNvSpPr txBox="1"/>
          <p:nvPr/>
        </p:nvSpPr>
        <p:spPr>
          <a:xfrm>
            <a:off x="187932" y="113261"/>
            <a:ext cx="7520264" cy="584775"/>
          </a:xfrm>
          <a:prstGeom prst="rect">
            <a:avLst/>
          </a:prstGeom>
          <a:noFill/>
        </p:spPr>
        <p:txBody>
          <a:bodyPr wrap="none" rtlCol="0">
            <a:spAutoFit/>
          </a:bodyPr>
          <a:lstStyle/>
          <a:p>
            <a:r>
              <a:rPr lang="en-US" sz="3200" b="1" dirty="0">
                <a:solidFill>
                  <a:srgbClr val="FF0000"/>
                </a:solidFill>
              </a:rPr>
              <a:t>Correlated theory errors for EOS properties</a:t>
            </a:r>
          </a:p>
        </p:txBody>
      </p:sp>
      <p:sp>
        <p:nvSpPr>
          <p:cNvPr id="21" name="TextBox 20">
            <a:extLst>
              <a:ext uri="{FF2B5EF4-FFF2-40B4-BE49-F238E27FC236}">
                <a16:creationId xmlns:a16="http://schemas.microsoft.com/office/drawing/2014/main" id="{5C59D570-D561-FE44-ADAD-073DE754A5D6}"/>
              </a:ext>
            </a:extLst>
          </p:cNvPr>
          <p:cNvSpPr txBox="1"/>
          <p:nvPr/>
        </p:nvSpPr>
        <p:spPr>
          <a:xfrm>
            <a:off x="5170531" y="728814"/>
            <a:ext cx="2361479" cy="461665"/>
          </a:xfrm>
          <a:prstGeom prst="rect">
            <a:avLst/>
          </a:prstGeom>
          <a:noFill/>
        </p:spPr>
        <p:txBody>
          <a:bodyPr wrap="none" rtlCol="0">
            <a:spAutoFit/>
          </a:bodyPr>
          <a:lstStyle/>
          <a:p>
            <a:pPr algn="ctr"/>
            <a:r>
              <a:rPr lang="en-US" sz="2400" dirty="0">
                <a:solidFill>
                  <a:schemeClr val="accent5">
                    <a:lumMod val="75000"/>
                  </a:schemeClr>
                </a:solidFill>
              </a:rPr>
              <a:t>C. </a:t>
            </a:r>
            <a:r>
              <a:rPr lang="en-US" sz="2400" dirty="0" err="1">
                <a:solidFill>
                  <a:schemeClr val="accent5">
                    <a:lumMod val="75000"/>
                  </a:schemeClr>
                </a:solidFill>
              </a:rPr>
              <a:t>Drischler</a:t>
            </a:r>
            <a:r>
              <a:rPr lang="en-US" sz="2400" dirty="0">
                <a:solidFill>
                  <a:schemeClr val="accent5">
                    <a:lumMod val="75000"/>
                  </a:schemeClr>
                </a:solidFill>
              </a:rPr>
              <a:t> et al. </a:t>
            </a:r>
          </a:p>
        </p:txBody>
      </p:sp>
      <p:pic>
        <p:nvPicPr>
          <p:cNvPr id="2" name="Picture 1">
            <a:extLst>
              <a:ext uri="{FF2B5EF4-FFF2-40B4-BE49-F238E27FC236}">
                <a16:creationId xmlns:a16="http://schemas.microsoft.com/office/drawing/2014/main" id="{921F8959-8CBD-D845-A54D-9FF46E09E443}"/>
              </a:ext>
            </a:extLst>
          </p:cNvPr>
          <p:cNvPicPr>
            <a:picLocks noChangeAspect="1"/>
          </p:cNvPicPr>
          <p:nvPr/>
        </p:nvPicPr>
        <p:blipFill>
          <a:blip r:embed="rId15"/>
          <a:stretch>
            <a:fillRect/>
          </a:stretch>
        </p:blipFill>
        <p:spPr>
          <a:xfrm>
            <a:off x="7559040" y="121920"/>
            <a:ext cx="4486656" cy="6592637"/>
          </a:xfrm>
          <a:prstGeom prst="rect">
            <a:avLst/>
          </a:prstGeom>
        </p:spPr>
      </p:pic>
      <p:pic>
        <p:nvPicPr>
          <p:cNvPr id="8" name="Picture 7">
            <a:extLst>
              <a:ext uri="{FF2B5EF4-FFF2-40B4-BE49-F238E27FC236}">
                <a16:creationId xmlns:a16="http://schemas.microsoft.com/office/drawing/2014/main" id="{5F0B3D7C-FEB2-B449-B3AB-0DC7F1EC11C2}"/>
              </a:ext>
            </a:extLst>
          </p:cNvPr>
          <p:cNvPicPr>
            <a:picLocks noChangeAspect="1"/>
          </p:cNvPicPr>
          <p:nvPr/>
        </p:nvPicPr>
        <p:blipFill>
          <a:blip r:embed="rId16"/>
          <a:stretch>
            <a:fillRect/>
          </a:stretch>
        </p:blipFill>
        <p:spPr>
          <a:xfrm>
            <a:off x="164812" y="830669"/>
            <a:ext cx="4978688" cy="5852499"/>
          </a:xfrm>
          <a:prstGeom prst="rect">
            <a:avLst/>
          </a:prstGeom>
        </p:spPr>
      </p:pic>
      <p:sp>
        <p:nvSpPr>
          <p:cNvPr id="9" name="TextBox 8">
            <a:extLst>
              <a:ext uri="{FF2B5EF4-FFF2-40B4-BE49-F238E27FC236}">
                <a16:creationId xmlns:a16="http://schemas.microsoft.com/office/drawing/2014/main" id="{418466D1-36E9-CF47-B0C8-E6AB8A2FE196}"/>
              </a:ext>
            </a:extLst>
          </p:cNvPr>
          <p:cNvSpPr txBox="1"/>
          <p:nvPr/>
        </p:nvSpPr>
        <p:spPr>
          <a:xfrm>
            <a:off x="5206142" y="1982059"/>
            <a:ext cx="2581335" cy="3046988"/>
          </a:xfrm>
          <a:prstGeom prst="rect">
            <a:avLst/>
          </a:prstGeom>
          <a:noFill/>
        </p:spPr>
        <p:txBody>
          <a:bodyPr wrap="square" rtlCol="0">
            <a:spAutoFit/>
          </a:bodyPr>
          <a:lstStyle/>
          <a:p>
            <a:r>
              <a:rPr lang="en-US" sz="2400" dirty="0"/>
              <a:t>Correlated GP treatment gives better estimates for truncation errors and clean propagation of uncertainties to derived quantities.</a:t>
            </a:r>
          </a:p>
        </p:txBody>
      </p:sp>
      <p:sp>
        <p:nvSpPr>
          <p:cNvPr id="10" name="TextBox 9">
            <a:extLst>
              <a:ext uri="{FF2B5EF4-FFF2-40B4-BE49-F238E27FC236}">
                <a16:creationId xmlns:a16="http://schemas.microsoft.com/office/drawing/2014/main" id="{4C3596C5-52D0-7D42-A3AF-7972DB1AC544}"/>
              </a:ext>
            </a:extLst>
          </p:cNvPr>
          <p:cNvSpPr txBox="1"/>
          <p:nvPr/>
        </p:nvSpPr>
        <p:spPr>
          <a:xfrm>
            <a:off x="8199619" y="721283"/>
            <a:ext cx="1912062" cy="379656"/>
          </a:xfrm>
          <a:prstGeom prst="rect">
            <a:avLst/>
          </a:prstGeom>
          <a:noFill/>
        </p:spPr>
        <p:txBody>
          <a:bodyPr wrap="none" rtlCol="0">
            <a:spAutoFit/>
          </a:bodyPr>
          <a:lstStyle/>
          <a:p>
            <a:r>
              <a:rPr lang="en-US" sz="1867" dirty="0"/>
              <a:t>at 0.17 ± 0.01 fm</a:t>
            </a:r>
            <a:r>
              <a:rPr lang="en-US" sz="1867" baseline="30000" dirty="0"/>
              <a:t>3</a:t>
            </a:r>
            <a:endParaRPr lang="en-US" sz="1867" dirty="0"/>
          </a:p>
        </p:txBody>
      </p:sp>
    </p:spTree>
    <p:extLst>
      <p:ext uri="{BB962C8B-B14F-4D97-AF65-F5344CB8AC3E}">
        <p14:creationId xmlns:p14="http://schemas.microsoft.com/office/powerpoint/2010/main" val="8391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C422-E9FD-394D-A6FE-36DD7CDBC925}"/>
              </a:ext>
            </a:extLst>
          </p:cNvPr>
          <p:cNvSpPr>
            <a:spLocks noGrp="1"/>
          </p:cNvSpPr>
          <p:nvPr>
            <p:ph type="title"/>
          </p:nvPr>
        </p:nvSpPr>
        <p:spPr>
          <a:xfrm>
            <a:off x="609600" y="224757"/>
            <a:ext cx="10972800" cy="1143000"/>
          </a:xfrm>
        </p:spPr>
        <p:txBody>
          <a:bodyPr>
            <a:normAutofit/>
          </a:bodyPr>
          <a:lstStyle/>
          <a:p>
            <a:r>
              <a:rPr lang="en-US" sz="4267" b="1" dirty="0">
                <a:solidFill>
                  <a:srgbClr val="FF0000"/>
                </a:solidFill>
                <a:latin typeface="Corbel" panose="020B0503020204020204" pitchFamily="34" charset="0"/>
              </a:rPr>
              <a:t>Workflow</a:t>
            </a:r>
          </a:p>
        </p:txBody>
      </p:sp>
      <p:pic>
        <p:nvPicPr>
          <p:cNvPr id="19" name="Picture 18" descr="A picture containing table&#10;&#10;Description automatically generated">
            <a:extLst>
              <a:ext uri="{FF2B5EF4-FFF2-40B4-BE49-F238E27FC236}">
                <a16:creationId xmlns:a16="http://schemas.microsoft.com/office/drawing/2014/main" id="{3FF14A74-B49C-0857-F950-DCAA8C91CEB2}"/>
              </a:ext>
            </a:extLst>
          </p:cNvPr>
          <p:cNvPicPr>
            <a:picLocks noChangeAspect="1"/>
          </p:cNvPicPr>
          <p:nvPr/>
        </p:nvPicPr>
        <p:blipFill>
          <a:blip r:embed="rId3"/>
          <a:stretch>
            <a:fillRect/>
          </a:stretch>
        </p:blipFill>
        <p:spPr>
          <a:xfrm>
            <a:off x="482010" y="0"/>
            <a:ext cx="11227981" cy="6858000"/>
          </a:xfrm>
          <a:prstGeom prst="rect">
            <a:avLst/>
          </a:prstGeom>
        </p:spPr>
      </p:pic>
      <p:pic>
        <p:nvPicPr>
          <p:cNvPr id="21" name="Picture 20" descr="Chart&#10;&#10;Description automatically generated">
            <a:extLst>
              <a:ext uri="{FF2B5EF4-FFF2-40B4-BE49-F238E27FC236}">
                <a16:creationId xmlns:a16="http://schemas.microsoft.com/office/drawing/2014/main" id="{90AE3541-E0DA-8570-88B5-BAAA1D866438}"/>
              </a:ext>
            </a:extLst>
          </p:cNvPr>
          <p:cNvPicPr>
            <a:picLocks noChangeAspect="1"/>
          </p:cNvPicPr>
          <p:nvPr/>
        </p:nvPicPr>
        <p:blipFill>
          <a:blip r:embed="rId4"/>
          <a:stretch>
            <a:fillRect/>
          </a:stretch>
        </p:blipFill>
        <p:spPr>
          <a:xfrm>
            <a:off x="6881080" y="1"/>
            <a:ext cx="5310921" cy="6874721"/>
          </a:xfrm>
          <a:prstGeom prst="rect">
            <a:avLst/>
          </a:prstGeom>
        </p:spPr>
      </p:pic>
    </p:spTree>
    <p:extLst>
      <p:ext uri="{BB962C8B-B14F-4D97-AF65-F5344CB8AC3E}">
        <p14:creationId xmlns:p14="http://schemas.microsoft.com/office/powerpoint/2010/main" val="29183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art&#10;&#10;Description automatically generated">
            <a:extLst>
              <a:ext uri="{FF2B5EF4-FFF2-40B4-BE49-F238E27FC236}">
                <a16:creationId xmlns:a16="http://schemas.microsoft.com/office/drawing/2014/main" id="{BE3B7D03-450C-5B28-E3F5-54F3BE29B100}"/>
              </a:ext>
            </a:extLst>
          </p:cNvPr>
          <p:cNvPicPr>
            <a:picLocks noChangeAspect="1"/>
          </p:cNvPicPr>
          <p:nvPr/>
        </p:nvPicPr>
        <p:blipFill>
          <a:blip r:embed="rId3"/>
          <a:stretch>
            <a:fillRect/>
          </a:stretch>
        </p:blipFill>
        <p:spPr>
          <a:xfrm>
            <a:off x="246888" y="3191256"/>
            <a:ext cx="3557016" cy="3557016"/>
          </a:xfrm>
          <a:prstGeom prst="rect">
            <a:avLst/>
          </a:prstGeom>
        </p:spPr>
      </p:pic>
      <p:grpSp>
        <p:nvGrpSpPr>
          <p:cNvPr id="26" name="Group 25">
            <a:extLst>
              <a:ext uri="{FF2B5EF4-FFF2-40B4-BE49-F238E27FC236}">
                <a16:creationId xmlns:a16="http://schemas.microsoft.com/office/drawing/2014/main" id="{2A56D44C-AA4B-21E6-D238-5B0EF3244CE0}"/>
              </a:ext>
            </a:extLst>
          </p:cNvPr>
          <p:cNvGrpSpPr/>
          <p:nvPr/>
        </p:nvGrpSpPr>
        <p:grpSpPr>
          <a:xfrm>
            <a:off x="783313" y="2796009"/>
            <a:ext cx="3482957" cy="2626342"/>
            <a:chOff x="783313" y="2796009"/>
            <a:chExt cx="3482957" cy="2626342"/>
          </a:xfrm>
        </p:grpSpPr>
        <p:sp>
          <p:nvSpPr>
            <p:cNvPr id="22" name="TextBox 21">
              <a:extLst>
                <a:ext uri="{FF2B5EF4-FFF2-40B4-BE49-F238E27FC236}">
                  <a16:creationId xmlns:a16="http://schemas.microsoft.com/office/drawing/2014/main" id="{7B41CF9A-57C0-9746-ACC4-04B0EB31AC6F}"/>
                </a:ext>
              </a:extLst>
            </p:cNvPr>
            <p:cNvSpPr txBox="1"/>
            <p:nvPr/>
          </p:nvSpPr>
          <p:spPr>
            <a:xfrm>
              <a:off x="783313" y="2796009"/>
              <a:ext cx="3171061"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NN observables</a:t>
              </a:r>
            </a:p>
          </p:txBody>
        </p:sp>
        <p:sp>
          <p:nvSpPr>
            <p:cNvPr id="16" name="TextBox 15">
              <a:extLst>
                <a:ext uri="{FF2B5EF4-FFF2-40B4-BE49-F238E27FC236}">
                  <a16:creationId xmlns:a16="http://schemas.microsoft.com/office/drawing/2014/main" id="{D7271D25-43B4-CB46-A914-06D90239F74C}"/>
                </a:ext>
              </a:extLst>
            </p:cNvPr>
            <p:cNvSpPr txBox="1"/>
            <p:nvPr/>
          </p:nvSpPr>
          <p:spPr>
            <a:xfrm>
              <a:off x="2875931" y="3852691"/>
              <a:ext cx="1390339" cy="1569660"/>
            </a:xfrm>
            <a:prstGeom prst="rect">
              <a:avLst/>
            </a:prstGeom>
            <a:solidFill>
              <a:schemeClr val="bg1">
                <a:lumMod val="95000"/>
              </a:schemeClr>
            </a:solidFill>
          </p:spPr>
          <p:txBody>
            <a:bodyPr wrap="square" rtlCol="0">
              <a:spAutoFit/>
            </a:bodyPr>
            <a:lstStyle/>
            <a:p>
              <a:r>
                <a:rPr lang="en-US" sz="1600" dirty="0" err="1"/>
                <a:t>Millican</a:t>
              </a:r>
              <a:r>
                <a:rPr lang="en-US" sz="1600" dirty="0"/>
                <a:t> et al., in prep [also Melendez et al., </a:t>
              </a:r>
              <a:r>
                <a:rPr lang="en-US" sz="1600" dirty="0">
                  <a:hlinkClick r:id="rId4">
                    <a:extLst>
                      <a:ext uri="{A12FA001-AC4F-418D-AE19-62706E023703}">
                        <ahyp:hlinkClr xmlns:ahyp="http://schemas.microsoft.com/office/drawing/2018/hyperlinkcolor" val="tx"/>
                      </a:ext>
                    </a:extLst>
                  </a:hlinkClick>
                </a:rPr>
                <a:t>PRC (2017) </a:t>
              </a:r>
              <a:r>
                <a:rPr lang="en-US" sz="1600" dirty="0"/>
                <a:t> and </a:t>
              </a:r>
              <a:r>
                <a:rPr lang="en-US" sz="1600" dirty="0">
                  <a:hlinkClick r:id="rId5">
                    <a:extLst>
                      <a:ext uri="{A12FA001-AC4F-418D-AE19-62706E023703}">
                        <ahyp:hlinkClr xmlns:ahyp="http://schemas.microsoft.com/office/drawing/2018/hyperlinkcolor" val="tx"/>
                      </a:ext>
                    </a:extLst>
                  </a:hlinkClick>
                </a:rPr>
                <a:t>PRC (2019)</a:t>
              </a:r>
              <a:r>
                <a:rPr lang="en-US" sz="1600" dirty="0"/>
                <a:t>.]</a:t>
              </a:r>
            </a:p>
          </p:txBody>
        </p:sp>
      </p:grpSp>
      <p:sp>
        <p:nvSpPr>
          <p:cNvPr id="11" name="TextBox 10">
            <a:extLst>
              <a:ext uri="{FF2B5EF4-FFF2-40B4-BE49-F238E27FC236}">
                <a16:creationId xmlns:a16="http://schemas.microsoft.com/office/drawing/2014/main" id="{9856CD1D-EC87-C248-B180-7F0B4BF95761}"/>
              </a:ext>
            </a:extLst>
          </p:cNvPr>
          <p:cNvSpPr txBox="1"/>
          <p:nvPr/>
        </p:nvSpPr>
        <p:spPr>
          <a:xfrm>
            <a:off x="-266043" y="6895951"/>
            <a:ext cx="5378547" cy="338554"/>
          </a:xfrm>
          <a:prstGeom prst="rect">
            <a:avLst/>
          </a:prstGeom>
          <a:solidFill>
            <a:schemeClr val="bg1"/>
          </a:solidFill>
        </p:spPr>
        <p:txBody>
          <a:bodyPr wrap="square" rtlCol="0">
            <a:spAutoFit/>
          </a:bodyPr>
          <a:lstStyle/>
          <a:p>
            <a:pPr algn="ctr"/>
            <a:endParaRPr lang="en-US" sz="1600" dirty="0"/>
          </a:p>
        </p:txBody>
      </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27" name="Group 26">
            <a:extLst>
              <a:ext uri="{FF2B5EF4-FFF2-40B4-BE49-F238E27FC236}">
                <a16:creationId xmlns:a16="http://schemas.microsoft.com/office/drawing/2014/main" id="{1A38AA41-EFE4-BB47-9536-4373658C9A2D}"/>
              </a:ext>
            </a:extLst>
          </p:cNvPr>
          <p:cNvGrpSpPr/>
          <p:nvPr/>
        </p:nvGrpSpPr>
        <p:grpSpPr>
          <a:xfrm>
            <a:off x="4410480" y="2832098"/>
            <a:ext cx="3474112" cy="3864895"/>
            <a:chOff x="4312662" y="849942"/>
            <a:chExt cx="3474112" cy="3864895"/>
          </a:xfrm>
        </p:grpSpPr>
        <p:grpSp>
          <p:nvGrpSpPr>
            <p:cNvPr id="21" name="Group 20">
              <a:extLst>
                <a:ext uri="{FF2B5EF4-FFF2-40B4-BE49-F238E27FC236}">
                  <a16:creationId xmlns:a16="http://schemas.microsoft.com/office/drawing/2014/main" id="{3E084075-89E2-EE4E-A9D9-27917D41A023}"/>
                </a:ext>
              </a:extLst>
            </p:cNvPr>
            <p:cNvGrpSpPr/>
            <p:nvPr/>
          </p:nvGrpSpPr>
          <p:grpSpPr>
            <a:xfrm>
              <a:off x="4312662" y="1303668"/>
              <a:ext cx="3474112" cy="3411169"/>
              <a:chOff x="4312662" y="1126244"/>
              <a:chExt cx="3474112" cy="3411169"/>
            </a:xfrm>
          </p:grpSpPr>
          <p:pic>
            <p:nvPicPr>
              <p:cNvPr id="15" name="Picture 14">
                <a:extLst>
                  <a:ext uri="{FF2B5EF4-FFF2-40B4-BE49-F238E27FC236}">
                    <a16:creationId xmlns:a16="http://schemas.microsoft.com/office/drawing/2014/main" id="{C08D0234-754B-644C-9865-3B660D267320}"/>
                  </a:ext>
                </a:extLst>
              </p:cNvPr>
              <p:cNvPicPr>
                <a:picLocks noChangeAspect="1"/>
              </p:cNvPicPr>
              <p:nvPr/>
            </p:nvPicPr>
            <p:blipFill>
              <a:blip r:embed="rId6"/>
              <a:stretch>
                <a:fillRect/>
              </a:stretch>
            </p:blipFill>
            <p:spPr>
              <a:xfrm>
                <a:off x="4312662" y="1126244"/>
                <a:ext cx="3411169" cy="3411169"/>
              </a:xfrm>
              <a:prstGeom prst="rect">
                <a:avLst/>
              </a:prstGeom>
            </p:spPr>
          </p:pic>
          <p:sp>
            <p:nvSpPr>
              <p:cNvPr id="20" name="TextBox 19">
                <a:extLst>
                  <a:ext uri="{FF2B5EF4-FFF2-40B4-BE49-F238E27FC236}">
                    <a16:creationId xmlns:a16="http://schemas.microsoft.com/office/drawing/2014/main" id="{AA91DF07-5C01-B847-BA7B-59CD04867862}"/>
                  </a:ext>
                </a:extLst>
              </p:cNvPr>
              <p:cNvSpPr txBox="1"/>
              <p:nvPr/>
            </p:nvSpPr>
            <p:spPr>
              <a:xfrm>
                <a:off x="6334253" y="2290013"/>
                <a:ext cx="1452521" cy="584775"/>
              </a:xfrm>
              <a:prstGeom prst="rect">
                <a:avLst/>
              </a:prstGeom>
              <a:solidFill>
                <a:schemeClr val="bg1">
                  <a:lumMod val="95000"/>
                </a:schemeClr>
              </a:solidFill>
            </p:spPr>
            <p:txBody>
              <a:bodyPr wrap="square" rtlCol="0">
                <a:spAutoFit/>
              </a:bodyPr>
              <a:lstStyle/>
              <a:p>
                <a:r>
                  <a:rPr lang="en-US" sz="1600" dirty="0" err="1"/>
                  <a:t>Drischler</a:t>
                </a:r>
                <a:r>
                  <a:rPr lang="en-US" sz="1600" dirty="0"/>
                  <a:t> et al., </a:t>
                </a:r>
                <a:r>
                  <a:rPr lang="en-US" sz="1600" dirty="0">
                    <a:hlinkClick r:id="rId7">
                      <a:extLst>
                        <a:ext uri="{A12FA001-AC4F-418D-AE19-62706E023703}">
                          <ahyp:hlinkClr xmlns:ahyp="http://schemas.microsoft.com/office/drawing/2018/hyperlinkcolor" val="tx"/>
                        </a:ext>
                      </a:extLst>
                    </a:hlinkClick>
                  </a:rPr>
                  <a:t>PRC (2020) </a:t>
                </a:r>
                <a:endParaRPr lang="en-US" sz="1600" dirty="0"/>
              </a:p>
            </p:txBody>
          </p:sp>
        </p:grpSp>
        <p:sp>
          <p:nvSpPr>
            <p:cNvPr id="23" name="TextBox 22">
              <a:extLst>
                <a:ext uri="{FF2B5EF4-FFF2-40B4-BE49-F238E27FC236}">
                  <a16:creationId xmlns:a16="http://schemas.microsoft.com/office/drawing/2014/main" id="{4F8C1161-D3AB-9043-894A-3675EE80C1B8}"/>
                </a:ext>
              </a:extLst>
            </p:cNvPr>
            <p:cNvSpPr txBox="1"/>
            <p:nvPr/>
          </p:nvSpPr>
          <p:spPr>
            <a:xfrm>
              <a:off x="4543927" y="849942"/>
              <a:ext cx="3007746"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infinite matter</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8"/>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9"/>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10"/>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11"/>
              <a:stretch>
                <a:fillRect/>
              </a:stretch>
            </p:blipFill>
            <p:spPr>
              <a:xfrm>
                <a:off x="8998138" y="2930849"/>
                <a:ext cx="2734056" cy="328729"/>
              </a:xfrm>
              <a:prstGeom prst="rect">
                <a:avLst/>
              </a:prstGeom>
            </p:spPr>
          </p:pic>
        </p:grpSp>
      </p:grpSp>
      <p:sp>
        <p:nvSpPr>
          <p:cNvPr id="4" name="TextBox 3">
            <a:extLst>
              <a:ext uri="{FF2B5EF4-FFF2-40B4-BE49-F238E27FC236}">
                <a16:creationId xmlns:a16="http://schemas.microsoft.com/office/drawing/2014/main" id="{EC80515E-B7D1-8783-3A1E-64A629BE5637}"/>
              </a:ext>
            </a:extLst>
          </p:cNvPr>
          <p:cNvSpPr txBox="1"/>
          <p:nvPr/>
        </p:nvSpPr>
        <p:spPr>
          <a:xfrm>
            <a:off x="8167063" y="4208224"/>
            <a:ext cx="3689685" cy="2908489"/>
          </a:xfrm>
          <a:prstGeom prst="rect">
            <a:avLst/>
          </a:prstGeom>
          <a:noFill/>
        </p:spPr>
        <p:txBody>
          <a:bodyPr wrap="square" rtlCol="0">
            <a:spAutoFit/>
          </a:bodyPr>
          <a:lstStyle/>
          <a:p>
            <a:pPr marL="194310" indent="-194310">
              <a:spcAft>
                <a:spcPts val="600"/>
              </a:spcAft>
              <a:buFont typeface="Arial" panose="020B0604020202020204" pitchFamily="34" charset="0"/>
              <a:buChar char="•"/>
            </a:pPr>
            <a:r>
              <a:rPr lang="en-US" sz="2400" dirty="0"/>
              <a:t>Are different </a:t>
            </a:r>
            <a:r>
              <a:rPr lang="en-US" sz="2400" dirty="0" err="1"/>
              <a:t>Λ</a:t>
            </a:r>
            <a:r>
              <a:rPr lang="en-US" sz="2400" baseline="-25000" dirty="0" err="1"/>
              <a:t>b</a:t>
            </a:r>
            <a:r>
              <a:rPr lang="en-US" sz="2400" dirty="0"/>
              <a:t> posteriors</a:t>
            </a:r>
            <a:r>
              <a:rPr lang="en-US" sz="2400" baseline="-25000" dirty="0">
                <a:solidFill>
                  <a:srgbClr val="0070C0"/>
                </a:solidFill>
              </a:rPr>
              <a:t> </a:t>
            </a:r>
            <a:r>
              <a:rPr lang="en-US" sz="2400" dirty="0"/>
              <a:t>consistent? Other ways?</a:t>
            </a:r>
          </a:p>
          <a:p>
            <a:pPr marL="194310" indent="-194310">
              <a:spcAft>
                <a:spcPts val="600"/>
              </a:spcAft>
              <a:buFont typeface="Arial" panose="020B0604020202020204" pitchFamily="34" charset="0"/>
              <a:buChar char="•"/>
            </a:pPr>
            <a:r>
              <a:rPr lang="en-US" sz="2400" dirty="0"/>
              <a:t>How do correlations affect the estimation of the breakdown scale?</a:t>
            </a:r>
          </a:p>
          <a:p>
            <a:pPr marL="194310" indent="-194310">
              <a:spcAft>
                <a:spcPts val="600"/>
              </a:spcAft>
              <a:buFont typeface="Arial" panose="020B0604020202020204" pitchFamily="34" charset="0"/>
              <a:buChar char="•"/>
            </a:pPr>
            <a:r>
              <a:rPr lang="en-US" sz="2400" dirty="0"/>
              <a:t>…</a:t>
            </a:r>
          </a:p>
          <a:p>
            <a:endParaRPr lang="en-US" sz="2400" dirty="0"/>
          </a:p>
        </p:txBody>
      </p:sp>
      <p:sp>
        <p:nvSpPr>
          <p:cNvPr id="9" name="TextBox 8">
            <a:extLst>
              <a:ext uri="{FF2B5EF4-FFF2-40B4-BE49-F238E27FC236}">
                <a16:creationId xmlns:a16="http://schemas.microsoft.com/office/drawing/2014/main" id="{5AAE9ABE-F6A7-B0B2-A04E-59914386F4C8}"/>
              </a:ext>
            </a:extLst>
          </p:cNvPr>
          <p:cNvSpPr txBox="1"/>
          <p:nvPr/>
        </p:nvSpPr>
        <p:spPr>
          <a:xfrm>
            <a:off x="722461" y="3991190"/>
            <a:ext cx="1138990" cy="646331"/>
          </a:xfrm>
          <a:prstGeom prst="rect">
            <a:avLst/>
          </a:prstGeom>
          <a:noFill/>
        </p:spPr>
        <p:txBody>
          <a:bodyPr wrap="square" rtlCol="0">
            <a:spAutoFit/>
          </a:bodyPr>
          <a:lstStyle/>
          <a:p>
            <a:pPr algn="ctr"/>
            <a:r>
              <a:rPr lang="en-US" dirty="0"/>
              <a:t>SMS </a:t>
            </a:r>
            <a:br>
              <a:rPr lang="en-US" dirty="0"/>
            </a:br>
            <a:r>
              <a:rPr lang="en-US" dirty="0"/>
              <a:t>450 MeV</a:t>
            </a:r>
          </a:p>
        </p:txBody>
      </p:sp>
      <p:sp>
        <p:nvSpPr>
          <p:cNvPr id="13" name="TextBox 12">
            <a:extLst>
              <a:ext uri="{FF2B5EF4-FFF2-40B4-BE49-F238E27FC236}">
                <a16:creationId xmlns:a16="http://schemas.microsoft.com/office/drawing/2014/main" id="{30298E86-1C28-A960-410F-5D51F3CA0988}"/>
              </a:ext>
            </a:extLst>
          </p:cNvPr>
          <p:cNvSpPr txBox="1"/>
          <p:nvPr/>
        </p:nvSpPr>
        <p:spPr>
          <a:xfrm>
            <a:off x="1352456" y="57757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133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hart, histogram&#10;&#10;Description automatically generated">
            <a:extLst>
              <a:ext uri="{FF2B5EF4-FFF2-40B4-BE49-F238E27FC236}">
                <a16:creationId xmlns:a16="http://schemas.microsoft.com/office/drawing/2014/main" id="{9039181E-37AF-B843-1F19-49F3EA739CBF}"/>
              </a:ext>
            </a:extLst>
          </p:cNvPr>
          <p:cNvPicPr>
            <a:picLocks noChangeAspect="1"/>
          </p:cNvPicPr>
          <p:nvPr/>
        </p:nvPicPr>
        <p:blipFill>
          <a:blip r:embed="rId3"/>
          <a:stretch>
            <a:fillRect/>
          </a:stretch>
        </p:blipFill>
        <p:spPr>
          <a:xfrm>
            <a:off x="246888" y="3191256"/>
            <a:ext cx="3557016" cy="3557016"/>
          </a:xfrm>
          <a:prstGeom prst="rect">
            <a:avLst/>
          </a:prstGeom>
        </p:spPr>
      </p:pic>
      <p:grpSp>
        <p:nvGrpSpPr>
          <p:cNvPr id="26" name="Group 25">
            <a:extLst>
              <a:ext uri="{FF2B5EF4-FFF2-40B4-BE49-F238E27FC236}">
                <a16:creationId xmlns:a16="http://schemas.microsoft.com/office/drawing/2014/main" id="{2A56D44C-AA4B-21E6-D238-5B0EF3244CE0}"/>
              </a:ext>
            </a:extLst>
          </p:cNvPr>
          <p:cNvGrpSpPr/>
          <p:nvPr/>
        </p:nvGrpSpPr>
        <p:grpSpPr>
          <a:xfrm>
            <a:off x="783313" y="2796009"/>
            <a:ext cx="3482957" cy="2626342"/>
            <a:chOff x="783313" y="2796009"/>
            <a:chExt cx="3482957" cy="2626342"/>
          </a:xfrm>
        </p:grpSpPr>
        <p:sp>
          <p:nvSpPr>
            <p:cNvPr id="22" name="TextBox 21">
              <a:extLst>
                <a:ext uri="{FF2B5EF4-FFF2-40B4-BE49-F238E27FC236}">
                  <a16:creationId xmlns:a16="http://schemas.microsoft.com/office/drawing/2014/main" id="{7B41CF9A-57C0-9746-ACC4-04B0EB31AC6F}"/>
                </a:ext>
              </a:extLst>
            </p:cNvPr>
            <p:cNvSpPr txBox="1"/>
            <p:nvPr/>
          </p:nvSpPr>
          <p:spPr>
            <a:xfrm>
              <a:off x="783313" y="2796009"/>
              <a:ext cx="3171061"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NN observables</a:t>
              </a:r>
            </a:p>
          </p:txBody>
        </p:sp>
        <p:sp>
          <p:nvSpPr>
            <p:cNvPr id="16" name="TextBox 15">
              <a:extLst>
                <a:ext uri="{FF2B5EF4-FFF2-40B4-BE49-F238E27FC236}">
                  <a16:creationId xmlns:a16="http://schemas.microsoft.com/office/drawing/2014/main" id="{D7271D25-43B4-CB46-A914-06D90239F74C}"/>
                </a:ext>
              </a:extLst>
            </p:cNvPr>
            <p:cNvSpPr txBox="1"/>
            <p:nvPr/>
          </p:nvSpPr>
          <p:spPr>
            <a:xfrm>
              <a:off x="2875931" y="3852691"/>
              <a:ext cx="1390339" cy="1569660"/>
            </a:xfrm>
            <a:prstGeom prst="rect">
              <a:avLst/>
            </a:prstGeom>
            <a:solidFill>
              <a:schemeClr val="bg1">
                <a:lumMod val="95000"/>
              </a:schemeClr>
            </a:solidFill>
          </p:spPr>
          <p:txBody>
            <a:bodyPr wrap="square" rtlCol="0">
              <a:spAutoFit/>
            </a:bodyPr>
            <a:lstStyle/>
            <a:p>
              <a:r>
                <a:rPr lang="en-US" sz="1600" dirty="0" err="1"/>
                <a:t>Millican</a:t>
              </a:r>
              <a:r>
                <a:rPr lang="en-US" sz="1600" dirty="0"/>
                <a:t> et al., in prep [also Melendez et al., </a:t>
              </a:r>
              <a:r>
                <a:rPr lang="en-US" sz="1600" dirty="0">
                  <a:hlinkClick r:id="rId4">
                    <a:extLst>
                      <a:ext uri="{A12FA001-AC4F-418D-AE19-62706E023703}">
                        <ahyp:hlinkClr xmlns:ahyp="http://schemas.microsoft.com/office/drawing/2018/hyperlinkcolor" val="tx"/>
                      </a:ext>
                    </a:extLst>
                  </a:hlinkClick>
                </a:rPr>
                <a:t>PRC (2017) </a:t>
              </a:r>
              <a:r>
                <a:rPr lang="en-US" sz="1600" dirty="0"/>
                <a:t> and </a:t>
              </a:r>
              <a:r>
                <a:rPr lang="en-US" sz="1600" dirty="0">
                  <a:hlinkClick r:id="rId5">
                    <a:extLst>
                      <a:ext uri="{A12FA001-AC4F-418D-AE19-62706E023703}">
                        <ahyp:hlinkClr xmlns:ahyp="http://schemas.microsoft.com/office/drawing/2018/hyperlinkcolor" val="tx"/>
                      </a:ext>
                    </a:extLst>
                  </a:hlinkClick>
                </a:rPr>
                <a:t>PRC (2019)</a:t>
              </a:r>
              <a:r>
                <a:rPr lang="en-US" sz="1600" dirty="0"/>
                <a:t>.]</a:t>
              </a:r>
            </a:p>
          </p:txBody>
        </p:sp>
      </p:grpSp>
      <p:sp>
        <p:nvSpPr>
          <p:cNvPr id="3" name="Title 1">
            <a:extLst>
              <a:ext uri="{FF2B5EF4-FFF2-40B4-BE49-F238E27FC236}">
                <a16:creationId xmlns:a16="http://schemas.microsoft.com/office/drawing/2014/main" id="{7F9D6F28-6694-114E-A69F-250CCB46E67A}"/>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27" name="Group 26">
            <a:extLst>
              <a:ext uri="{FF2B5EF4-FFF2-40B4-BE49-F238E27FC236}">
                <a16:creationId xmlns:a16="http://schemas.microsoft.com/office/drawing/2014/main" id="{1A38AA41-EFE4-BB47-9536-4373658C9A2D}"/>
              </a:ext>
            </a:extLst>
          </p:cNvPr>
          <p:cNvGrpSpPr/>
          <p:nvPr/>
        </p:nvGrpSpPr>
        <p:grpSpPr>
          <a:xfrm>
            <a:off x="4410480" y="2832098"/>
            <a:ext cx="3474112" cy="3864895"/>
            <a:chOff x="4312662" y="849942"/>
            <a:chExt cx="3474112" cy="3864895"/>
          </a:xfrm>
        </p:grpSpPr>
        <p:grpSp>
          <p:nvGrpSpPr>
            <p:cNvPr id="21" name="Group 20">
              <a:extLst>
                <a:ext uri="{FF2B5EF4-FFF2-40B4-BE49-F238E27FC236}">
                  <a16:creationId xmlns:a16="http://schemas.microsoft.com/office/drawing/2014/main" id="{3E084075-89E2-EE4E-A9D9-27917D41A023}"/>
                </a:ext>
              </a:extLst>
            </p:cNvPr>
            <p:cNvGrpSpPr/>
            <p:nvPr/>
          </p:nvGrpSpPr>
          <p:grpSpPr>
            <a:xfrm>
              <a:off x="4312662" y="1303668"/>
              <a:ext cx="3474112" cy="3411169"/>
              <a:chOff x="4312662" y="1126244"/>
              <a:chExt cx="3474112" cy="3411169"/>
            </a:xfrm>
          </p:grpSpPr>
          <p:pic>
            <p:nvPicPr>
              <p:cNvPr id="15" name="Picture 14">
                <a:extLst>
                  <a:ext uri="{FF2B5EF4-FFF2-40B4-BE49-F238E27FC236}">
                    <a16:creationId xmlns:a16="http://schemas.microsoft.com/office/drawing/2014/main" id="{C08D0234-754B-644C-9865-3B660D267320}"/>
                  </a:ext>
                </a:extLst>
              </p:cNvPr>
              <p:cNvPicPr>
                <a:picLocks noChangeAspect="1"/>
              </p:cNvPicPr>
              <p:nvPr/>
            </p:nvPicPr>
            <p:blipFill>
              <a:blip r:embed="rId6"/>
              <a:stretch>
                <a:fillRect/>
              </a:stretch>
            </p:blipFill>
            <p:spPr>
              <a:xfrm>
                <a:off x="4312662" y="1126244"/>
                <a:ext cx="3411169" cy="3411169"/>
              </a:xfrm>
              <a:prstGeom prst="rect">
                <a:avLst/>
              </a:prstGeom>
            </p:spPr>
          </p:pic>
          <p:sp>
            <p:nvSpPr>
              <p:cNvPr id="20" name="TextBox 19">
                <a:extLst>
                  <a:ext uri="{FF2B5EF4-FFF2-40B4-BE49-F238E27FC236}">
                    <a16:creationId xmlns:a16="http://schemas.microsoft.com/office/drawing/2014/main" id="{AA91DF07-5C01-B847-BA7B-59CD04867862}"/>
                  </a:ext>
                </a:extLst>
              </p:cNvPr>
              <p:cNvSpPr txBox="1"/>
              <p:nvPr/>
            </p:nvSpPr>
            <p:spPr>
              <a:xfrm>
                <a:off x="6334253" y="2290013"/>
                <a:ext cx="1452521" cy="584775"/>
              </a:xfrm>
              <a:prstGeom prst="rect">
                <a:avLst/>
              </a:prstGeom>
              <a:solidFill>
                <a:schemeClr val="bg1">
                  <a:lumMod val="95000"/>
                </a:schemeClr>
              </a:solidFill>
            </p:spPr>
            <p:txBody>
              <a:bodyPr wrap="square" rtlCol="0">
                <a:spAutoFit/>
              </a:bodyPr>
              <a:lstStyle/>
              <a:p>
                <a:r>
                  <a:rPr lang="en-US" sz="1600" dirty="0" err="1"/>
                  <a:t>Drischler</a:t>
                </a:r>
                <a:r>
                  <a:rPr lang="en-US" sz="1600" dirty="0"/>
                  <a:t> et al., </a:t>
                </a:r>
                <a:r>
                  <a:rPr lang="en-US" sz="1600" dirty="0">
                    <a:hlinkClick r:id="rId7">
                      <a:extLst>
                        <a:ext uri="{A12FA001-AC4F-418D-AE19-62706E023703}">
                          <ahyp:hlinkClr xmlns:ahyp="http://schemas.microsoft.com/office/drawing/2018/hyperlinkcolor" val="tx"/>
                        </a:ext>
                      </a:extLst>
                    </a:hlinkClick>
                  </a:rPr>
                  <a:t>PRC (2020) </a:t>
                </a:r>
                <a:endParaRPr lang="en-US" sz="1600" dirty="0"/>
              </a:p>
            </p:txBody>
          </p:sp>
        </p:grpSp>
        <p:sp>
          <p:nvSpPr>
            <p:cNvPr id="23" name="TextBox 22">
              <a:extLst>
                <a:ext uri="{FF2B5EF4-FFF2-40B4-BE49-F238E27FC236}">
                  <a16:creationId xmlns:a16="http://schemas.microsoft.com/office/drawing/2014/main" id="{4F8C1161-D3AB-9043-894A-3675EE80C1B8}"/>
                </a:ext>
              </a:extLst>
            </p:cNvPr>
            <p:cNvSpPr txBox="1"/>
            <p:nvPr/>
          </p:nvSpPr>
          <p:spPr>
            <a:xfrm>
              <a:off x="4543927" y="849942"/>
              <a:ext cx="3007746" cy="461665"/>
            </a:xfrm>
            <a:prstGeom prst="rect">
              <a:avLst/>
            </a:prstGeom>
            <a:noFill/>
          </p:spPr>
          <p:txBody>
            <a:bodyPr wrap="none" rtlCol="0">
              <a:spAutoFit/>
            </a:bodyPr>
            <a:lstStyle/>
            <a:p>
              <a:r>
                <a:rPr lang="en-US" sz="2400" dirty="0" err="1">
                  <a:solidFill>
                    <a:srgbClr val="0070C0"/>
                  </a:solidFill>
                </a:rPr>
                <a:t>Λ</a:t>
              </a:r>
              <a:r>
                <a:rPr lang="en-US" sz="2400" i="1" baseline="-25000" dirty="0" err="1">
                  <a:solidFill>
                    <a:srgbClr val="0070C0"/>
                  </a:solidFill>
                </a:rPr>
                <a:t>b</a:t>
              </a:r>
              <a:r>
                <a:rPr lang="en-US" sz="2400" dirty="0">
                  <a:solidFill>
                    <a:srgbClr val="0070C0"/>
                  </a:solidFill>
                </a:rPr>
                <a:t> from infinite matter</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227117" y="1188056"/>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8"/>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227117" y="2019708"/>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9"/>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grpSp>
        <p:nvGrpSpPr>
          <p:cNvPr id="24" name="Group 23">
            <a:extLst>
              <a:ext uri="{FF2B5EF4-FFF2-40B4-BE49-F238E27FC236}">
                <a16:creationId xmlns:a16="http://schemas.microsoft.com/office/drawing/2014/main" id="{1837D9AC-F39F-C083-7A91-AA69906E05F6}"/>
              </a:ext>
            </a:extLst>
          </p:cNvPr>
          <p:cNvGrpSpPr/>
          <p:nvPr/>
        </p:nvGrpSpPr>
        <p:grpSpPr>
          <a:xfrm>
            <a:off x="7890068" y="1187329"/>
            <a:ext cx="4146333" cy="2815513"/>
            <a:chOff x="7970278" y="1187329"/>
            <a:chExt cx="4146333" cy="2815513"/>
          </a:xfrm>
        </p:grpSpPr>
        <p:sp>
          <p:nvSpPr>
            <p:cNvPr id="18" name="Rectangle 17">
              <a:extLst>
                <a:ext uri="{FF2B5EF4-FFF2-40B4-BE49-F238E27FC236}">
                  <a16:creationId xmlns:a16="http://schemas.microsoft.com/office/drawing/2014/main" id="{0A60B1DA-C2FF-67B1-8992-A8CE01FC2701}"/>
                </a:ext>
              </a:extLst>
            </p:cNvPr>
            <p:cNvSpPr/>
            <p:nvPr/>
          </p:nvSpPr>
          <p:spPr>
            <a:xfrm>
              <a:off x="7970278" y="1187329"/>
              <a:ext cx="4114249" cy="28155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0D8456-63BA-072F-8B7D-569BE66FD8D5}"/>
                </a:ext>
              </a:extLst>
            </p:cNvPr>
            <p:cNvSpPr txBox="1"/>
            <p:nvPr/>
          </p:nvSpPr>
          <p:spPr>
            <a:xfrm>
              <a:off x="8400081" y="1187329"/>
              <a:ext cx="3254644" cy="461665"/>
            </a:xfrm>
            <a:prstGeom prst="rect">
              <a:avLst/>
            </a:prstGeom>
            <a:noFill/>
          </p:spPr>
          <p:txBody>
            <a:bodyPr wrap="square" rtlCol="0">
              <a:spAutoFit/>
            </a:bodyPr>
            <a:lstStyle/>
            <a:p>
              <a:r>
                <a:rPr lang="en-US" sz="2400" dirty="0"/>
                <a:t>Melendez et al. (2019):</a:t>
              </a:r>
            </a:p>
          </p:txBody>
        </p:sp>
        <p:pic>
          <p:nvPicPr>
            <p:cNvPr id="5" name="Picture 4">
              <a:extLst>
                <a:ext uri="{FF2B5EF4-FFF2-40B4-BE49-F238E27FC236}">
                  <a16:creationId xmlns:a16="http://schemas.microsoft.com/office/drawing/2014/main" id="{9EEB7B4D-FFB7-626E-1E61-44EF8FAEB378}"/>
                </a:ext>
              </a:extLst>
            </p:cNvPr>
            <p:cNvPicPr>
              <a:picLocks noChangeAspect="1"/>
            </p:cNvPicPr>
            <p:nvPr/>
          </p:nvPicPr>
          <p:blipFill>
            <a:blip r:embed="rId10"/>
            <a:stretch>
              <a:fillRect/>
            </a:stretch>
          </p:blipFill>
          <p:spPr>
            <a:xfrm>
              <a:off x="8182560" y="1770366"/>
              <a:ext cx="3689685" cy="700879"/>
            </a:xfrm>
            <a:prstGeom prst="rect">
              <a:avLst/>
            </a:prstGeom>
            <a:noFill/>
          </p:spPr>
        </p:pic>
        <p:grpSp>
          <p:nvGrpSpPr>
            <p:cNvPr id="17" name="Group 16">
              <a:extLst>
                <a:ext uri="{FF2B5EF4-FFF2-40B4-BE49-F238E27FC236}">
                  <a16:creationId xmlns:a16="http://schemas.microsoft.com/office/drawing/2014/main" id="{B4C33D2C-F7C0-CE55-86C4-1714867163A5}"/>
                </a:ext>
              </a:extLst>
            </p:cNvPr>
            <p:cNvGrpSpPr/>
            <p:nvPr/>
          </p:nvGrpSpPr>
          <p:grpSpPr>
            <a:xfrm>
              <a:off x="8214644" y="2747564"/>
              <a:ext cx="3901967" cy="1200329"/>
              <a:chOff x="8182560" y="2875900"/>
              <a:chExt cx="3901967" cy="1200329"/>
            </a:xfrm>
          </p:grpSpPr>
          <p:sp>
            <p:nvSpPr>
              <p:cNvPr id="6" name="TextBox 5">
                <a:extLst>
                  <a:ext uri="{FF2B5EF4-FFF2-40B4-BE49-F238E27FC236}">
                    <a16:creationId xmlns:a16="http://schemas.microsoft.com/office/drawing/2014/main" id="{65B716E8-0257-8000-0179-703AF0072A7B}"/>
                  </a:ext>
                </a:extLst>
              </p:cNvPr>
              <p:cNvSpPr txBox="1"/>
              <p:nvPr/>
            </p:nvSpPr>
            <p:spPr>
              <a:xfrm>
                <a:off x="8182560" y="2875900"/>
                <a:ext cx="3901967" cy="1200329"/>
              </a:xfrm>
              <a:prstGeom prst="rect">
                <a:avLst/>
              </a:prstGeom>
              <a:noFill/>
            </p:spPr>
            <p:txBody>
              <a:bodyPr wrap="square" rtlCol="0">
                <a:spAutoFit/>
              </a:bodyPr>
              <a:lstStyle/>
              <a:p>
                <a:r>
                  <a:rPr lang="en-US" sz="2400" dirty="0"/>
                  <a:t>With </a:t>
                </a:r>
                <a:br>
                  <a:rPr lang="en-US" sz="2400" dirty="0"/>
                </a:br>
                <a:r>
                  <a:rPr lang="en-US" sz="2400" dirty="0"/>
                  <a:t>the posterior favors </a:t>
                </a:r>
                <a:r>
                  <a:rPr lang="en-US" sz="2400" dirty="0" err="1"/>
                  <a:t>Λ</a:t>
                </a:r>
                <a:r>
                  <a:rPr lang="en-US" sz="2400" i="1" baseline="-25000" dirty="0" err="1"/>
                  <a:t>b</a:t>
                </a:r>
                <a:r>
                  <a:rPr lang="en-US" sz="2400" i="1" baseline="-25000" dirty="0"/>
                  <a:t> </a:t>
                </a:r>
                <a:r>
                  <a:rPr lang="en-US" sz="2400" dirty="0"/>
                  <a:t>with same </a:t>
                </a:r>
                <a:r>
                  <a:rPr lang="en-US" sz="2400" i="1" dirty="0" err="1"/>
                  <a:t>c</a:t>
                </a:r>
                <a:r>
                  <a:rPr lang="en-US" sz="2400" i="1" baseline="-25000" dirty="0" err="1"/>
                  <a:t>n</a:t>
                </a:r>
                <a:r>
                  <a:rPr lang="en-US" sz="2400" dirty="0"/>
                  <a:t> variance for all </a:t>
                </a:r>
                <a:r>
                  <a:rPr lang="en-US" sz="2400" i="1" dirty="0"/>
                  <a:t>n</a:t>
                </a:r>
                <a:endParaRPr lang="en-US" sz="2400" i="1" baseline="-25000" dirty="0"/>
              </a:p>
            </p:txBody>
          </p:sp>
          <p:pic>
            <p:nvPicPr>
              <p:cNvPr id="14" name="Picture 13">
                <a:extLst>
                  <a:ext uri="{FF2B5EF4-FFF2-40B4-BE49-F238E27FC236}">
                    <a16:creationId xmlns:a16="http://schemas.microsoft.com/office/drawing/2014/main" id="{609C2DAB-F4D0-1DD0-3327-9F290768A981}"/>
                  </a:ext>
                </a:extLst>
              </p:cNvPr>
              <p:cNvPicPr>
                <a:picLocks noChangeAspect="1"/>
              </p:cNvPicPr>
              <p:nvPr/>
            </p:nvPicPr>
            <p:blipFill>
              <a:blip r:embed="rId11"/>
              <a:stretch>
                <a:fillRect/>
              </a:stretch>
            </p:blipFill>
            <p:spPr>
              <a:xfrm>
                <a:off x="8998138" y="2930849"/>
                <a:ext cx="2734056" cy="328729"/>
              </a:xfrm>
              <a:prstGeom prst="rect">
                <a:avLst/>
              </a:prstGeom>
            </p:spPr>
          </p:pic>
        </p:grpSp>
      </p:grpSp>
      <p:sp>
        <p:nvSpPr>
          <p:cNvPr id="28" name="TextBox 27">
            <a:extLst>
              <a:ext uri="{FF2B5EF4-FFF2-40B4-BE49-F238E27FC236}">
                <a16:creationId xmlns:a16="http://schemas.microsoft.com/office/drawing/2014/main" id="{B01C1887-EF4B-B902-535A-A7F7590B8786}"/>
              </a:ext>
            </a:extLst>
          </p:cNvPr>
          <p:cNvSpPr txBox="1"/>
          <p:nvPr/>
        </p:nvSpPr>
        <p:spPr>
          <a:xfrm>
            <a:off x="722461" y="3991190"/>
            <a:ext cx="1138990" cy="646331"/>
          </a:xfrm>
          <a:prstGeom prst="rect">
            <a:avLst/>
          </a:prstGeom>
          <a:noFill/>
        </p:spPr>
        <p:txBody>
          <a:bodyPr wrap="square" rtlCol="0">
            <a:spAutoFit/>
          </a:bodyPr>
          <a:lstStyle/>
          <a:p>
            <a:pPr algn="ctr"/>
            <a:r>
              <a:rPr lang="en-US" dirty="0"/>
              <a:t>SMS </a:t>
            </a:r>
            <a:br>
              <a:rPr lang="en-US" dirty="0"/>
            </a:br>
            <a:r>
              <a:rPr lang="en-US" dirty="0"/>
              <a:t>450 MeV</a:t>
            </a:r>
          </a:p>
        </p:txBody>
      </p:sp>
      <p:sp>
        <p:nvSpPr>
          <p:cNvPr id="9" name="TextBox 8">
            <a:extLst>
              <a:ext uri="{FF2B5EF4-FFF2-40B4-BE49-F238E27FC236}">
                <a16:creationId xmlns:a16="http://schemas.microsoft.com/office/drawing/2014/main" id="{8E2F988A-5BB0-E2F5-A862-9A740F115D7E}"/>
              </a:ext>
            </a:extLst>
          </p:cNvPr>
          <p:cNvSpPr txBox="1"/>
          <p:nvPr/>
        </p:nvSpPr>
        <p:spPr>
          <a:xfrm>
            <a:off x="8167063" y="4208224"/>
            <a:ext cx="3689685" cy="2908489"/>
          </a:xfrm>
          <a:prstGeom prst="rect">
            <a:avLst/>
          </a:prstGeom>
          <a:noFill/>
        </p:spPr>
        <p:txBody>
          <a:bodyPr wrap="square" rtlCol="0">
            <a:spAutoFit/>
          </a:bodyPr>
          <a:lstStyle/>
          <a:p>
            <a:pPr marL="194310" indent="-194310">
              <a:spcAft>
                <a:spcPts val="600"/>
              </a:spcAft>
              <a:buFont typeface="Arial" panose="020B0604020202020204" pitchFamily="34" charset="0"/>
              <a:buChar char="•"/>
            </a:pPr>
            <a:r>
              <a:rPr lang="en-US" sz="2400" dirty="0"/>
              <a:t>Are different </a:t>
            </a:r>
            <a:r>
              <a:rPr lang="en-US" sz="2400" dirty="0" err="1"/>
              <a:t>Λ</a:t>
            </a:r>
            <a:r>
              <a:rPr lang="en-US" sz="2400" baseline="-25000" dirty="0" err="1"/>
              <a:t>b</a:t>
            </a:r>
            <a:r>
              <a:rPr lang="en-US" sz="2400" dirty="0"/>
              <a:t> posteriors</a:t>
            </a:r>
            <a:r>
              <a:rPr lang="en-US" sz="2400" baseline="-25000" dirty="0">
                <a:solidFill>
                  <a:srgbClr val="0070C0"/>
                </a:solidFill>
              </a:rPr>
              <a:t> </a:t>
            </a:r>
            <a:r>
              <a:rPr lang="en-US" sz="2400" dirty="0"/>
              <a:t>consistent? Other ways?</a:t>
            </a:r>
          </a:p>
          <a:p>
            <a:pPr marL="194310" indent="-194310">
              <a:spcAft>
                <a:spcPts val="600"/>
              </a:spcAft>
              <a:buFont typeface="Arial" panose="020B0604020202020204" pitchFamily="34" charset="0"/>
              <a:buChar char="•"/>
            </a:pPr>
            <a:r>
              <a:rPr lang="en-US" sz="2400" dirty="0"/>
              <a:t>How do correlations affect the estimation of the breakdown scale?</a:t>
            </a:r>
          </a:p>
          <a:p>
            <a:pPr marL="194310" indent="-194310">
              <a:spcAft>
                <a:spcPts val="600"/>
              </a:spcAft>
              <a:buFont typeface="Arial" panose="020B0604020202020204" pitchFamily="34" charset="0"/>
              <a:buChar char="•"/>
            </a:pPr>
            <a:r>
              <a:rPr lang="en-US" sz="2400" dirty="0"/>
              <a:t>…</a:t>
            </a:r>
          </a:p>
          <a:p>
            <a:endParaRPr lang="en-US" sz="2400" dirty="0"/>
          </a:p>
        </p:txBody>
      </p:sp>
    </p:spTree>
    <p:extLst>
      <p:ext uri="{BB962C8B-B14F-4D97-AF65-F5344CB8AC3E}">
        <p14:creationId xmlns:p14="http://schemas.microsoft.com/office/powerpoint/2010/main" val="7172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D24CBDB-FBAB-8744-9329-EBC4680062DE}"/>
              </a:ext>
            </a:extLst>
          </p:cNvPr>
          <p:cNvGrpSpPr/>
          <p:nvPr/>
        </p:nvGrpSpPr>
        <p:grpSpPr>
          <a:xfrm>
            <a:off x="1396027" y="2888694"/>
            <a:ext cx="3868751" cy="3786500"/>
            <a:chOff x="7964501" y="865435"/>
            <a:chExt cx="3868751" cy="3786500"/>
          </a:xfrm>
        </p:grpSpPr>
        <p:pic>
          <p:nvPicPr>
            <p:cNvPr id="12" name="Picture 11">
              <a:extLst>
                <a:ext uri="{FF2B5EF4-FFF2-40B4-BE49-F238E27FC236}">
                  <a16:creationId xmlns:a16="http://schemas.microsoft.com/office/drawing/2014/main" id="{865D91C4-35A5-E14D-BE9F-5C997BD5DFF7}"/>
                </a:ext>
              </a:extLst>
            </p:cNvPr>
            <p:cNvPicPr>
              <a:picLocks noChangeAspect="1"/>
            </p:cNvPicPr>
            <p:nvPr/>
          </p:nvPicPr>
          <p:blipFill>
            <a:blip r:embed="rId3"/>
            <a:stretch>
              <a:fillRect/>
            </a:stretch>
          </p:blipFill>
          <p:spPr>
            <a:xfrm>
              <a:off x="8021110" y="1361282"/>
              <a:ext cx="3290653" cy="3290653"/>
            </a:xfrm>
            <a:prstGeom prst="rect">
              <a:avLst/>
            </a:prstGeom>
          </p:spPr>
        </p:pic>
        <p:sp>
          <p:nvSpPr>
            <p:cNvPr id="24" name="TextBox 23">
              <a:extLst>
                <a:ext uri="{FF2B5EF4-FFF2-40B4-BE49-F238E27FC236}">
                  <a16:creationId xmlns:a16="http://schemas.microsoft.com/office/drawing/2014/main" id="{31145E03-C68C-B147-A35C-47E5BFFA7EEC}"/>
                </a:ext>
              </a:extLst>
            </p:cNvPr>
            <p:cNvSpPr txBox="1"/>
            <p:nvPr/>
          </p:nvSpPr>
          <p:spPr>
            <a:xfrm>
              <a:off x="7964501" y="865435"/>
              <a:ext cx="3868751"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few-body observables</a:t>
              </a:r>
            </a:p>
          </p:txBody>
        </p:sp>
        <p:sp>
          <p:nvSpPr>
            <p:cNvPr id="26" name="TextBox 25">
              <a:extLst>
                <a:ext uri="{FF2B5EF4-FFF2-40B4-BE49-F238E27FC236}">
                  <a16:creationId xmlns:a16="http://schemas.microsoft.com/office/drawing/2014/main" id="{A38D8F37-DB76-EA48-B12E-536E16F66713}"/>
                </a:ext>
              </a:extLst>
            </p:cNvPr>
            <p:cNvSpPr txBox="1"/>
            <p:nvPr/>
          </p:nvSpPr>
          <p:spPr>
            <a:xfrm>
              <a:off x="9666436" y="1560773"/>
              <a:ext cx="1728358" cy="584775"/>
            </a:xfrm>
            <a:prstGeom prst="rect">
              <a:avLst/>
            </a:prstGeom>
            <a:solidFill>
              <a:schemeClr val="bg1">
                <a:lumMod val="95000"/>
              </a:schemeClr>
            </a:solidFill>
          </p:spPr>
          <p:txBody>
            <a:bodyPr wrap="none" rtlCol="0">
              <a:spAutoFit/>
            </a:bodyPr>
            <a:lstStyle/>
            <a:p>
              <a:r>
                <a:rPr lang="en-US" sz="1600" dirty="0" err="1"/>
                <a:t>Wesolowski</a:t>
              </a:r>
              <a:r>
                <a:rPr lang="en-US" sz="1600" dirty="0"/>
                <a:t> et al., </a:t>
              </a:r>
              <a:br>
                <a:rPr lang="en-US" sz="1600" dirty="0"/>
              </a:br>
              <a:r>
                <a:rPr lang="en-US" sz="1600" dirty="0"/>
                <a:t>PRC (2021)</a:t>
              </a:r>
            </a:p>
          </p:txBody>
        </p:sp>
      </p:grpSp>
      <p:grpSp>
        <p:nvGrpSpPr>
          <p:cNvPr id="33" name="Group 32">
            <a:extLst>
              <a:ext uri="{FF2B5EF4-FFF2-40B4-BE49-F238E27FC236}">
                <a16:creationId xmlns:a16="http://schemas.microsoft.com/office/drawing/2014/main" id="{53E53A1B-C9CC-E742-842A-F867DFAD80D1}"/>
              </a:ext>
            </a:extLst>
          </p:cNvPr>
          <p:cNvGrpSpPr/>
          <p:nvPr/>
        </p:nvGrpSpPr>
        <p:grpSpPr>
          <a:xfrm>
            <a:off x="444741" y="997943"/>
            <a:ext cx="3312314" cy="805991"/>
            <a:chOff x="234655" y="1686790"/>
            <a:chExt cx="3312314" cy="805991"/>
          </a:xfrm>
        </p:grpSpPr>
        <p:pic>
          <p:nvPicPr>
            <p:cNvPr id="8" name="Picture 7">
              <a:extLst>
                <a:ext uri="{FF2B5EF4-FFF2-40B4-BE49-F238E27FC236}">
                  <a16:creationId xmlns:a16="http://schemas.microsoft.com/office/drawing/2014/main" id="{506BD9AA-BDAE-E942-AACA-79ABE13173F8}"/>
                </a:ext>
              </a:extLst>
            </p:cNvPr>
            <p:cNvPicPr>
              <a:picLocks noChangeAspect="1"/>
            </p:cNvPicPr>
            <p:nvPr/>
          </p:nvPicPr>
          <p:blipFill>
            <a:blip r:embed="rId4"/>
            <a:stretch>
              <a:fillRect/>
            </a:stretch>
          </p:blipFill>
          <p:spPr>
            <a:xfrm>
              <a:off x="1299494" y="1686790"/>
              <a:ext cx="2247475" cy="805991"/>
            </a:xfrm>
            <a:prstGeom prst="rect">
              <a:avLst/>
            </a:prstGeom>
          </p:spPr>
        </p:pic>
        <p:sp>
          <p:nvSpPr>
            <p:cNvPr id="30" name="TextBox 29">
              <a:extLst>
                <a:ext uri="{FF2B5EF4-FFF2-40B4-BE49-F238E27FC236}">
                  <a16:creationId xmlns:a16="http://schemas.microsoft.com/office/drawing/2014/main" id="{A4B92A29-97C8-CD4C-93CA-8A3C295484A3}"/>
                </a:ext>
              </a:extLst>
            </p:cNvPr>
            <p:cNvSpPr txBox="1"/>
            <p:nvPr/>
          </p:nvSpPr>
          <p:spPr>
            <a:xfrm>
              <a:off x="234655" y="1858954"/>
              <a:ext cx="1168910" cy="461665"/>
            </a:xfrm>
            <a:prstGeom prst="rect">
              <a:avLst/>
            </a:prstGeom>
            <a:noFill/>
          </p:spPr>
          <p:txBody>
            <a:bodyPr wrap="none" rtlCol="0">
              <a:spAutoFit/>
            </a:bodyPr>
            <a:lstStyle/>
            <a:p>
              <a:r>
                <a:rPr lang="en-US" sz="2400" b="1" dirty="0"/>
                <a:t>Model: </a:t>
              </a:r>
            </a:p>
          </p:txBody>
        </p:sp>
      </p:grpSp>
      <p:grpSp>
        <p:nvGrpSpPr>
          <p:cNvPr id="34" name="Group 33">
            <a:extLst>
              <a:ext uri="{FF2B5EF4-FFF2-40B4-BE49-F238E27FC236}">
                <a16:creationId xmlns:a16="http://schemas.microsoft.com/office/drawing/2014/main" id="{C22B37FB-0698-2448-92B7-1EAF9864EF81}"/>
              </a:ext>
            </a:extLst>
          </p:cNvPr>
          <p:cNvGrpSpPr/>
          <p:nvPr/>
        </p:nvGrpSpPr>
        <p:grpSpPr>
          <a:xfrm>
            <a:off x="439784" y="1757440"/>
            <a:ext cx="7044713" cy="677672"/>
            <a:chOff x="4267050" y="1757854"/>
            <a:chExt cx="7044713" cy="677672"/>
          </a:xfrm>
        </p:grpSpPr>
        <p:pic>
          <p:nvPicPr>
            <p:cNvPr id="7" name="Picture 6">
              <a:extLst>
                <a:ext uri="{FF2B5EF4-FFF2-40B4-BE49-F238E27FC236}">
                  <a16:creationId xmlns:a16="http://schemas.microsoft.com/office/drawing/2014/main" id="{17F06B56-0EB9-894F-BF31-4F832F8E43FA}"/>
                </a:ext>
              </a:extLst>
            </p:cNvPr>
            <p:cNvPicPr>
              <a:picLocks noChangeAspect="1"/>
            </p:cNvPicPr>
            <p:nvPr/>
          </p:nvPicPr>
          <p:blipFill>
            <a:blip r:embed="rId5"/>
            <a:stretch>
              <a:fillRect/>
            </a:stretch>
          </p:blipFill>
          <p:spPr>
            <a:xfrm>
              <a:off x="6140831" y="1757854"/>
              <a:ext cx="5170932" cy="677672"/>
            </a:xfrm>
            <a:prstGeom prst="rect">
              <a:avLst/>
            </a:prstGeom>
          </p:spPr>
        </p:pic>
        <p:sp>
          <p:nvSpPr>
            <p:cNvPr id="31" name="TextBox 30">
              <a:extLst>
                <a:ext uri="{FF2B5EF4-FFF2-40B4-BE49-F238E27FC236}">
                  <a16:creationId xmlns:a16="http://schemas.microsoft.com/office/drawing/2014/main" id="{489E7285-21C1-8D40-92AB-7EBA4646D01C}"/>
                </a:ext>
              </a:extLst>
            </p:cNvPr>
            <p:cNvSpPr txBox="1"/>
            <p:nvPr/>
          </p:nvSpPr>
          <p:spPr>
            <a:xfrm>
              <a:off x="4267050" y="1858952"/>
              <a:ext cx="1776961" cy="461665"/>
            </a:xfrm>
            <a:prstGeom prst="rect">
              <a:avLst/>
            </a:prstGeom>
            <a:noFill/>
          </p:spPr>
          <p:txBody>
            <a:bodyPr wrap="none" rtlCol="0">
              <a:spAutoFit/>
            </a:bodyPr>
            <a:lstStyle/>
            <a:p>
              <a:r>
                <a:rPr lang="en-US" sz="2400" b="1" dirty="0"/>
                <a:t>Expectation:</a:t>
              </a:r>
            </a:p>
          </p:txBody>
        </p:sp>
      </p:grpSp>
      <p:sp>
        <p:nvSpPr>
          <p:cNvPr id="35" name="TextBox 34">
            <a:extLst>
              <a:ext uri="{FF2B5EF4-FFF2-40B4-BE49-F238E27FC236}">
                <a16:creationId xmlns:a16="http://schemas.microsoft.com/office/drawing/2014/main" id="{57E25696-F414-134C-BF18-82DB313CEF01}"/>
              </a:ext>
            </a:extLst>
          </p:cNvPr>
          <p:cNvSpPr txBox="1"/>
          <p:nvPr/>
        </p:nvSpPr>
        <p:spPr>
          <a:xfrm>
            <a:off x="8021632" y="988034"/>
            <a:ext cx="3959580" cy="1631216"/>
          </a:xfrm>
          <a:prstGeom prst="rect">
            <a:avLst/>
          </a:prstGeom>
          <a:solidFill>
            <a:schemeClr val="accent3">
              <a:lumMod val="20000"/>
              <a:lumOff val="80000"/>
            </a:schemeClr>
          </a:solidFill>
        </p:spPr>
        <p:txBody>
          <a:bodyPr wrap="square" rtlCol="0">
            <a:spAutoFit/>
          </a:bodyPr>
          <a:lstStyle/>
          <a:p>
            <a:pPr algn="ctr"/>
            <a:r>
              <a:rPr lang="en-US" sz="2000" dirty="0"/>
              <a:t>What about spectra of light nuclei? Convergence pattern obscured at low order by KE vs. PE cancellation. </a:t>
            </a:r>
            <a:r>
              <a:rPr lang="en-US" sz="2000" dirty="0">
                <a:sym typeface="Wingdings" pitchFamily="2" charset="2"/>
              </a:rPr>
              <a:t> only use higher orders  Q ≈ 0.3</a:t>
            </a:r>
            <a:br>
              <a:rPr lang="en-US" sz="2000" dirty="0">
                <a:sym typeface="Wingdings" pitchFamily="2" charset="2"/>
              </a:rPr>
            </a:br>
            <a:r>
              <a:rPr lang="en-US" sz="2000" dirty="0">
                <a:sym typeface="Wingdings" pitchFamily="2" charset="2"/>
              </a:rPr>
              <a:t>[consistent with (m</a:t>
            </a:r>
            <a:r>
              <a:rPr lang="en-US" sz="2000" baseline="-25000" dirty="0">
                <a:sym typeface="Wingdings" pitchFamily="2" charset="2"/>
              </a:rPr>
              <a:t>π</a:t>
            </a:r>
            <a:r>
              <a:rPr lang="en-US" sz="2000" dirty="0">
                <a:sym typeface="Wingdings" pitchFamily="2" charset="2"/>
              </a:rPr>
              <a:t>)</a:t>
            </a:r>
            <a:r>
              <a:rPr lang="en-US" sz="2000" baseline="30000" dirty="0">
                <a:sym typeface="Wingdings" pitchFamily="2" charset="2"/>
              </a:rPr>
              <a:t>eff.</a:t>
            </a:r>
            <a:r>
              <a:rPr lang="en-US" sz="2000" dirty="0">
                <a:sym typeface="Wingdings" pitchFamily="2" charset="2"/>
              </a:rPr>
              <a:t>/</a:t>
            </a:r>
            <a:r>
              <a:rPr lang="en-US" sz="2000" dirty="0" err="1">
                <a:sym typeface="Wingdings" pitchFamily="2" charset="2"/>
              </a:rPr>
              <a:t>Λ</a:t>
            </a:r>
            <a:r>
              <a:rPr lang="en-US" sz="2000" baseline="-25000" dirty="0" err="1">
                <a:sym typeface="Wingdings" pitchFamily="2" charset="2"/>
              </a:rPr>
              <a:t>b</a:t>
            </a:r>
            <a:r>
              <a:rPr lang="en-US" sz="2000" dirty="0">
                <a:sym typeface="Wingdings" pitchFamily="2" charset="2"/>
              </a:rPr>
              <a:t> </a:t>
            </a:r>
            <a:r>
              <a:rPr lang="en-US" sz="1600" dirty="0">
                <a:sym typeface="Wingdings" pitchFamily="2" charset="2"/>
              </a:rPr>
              <a:t>(see </a:t>
            </a:r>
            <a:r>
              <a:rPr lang="en-US" sz="1600" dirty="0">
                <a:sym typeface="Wingdings" pitchFamily="2" charset="2"/>
                <a:hlinkClick r:id="rId6"/>
              </a:rPr>
              <a:t>Ref.</a:t>
            </a:r>
            <a:r>
              <a:rPr lang="en-US" sz="1600" dirty="0">
                <a:sym typeface="Wingdings" pitchFamily="2" charset="2"/>
              </a:rPr>
              <a:t>) </a:t>
            </a:r>
            <a:r>
              <a:rPr lang="en-US" sz="2000" dirty="0">
                <a:sym typeface="Wingdings" pitchFamily="2" charset="2"/>
              </a:rPr>
              <a:t>]</a:t>
            </a:r>
            <a:endParaRPr lang="en-US" sz="2000" dirty="0"/>
          </a:p>
        </p:txBody>
      </p:sp>
      <p:sp>
        <p:nvSpPr>
          <p:cNvPr id="4" name="Title 1">
            <a:extLst>
              <a:ext uri="{FF2B5EF4-FFF2-40B4-BE49-F238E27FC236}">
                <a16:creationId xmlns:a16="http://schemas.microsoft.com/office/drawing/2014/main" id="{CA9E4F2C-165E-6B80-0BE4-B50AE1D23809}"/>
              </a:ext>
            </a:extLst>
          </p:cNvPr>
          <p:cNvSpPr txBox="1">
            <a:spLocks/>
          </p:cNvSpPr>
          <p:nvPr/>
        </p:nvSpPr>
        <p:spPr>
          <a:xfrm>
            <a:off x="1352456" y="277819"/>
            <a:ext cx="9951419" cy="64973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mn-lt"/>
              </a:rPr>
              <a:t>Limits of EFTs: Learning the expansion parameter</a:t>
            </a:r>
          </a:p>
        </p:txBody>
      </p:sp>
      <p:grpSp>
        <p:nvGrpSpPr>
          <p:cNvPr id="14" name="Group 13">
            <a:extLst>
              <a:ext uri="{FF2B5EF4-FFF2-40B4-BE49-F238E27FC236}">
                <a16:creationId xmlns:a16="http://schemas.microsoft.com/office/drawing/2014/main" id="{CB0C8D0E-25C4-F9BA-A18F-3D6ADA581056}"/>
              </a:ext>
            </a:extLst>
          </p:cNvPr>
          <p:cNvGrpSpPr/>
          <p:nvPr/>
        </p:nvGrpSpPr>
        <p:grpSpPr>
          <a:xfrm>
            <a:off x="6245363" y="2887889"/>
            <a:ext cx="5607883" cy="3868895"/>
            <a:chOff x="6245363" y="2887889"/>
            <a:chExt cx="5607883" cy="3868895"/>
          </a:xfrm>
        </p:grpSpPr>
        <p:grpSp>
          <p:nvGrpSpPr>
            <p:cNvPr id="13" name="Group 12">
              <a:extLst>
                <a:ext uri="{FF2B5EF4-FFF2-40B4-BE49-F238E27FC236}">
                  <a16:creationId xmlns:a16="http://schemas.microsoft.com/office/drawing/2014/main" id="{5828BF7B-872E-CBAB-4D7F-3B978CA32F9C}"/>
                </a:ext>
              </a:extLst>
            </p:cNvPr>
            <p:cNvGrpSpPr/>
            <p:nvPr/>
          </p:nvGrpSpPr>
          <p:grpSpPr>
            <a:xfrm>
              <a:off x="6245363" y="2887889"/>
              <a:ext cx="5607883" cy="3868895"/>
              <a:chOff x="6245363" y="2887889"/>
              <a:chExt cx="5607883" cy="3868895"/>
            </a:xfrm>
          </p:grpSpPr>
          <p:pic>
            <p:nvPicPr>
              <p:cNvPr id="2" name="Picture 1">
                <a:extLst>
                  <a:ext uri="{FF2B5EF4-FFF2-40B4-BE49-F238E27FC236}">
                    <a16:creationId xmlns:a16="http://schemas.microsoft.com/office/drawing/2014/main" id="{F261834A-1AA4-DD34-6560-5148575C692A}"/>
                  </a:ext>
                </a:extLst>
              </p:cNvPr>
              <p:cNvPicPr>
                <a:picLocks noChangeAspect="1"/>
              </p:cNvPicPr>
              <p:nvPr/>
            </p:nvPicPr>
            <p:blipFill>
              <a:blip r:embed="rId7"/>
              <a:stretch>
                <a:fillRect/>
              </a:stretch>
            </p:blipFill>
            <p:spPr>
              <a:xfrm>
                <a:off x="6245363" y="3434056"/>
                <a:ext cx="5056325" cy="3322728"/>
              </a:xfrm>
              <a:prstGeom prst="rect">
                <a:avLst/>
              </a:prstGeom>
            </p:spPr>
          </p:pic>
          <p:sp>
            <p:nvSpPr>
              <p:cNvPr id="6" name="TextBox 5">
                <a:extLst>
                  <a:ext uri="{FF2B5EF4-FFF2-40B4-BE49-F238E27FC236}">
                    <a16:creationId xmlns:a16="http://schemas.microsoft.com/office/drawing/2014/main" id="{E1DD668E-5F9C-86AB-B645-0A2611BB08E6}"/>
                  </a:ext>
                </a:extLst>
              </p:cNvPr>
              <p:cNvSpPr txBox="1"/>
              <p:nvPr/>
            </p:nvSpPr>
            <p:spPr>
              <a:xfrm>
                <a:off x="6525441" y="2887889"/>
                <a:ext cx="5327805" cy="461665"/>
              </a:xfrm>
              <a:prstGeom prst="rect">
                <a:avLst/>
              </a:prstGeom>
              <a:noFill/>
            </p:spPr>
            <p:txBody>
              <a:bodyPr wrap="none" rtlCol="0">
                <a:spAutoFit/>
              </a:bodyPr>
              <a:lstStyle/>
              <a:p>
                <a:r>
                  <a:rPr lang="en-US" sz="2400" i="1" dirty="0">
                    <a:solidFill>
                      <a:srgbClr val="0070C0"/>
                    </a:solidFill>
                  </a:rPr>
                  <a:t>Q</a:t>
                </a:r>
                <a:r>
                  <a:rPr lang="en-US" sz="2400" dirty="0">
                    <a:solidFill>
                      <a:srgbClr val="0070C0"/>
                    </a:solidFill>
                  </a:rPr>
                  <a:t> from nuclear energies (</a:t>
                </a:r>
                <a:r>
                  <a:rPr lang="en-US" sz="2400" i="1" dirty="0">
                    <a:solidFill>
                      <a:srgbClr val="0070C0"/>
                    </a:solidFill>
                  </a:rPr>
                  <a:t>A &lt; 8</a:t>
                </a:r>
                <a:r>
                  <a:rPr lang="en-US" sz="2400" dirty="0">
                    <a:solidFill>
                      <a:srgbClr val="0070C0"/>
                    </a:solidFill>
                  </a:rPr>
                  <a:t> vs. </a:t>
                </a:r>
                <a:r>
                  <a:rPr lang="en-US" sz="2400" i="1" dirty="0">
                    <a:solidFill>
                      <a:srgbClr val="0070C0"/>
                    </a:solidFill>
                  </a:rPr>
                  <a:t>A ≥ 8</a:t>
                </a:r>
                <a:r>
                  <a:rPr lang="en-US" sz="2400" dirty="0">
                    <a:solidFill>
                      <a:srgbClr val="0070C0"/>
                    </a:solidFill>
                  </a:rPr>
                  <a:t>)</a:t>
                </a:r>
              </a:p>
            </p:txBody>
          </p:sp>
        </p:grpSp>
        <p:sp>
          <p:nvSpPr>
            <p:cNvPr id="5" name="TextBox 4">
              <a:extLst>
                <a:ext uri="{FF2B5EF4-FFF2-40B4-BE49-F238E27FC236}">
                  <a16:creationId xmlns:a16="http://schemas.microsoft.com/office/drawing/2014/main" id="{41B08A2B-4A00-D63F-B09A-E1DF3A3A1982}"/>
                </a:ext>
              </a:extLst>
            </p:cNvPr>
            <p:cNvSpPr txBox="1"/>
            <p:nvPr/>
          </p:nvSpPr>
          <p:spPr>
            <a:xfrm>
              <a:off x="9403129" y="5063669"/>
              <a:ext cx="1703800" cy="584775"/>
            </a:xfrm>
            <a:prstGeom prst="rect">
              <a:avLst/>
            </a:prstGeom>
            <a:solidFill>
              <a:schemeClr val="bg1">
                <a:lumMod val="95000"/>
              </a:schemeClr>
            </a:solidFill>
          </p:spPr>
          <p:txBody>
            <a:bodyPr wrap="none" rtlCol="0">
              <a:spAutoFit/>
            </a:bodyPr>
            <a:lstStyle/>
            <a:p>
              <a:r>
                <a:rPr lang="en-US" sz="1600" dirty="0"/>
                <a:t>Maris, Roth et al., </a:t>
              </a:r>
              <a:br>
                <a:rPr lang="en-US" sz="1600" dirty="0"/>
              </a:br>
              <a:r>
                <a:rPr lang="en-US" sz="1600" dirty="0"/>
                <a:t>PRC (2022)</a:t>
              </a:r>
            </a:p>
          </p:txBody>
        </p:sp>
      </p:grpSp>
    </p:spTree>
    <p:extLst>
      <p:ext uri="{BB962C8B-B14F-4D97-AF65-F5344CB8AC3E}">
        <p14:creationId xmlns:p14="http://schemas.microsoft.com/office/powerpoint/2010/main" val="367152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766469" y="157058"/>
            <a:ext cx="11549958" cy="792324"/>
          </a:xfrm>
        </p:spPr>
        <p:txBody>
          <a:bodyPr>
            <a:noAutofit/>
          </a:bodyPr>
          <a:lstStyle/>
          <a:p>
            <a:pPr marL="342900" indent="-342900">
              <a:spcAft>
                <a:spcPts val="1200"/>
              </a:spcAft>
              <a:buFont typeface="Wingdings" pitchFamily="2" charset="2"/>
              <a:buChar char="q"/>
            </a:pPr>
            <a:r>
              <a:rPr lang="en-US" sz="3600" b="1" dirty="0">
                <a:solidFill>
                  <a:srgbClr val="FF0000"/>
                </a:solidFill>
                <a:latin typeface="+mn-lt"/>
              </a:rPr>
              <a:t> Account for correlations in inputs and observables</a:t>
            </a:r>
          </a:p>
        </p:txBody>
      </p:sp>
      <p:sp>
        <p:nvSpPr>
          <p:cNvPr id="10" name="TextBox 9">
            <a:extLst>
              <a:ext uri="{FF2B5EF4-FFF2-40B4-BE49-F238E27FC236}">
                <a16:creationId xmlns:a16="http://schemas.microsoft.com/office/drawing/2014/main" id="{44A72272-46DC-7045-AB14-0C3CD39EFA3F}"/>
              </a:ext>
            </a:extLst>
          </p:cNvPr>
          <p:cNvSpPr txBox="1"/>
          <p:nvPr/>
        </p:nvSpPr>
        <p:spPr>
          <a:xfrm>
            <a:off x="586452" y="947622"/>
            <a:ext cx="10592515" cy="96449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a:t>pr(</a:t>
            </a:r>
            <a:r>
              <a:rPr lang="en-US" sz="2667" i="1" dirty="0"/>
              <a:t>x</a:t>
            </a:r>
            <a:r>
              <a:rPr lang="en-US" sz="2667" dirty="0"/>
              <a:t>, </a:t>
            </a:r>
            <a:r>
              <a:rPr lang="en-US" sz="2667" i="1" dirty="0"/>
              <a:t>y</a:t>
            </a:r>
            <a:r>
              <a:rPr lang="en-US" sz="2667" dirty="0"/>
              <a:t>| </a:t>
            </a:r>
            <a:r>
              <a:rPr lang="en-US" sz="2667" i="1" dirty="0"/>
              <a:t>z</a:t>
            </a:r>
            <a:r>
              <a:rPr lang="en-US" sz="2667" dirty="0"/>
              <a:t>) “joint probability (density) of </a:t>
            </a:r>
            <a:r>
              <a:rPr lang="en-US" sz="2667" i="1" dirty="0"/>
              <a:t>x</a:t>
            </a:r>
            <a:r>
              <a:rPr lang="en-US" sz="2667" dirty="0"/>
              <a:t> and </a:t>
            </a:r>
            <a:r>
              <a:rPr lang="en-US" sz="2667" i="1" dirty="0"/>
              <a:t>y</a:t>
            </a:r>
            <a:r>
              <a:rPr lang="en-US" sz="2667" dirty="0"/>
              <a:t> given z” (</a:t>
            </a:r>
            <a:r>
              <a:rPr lang="en-US" sz="2667" i="1" dirty="0"/>
              <a:t>contingent</a:t>
            </a:r>
            <a:r>
              <a:rPr lang="en-US" sz="2667" dirty="0"/>
              <a:t> on </a:t>
            </a:r>
            <a:r>
              <a:rPr lang="en-US" sz="2667" i="1" dirty="0"/>
              <a:t>z</a:t>
            </a:r>
            <a:r>
              <a:rPr lang="en-US" sz="2667" dirty="0"/>
              <a:t>)</a:t>
            </a:r>
          </a:p>
          <a:p>
            <a:pPr marL="259074" indent="-259074">
              <a:spcAft>
                <a:spcPts val="400"/>
              </a:spcAft>
              <a:buFont typeface="Arial" panose="020B0604020202020204" pitchFamily="34" charset="0"/>
              <a:buChar char="•"/>
            </a:pPr>
            <a:endParaRPr lang="en-US" sz="2667" dirty="0"/>
          </a:p>
        </p:txBody>
      </p:sp>
      <p:pic>
        <p:nvPicPr>
          <p:cNvPr id="4" name="Picture 3">
            <a:extLst>
              <a:ext uri="{FF2B5EF4-FFF2-40B4-BE49-F238E27FC236}">
                <a16:creationId xmlns:a16="http://schemas.microsoft.com/office/drawing/2014/main" id="{0753ECE6-F66D-DA45-9733-47160CFC315A}"/>
              </a:ext>
            </a:extLst>
          </p:cNvPr>
          <p:cNvPicPr>
            <a:picLocks noChangeAspect="1"/>
          </p:cNvPicPr>
          <p:nvPr/>
        </p:nvPicPr>
        <p:blipFill>
          <a:blip r:embed="rId3"/>
          <a:stretch>
            <a:fillRect/>
          </a:stretch>
        </p:blipFill>
        <p:spPr>
          <a:xfrm>
            <a:off x="377487" y="1554111"/>
            <a:ext cx="4919133" cy="5200227"/>
          </a:xfrm>
          <a:prstGeom prst="rect">
            <a:avLst/>
          </a:prstGeom>
          <a:ln w="19050">
            <a:solidFill>
              <a:schemeClr val="tx1"/>
            </a:solidFill>
          </a:ln>
        </p:spPr>
      </p:pic>
      <p:grpSp>
        <p:nvGrpSpPr>
          <p:cNvPr id="20" name="Group 19">
            <a:extLst>
              <a:ext uri="{FF2B5EF4-FFF2-40B4-BE49-F238E27FC236}">
                <a16:creationId xmlns:a16="http://schemas.microsoft.com/office/drawing/2014/main" id="{B3BE8EE8-1439-AE4A-97E9-5E60273EE521}"/>
              </a:ext>
            </a:extLst>
          </p:cNvPr>
          <p:cNvGrpSpPr/>
          <p:nvPr/>
        </p:nvGrpSpPr>
        <p:grpSpPr>
          <a:xfrm>
            <a:off x="5904363" y="1549338"/>
            <a:ext cx="5858133" cy="2317831"/>
            <a:chOff x="4629282" y="2571750"/>
            <a:chExt cx="4393600" cy="1738373"/>
          </a:xfrm>
        </p:grpSpPr>
        <p:sp>
          <p:nvSpPr>
            <p:cNvPr id="22" name="Rounded Rectangle 21">
              <a:extLst>
                <a:ext uri="{FF2B5EF4-FFF2-40B4-BE49-F238E27FC236}">
                  <a16:creationId xmlns:a16="http://schemas.microsoft.com/office/drawing/2014/main" id="{6A4BE85B-1FD0-E349-A597-FB8CC473C041}"/>
                </a:ext>
              </a:extLst>
            </p:cNvPr>
            <p:cNvSpPr/>
            <p:nvPr/>
          </p:nvSpPr>
          <p:spPr>
            <a:xfrm>
              <a:off x="4629282" y="2571750"/>
              <a:ext cx="4393600" cy="1738373"/>
            </a:xfrm>
            <a:prstGeom prst="roundRect">
              <a:avLst/>
            </a:prstGeom>
            <a:solidFill>
              <a:schemeClr val="bg1">
                <a:lumMod val="9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a:extLst>
                <a:ext uri="{FF2B5EF4-FFF2-40B4-BE49-F238E27FC236}">
                  <a16:creationId xmlns:a16="http://schemas.microsoft.com/office/drawing/2014/main" id="{73CA2CF8-E34F-0D44-8ED2-40FBF97D9A94}"/>
                </a:ext>
              </a:extLst>
            </p:cNvPr>
            <p:cNvPicPr>
              <a:picLocks noChangeAspect="1"/>
            </p:cNvPicPr>
            <p:nvPr/>
          </p:nvPicPr>
          <p:blipFill>
            <a:blip r:embed="rId4"/>
            <a:stretch>
              <a:fillRect/>
            </a:stretch>
          </p:blipFill>
          <p:spPr>
            <a:xfrm>
              <a:off x="4818193" y="2765769"/>
              <a:ext cx="4047478" cy="1316376"/>
            </a:xfrm>
            <a:prstGeom prst="rect">
              <a:avLst/>
            </a:prstGeom>
          </p:spPr>
        </p:pic>
      </p:grpSp>
      <p:pic>
        <p:nvPicPr>
          <p:cNvPr id="8" name="Picture 7">
            <a:extLst>
              <a:ext uri="{FF2B5EF4-FFF2-40B4-BE49-F238E27FC236}">
                <a16:creationId xmlns:a16="http://schemas.microsoft.com/office/drawing/2014/main" id="{877A3021-9CAD-784E-969E-A1D29A688E3C}"/>
              </a:ext>
            </a:extLst>
          </p:cNvPr>
          <p:cNvPicPr>
            <a:picLocks noChangeAspect="1"/>
          </p:cNvPicPr>
          <p:nvPr/>
        </p:nvPicPr>
        <p:blipFill>
          <a:blip r:embed="rId5"/>
          <a:stretch>
            <a:fillRect/>
          </a:stretch>
        </p:blipFill>
        <p:spPr>
          <a:xfrm>
            <a:off x="5882709" y="4125861"/>
            <a:ext cx="5567783" cy="468223"/>
          </a:xfrm>
          <a:prstGeom prst="rect">
            <a:avLst/>
          </a:prstGeom>
        </p:spPr>
      </p:pic>
      <p:sp>
        <p:nvSpPr>
          <p:cNvPr id="5" name="TextBox 4">
            <a:extLst>
              <a:ext uri="{FF2B5EF4-FFF2-40B4-BE49-F238E27FC236}">
                <a16:creationId xmlns:a16="http://schemas.microsoft.com/office/drawing/2014/main" id="{341A536D-2A6B-1F94-AD9A-CFECA5CBC641}"/>
              </a:ext>
            </a:extLst>
          </p:cNvPr>
          <p:cNvSpPr txBox="1"/>
          <p:nvPr/>
        </p:nvSpPr>
        <p:spPr>
          <a:xfrm>
            <a:off x="1212972" y="4302307"/>
            <a:ext cx="674415" cy="400110"/>
          </a:xfrm>
          <a:prstGeom prst="rect">
            <a:avLst/>
          </a:prstGeom>
          <a:noFill/>
        </p:spPr>
        <p:txBody>
          <a:bodyPr wrap="none" rtlCol="0">
            <a:spAutoFit/>
          </a:bodyPr>
          <a:lstStyle/>
          <a:p>
            <a:r>
              <a:rPr lang="en-US" sz="2000" b="1" dirty="0">
                <a:solidFill>
                  <a:srgbClr val="FF0000"/>
                </a:solidFill>
              </a:rPr>
              <a:t>joint</a:t>
            </a:r>
          </a:p>
        </p:txBody>
      </p:sp>
      <p:grpSp>
        <p:nvGrpSpPr>
          <p:cNvPr id="19" name="Group 18">
            <a:extLst>
              <a:ext uri="{FF2B5EF4-FFF2-40B4-BE49-F238E27FC236}">
                <a16:creationId xmlns:a16="http://schemas.microsoft.com/office/drawing/2014/main" id="{542CED20-6BEC-9C87-3C30-31A7EA7772B6}"/>
              </a:ext>
            </a:extLst>
          </p:cNvPr>
          <p:cNvGrpSpPr/>
          <p:nvPr/>
        </p:nvGrpSpPr>
        <p:grpSpPr>
          <a:xfrm>
            <a:off x="2614235" y="2241766"/>
            <a:ext cx="2622173" cy="1625403"/>
            <a:chOff x="2614235" y="2241766"/>
            <a:chExt cx="2622173" cy="1625403"/>
          </a:xfrm>
        </p:grpSpPr>
        <p:sp>
          <p:nvSpPr>
            <p:cNvPr id="3" name="TextBox 2">
              <a:extLst>
                <a:ext uri="{FF2B5EF4-FFF2-40B4-BE49-F238E27FC236}">
                  <a16:creationId xmlns:a16="http://schemas.microsoft.com/office/drawing/2014/main" id="{780636A4-D743-8521-AC89-DC909065712A}"/>
                </a:ext>
              </a:extLst>
            </p:cNvPr>
            <p:cNvSpPr txBox="1"/>
            <p:nvPr/>
          </p:nvSpPr>
          <p:spPr>
            <a:xfrm>
              <a:off x="3618854" y="2241766"/>
              <a:ext cx="1547475" cy="400110"/>
            </a:xfrm>
            <a:prstGeom prst="rect">
              <a:avLst/>
            </a:prstGeom>
            <a:noFill/>
          </p:spPr>
          <p:txBody>
            <a:bodyPr wrap="none" rtlCol="0">
              <a:spAutoFit/>
            </a:bodyPr>
            <a:lstStyle/>
            <a:p>
              <a:r>
                <a:rPr lang="en-US" sz="2000" b="1" dirty="0">
                  <a:solidFill>
                    <a:srgbClr val="FF0000"/>
                  </a:solidFill>
                </a:rPr>
                <a:t>marginalized</a:t>
              </a:r>
            </a:p>
          </p:txBody>
        </p:sp>
        <p:cxnSp>
          <p:nvCxnSpPr>
            <p:cNvPr id="7" name="Straight Connector 6">
              <a:extLst>
                <a:ext uri="{FF2B5EF4-FFF2-40B4-BE49-F238E27FC236}">
                  <a16:creationId xmlns:a16="http://schemas.microsoft.com/office/drawing/2014/main" id="{8B76656F-A791-1769-0A36-79090B5FC2C6}"/>
                </a:ext>
              </a:extLst>
            </p:cNvPr>
            <p:cNvCxnSpPr>
              <a:cxnSpLocks/>
            </p:cNvCxnSpPr>
            <p:nvPr/>
          </p:nvCxnSpPr>
          <p:spPr>
            <a:xfrm flipH="1">
              <a:off x="3177155" y="2641876"/>
              <a:ext cx="915822" cy="543037"/>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FF80D-CF09-85E2-979B-B8E1C109E918}"/>
                </a:ext>
              </a:extLst>
            </p:cNvPr>
            <p:cNvCxnSpPr>
              <a:cxnSpLocks/>
            </p:cNvCxnSpPr>
            <p:nvPr/>
          </p:nvCxnSpPr>
          <p:spPr>
            <a:xfrm flipH="1">
              <a:off x="4249587" y="2641876"/>
              <a:ext cx="143004" cy="1225293"/>
            </a:xfrm>
            <a:prstGeom prst="line">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CF27E13-ABED-4A44-4A78-D2CE5326A185}"/>
                </a:ext>
              </a:extLst>
            </p:cNvPr>
            <p:cNvSpPr txBox="1"/>
            <p:nvPr/>
          </p:nvSpPr>
          <p:spPr>
            <a:xfrm>
              <a:off x="4335199" y="3221217"/>
              <a:ext cx="90120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sp>
          <p:nvSpPr>
            <p:cNvPr id="14" name="TextBox 13">
              <a:extLst>
                <a:ext uri="{FF2B5EF4-FFF2-40B4-BE49-F238E27FC236}">
                  <a16:creationId xmlns:a16="http://schemas.microsoft.com/office/drawing/2014/main" id="{314FDEBA-F8E1-B36A-F93C-DA6AEAD15364}"/>
                </a:ext>
              </a:extLst>
            </p:cNvPr>
            <p:cNvSpPr txBox="1"/>
            <p:nvPr/>
          </p:nvSpPr>
          <p:spPr>
            <a:xfrm>
              <a:off x="2614235" y="2575499"/>
              <a:ext cx="896399"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sp>
        <p:nvSpPr>
          <p:cNvPr id="15" name="TextBox 14">
            <a:extLst>
              <a:ext uri="{FF2B5EF4-FFF2-40B4-BE49-F238E27FC236}">
                <a16:creationId xmlns:a16="http://schemas.microsoft.com/office/drawing/2014/main" id="{714C4BF3-AE00-43CB-8C44-D8D6BB013680}"/>
              </a:ext>
            </a:extLst>
          </p:cNvPr>
          <p:cNvSpPr txBox="1"/>
          <p:nvPr/>
        </p:nvSpPr>
        <p:spPr>
          <a:xfrm>
            <a:off x="2101219" y="5674526"/>
            <a:ext cx="1075936" cy="400110"/>
          </a:xfrm>
          <a:prstGeom prst="rect">
            <a:avLst/>
          </a:prstGeom>
          <a:noFill/>
        </p:spPr>
        <p:txBody>
          <a:bodyPr wrap="none" rtlCol="0">
            <a:spAutoFit/>
          </a:bodyPr>
          <a:lstStyle/>
          <a:p>
            <a:r>
              <a:rPr lang="en-US" sz="2000" dirty="0">
                <a:solidFill>
                  <a:srgbClr val="FF0000"/>
                </a:solidFill>
              </a:rPr>
              <a:t>pr(</a:t>
            </a:r>
            <a:r>
              <a:rPr lang="en-US" sz="2000" i="1" dirty="0" err="1">
                <a:solidFill>
                  <a:srgbClr val="FF0000"/>
                </a:solidFill>
              </a:rPr>
              <a:t>x,y</a:t>
            </a:r>
            <a:r>
              <a:rPr lang="en-US" sz="2000" dirty="0" err="1">
                <a:solidFill>
                  <a:srgbClr val="FF0000"/>
                </a:solidFill>
              </a:rPr>
              <a:t>|</a:t>
            </a:r>
            <a:r>
              <a:rPr lang="en-US" sz="2000" i="1" dirty="0" err="1">
                <a:solidFill>
                  <a:srgbClr val="FF0000"/>
                </a:solidFill>
              </a:rPr>
              <a:t>z</a:t>
            </a:r>
            <a:r>
              <a:rPr lang="en-US" sz="2000" dirty="0">
                <a:solidFill>
                  <a:srgbClr val="FF0000"/>
                </a:solidFill>
              </a:rPr>
              <a:t>)</a:t>
            </a:r>
          </a:p>
        </p:txBody>
      </p:sp>
      <p:grpSp>
        <p:nvGrpSpPr>
          <p:cNvPr id="18" name="Group 17">
            <a:extLst>
              <a:ext uri="{FF2B5EF4-FFF2-40B4-BE49-F238E27FC236}">
                <a16:creationId xmlns:a16="http://schemas.microsoft.com/office/drawing/2014/main" id="{5C7E949A-8058-DED3-48D2-7D29F81BDBA3}"/>
              </a:ext>
            </a:extLst>
          </p:cNvPr>
          <p:cNvGrpSpPr/>
          <p:nvPr/>
        </p:nvGrpSpPr>
        <p:grpSpPr>
          <a:xfrm>
            <a:off x="466387" y="4903779"/>
            <a:ext cx="3905893" cy="1808231"/>
            <a:chOff x="466387" y="4903779"/>
            <a:chExt cx="3905893" cy="1808231"/>
          </a:xfrm>
        </p:grpSpPr>
        <p:sp>
          <p:nvSpPr>
            <p:cNvPr id="21" name="TextBox 20">
              <a:extLst>
                <a:ext uri="{FF2B5EF4-FFF2-40B4-BE49-F238E27FC236}">
                  <a16:creationId xmlns:a16="http://schemas.microsoft.com/office/drawing/2014/main" id="{E120ED79-F0E6-6EA2-C61D-311D6315AFC6}"/>
                </a:ext>
              </a:extLst>
            </p:cNvPr>
            <p:cNvSpPr txBox="1"/>
            <p:nvPr/>
          </p:nvSpPr>
          <p:spPr>
            <a:xfrm>
              <a:off x="2044700" y="6286500"/>
              <a:ext cx="317716" cy="400110"/>
            </a:xfrm>
            <a:prstGeom prst="rect">
              <a:avLst/>
            </a:prstGeom>
            <a:solidFill>
              <a:schemeClr val="bg2"/>
            </a:solidFill>
          </p:spPr>
          <p:txBody>
            <a:bodyPr wrap="none" rtlCol="0">
              <a:spAutoFit/>
            </a:bodyPr>
            <a:lstStyle/>
            <a:p>
              <a:r>
                <a:rPr lang="en-US" sz="2000" i="1" dirty="0"/>
                <a:t>X</a:t>
              </a:r>
            </a:p>
          </p:txBody>
        </p:sp>
        <p:sp>
          <p:nvSpPr>
            <p:cNvPr id="24" name="TextBox 23">
              <a:extLst>
                <a:ext uri="{FF2B5EF4-FFF2-40B4-BE49-F238E27FC236}">
                  <a16:creationId xmlns:a16="http://schemas.microsoft.com/office/drawing/2014/main" id="{7E5E5946-D6DF-3004-16BB-09729AF9D1A8}"/>
                </a:ext>
              </a:extLst>
            </p:cNvPr>
            <p:cNvSpPr txBox="1"/>
            <p:nvPr/>
          </p:nvSpPr>
          <p:spPr>
            <a:xfrm>
              <a:off x="466387" y="4903779"/>
              <a:ext cx="300082" cy="400110"/>
            </a:xfrm>
            <a:prstGeom prst="rect">
              <a:avLst/>
            </a:prstGeom>
            <a:solidFill>
              <a:schemeClr val="bg2"/>
            </a:solidFill>
          </p:spPr>
          <p:txBody>
            <a:bodyPr wrap="none" rtlCol="0">
              <a:spAutoFit/>
            </a:bodyPr>
            <a:lstStyle/>
            <a:p>
              <a:r>
                <a:rPr lang="en-US" sz="2000" i="1" dirty="0"/>
                <a:t>y</a:t>
              </a:r>
            </a:p>
          </p:txBody>
        </p:sp>
        <p:sp>
          <p:nvSpPr>
            <p:cNvPr id="25" name="TextBox 24">
              <a:extLst>
                <a:ext uri="{FF2B5EF4-FFF2-40B4-BE49-F238E27FC236}">
                  <a16:creationId xmlns:a16="http://schemas.microsoft.com/office/drawing/2014/main" id="{8A3C1E0B-15D6-40F7-1FEC-50E248939534}"/>
                </a:ext>
              </a:extLst>
            </p:cNvPr>
            <p:cNvSpPr txBox="1"/>
            <p:nvPr/>
          </p:nvSpPr>
          <p:spPr>
            <a:xfrm>
              <a:off x="4072198" y="6311900"/>
              <a:ext cx="300082" cy="400110"/>
            </a:xfrm>
            <a:prstGeom prst="rect">
              <a:avLst/>
            </a:prstGeom>
            <a:solidFill>
              <a:schemeClr val="bg2"/>
            </a:solidFill>
          </p:spPr>
          <p:txBody>
            <a:bodyPr wrap="none" rtlCol="0">
              <a:spAutoFit/>
            </a:bodyPr>
            <a:lstStyle/>
            <a:p>
              <a:r>
                <a:rPr lang="en-US" sz="2000" i="1" dirty="0"/>
                <a:t>y</a:t>
              </a:r>
            </a:p>
          </p:txBody>
        </p:sp>
      </p:grpSp>
    </p:spTree>
    <p:extLst>
      <p:ext uri="{BB962C8B-B14F-4D97-AF65-F5344CB8AC3E}">
        <p14:creationId xmlns:p14="http://schemas.microsoft.com/office/powerpoint/2010/main" val="2602358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6A-7F6A-E145-8077-2A45F56024BF}"/>
              </a:ext>
            </a:extLst>
          </p:cNvPr>
          <p:cNvSpPr>
            <a:spLocks noGrp="1"/>
          </p:cNvSpPr>
          <p:nvPr>
            <p:ph type="title"/>
          </p:nvPr>
        </p:nvSpPr>
        <p:spPr>
          <a:xfrm>
            <a:off x="807546" y="120058"/>
            <a:ext cx="10972800" cy="892452"/>
          </a:xfrm>
        </p:spPr>
        <p:txBody>
          <a:bodyPr>
            <a:normAutofit/>
          </a:bodyPr>
          <a:lstStyle/>
          <a:p>
            <a:r>
              <a:rPr lang="en-US" sz="3600" b="1" dirty="0" err="1">
                <a:solidFill>
                  <a:srgbClr val="FF0000"/>
                </a:solidFill>
                <a:latin typeface="+mn-lt"/>
              </a:rPr>
              <a:t>Bayes’s</a:t>
            </a:r>
            <a:r>
              <a:rPr lang="en-US" sz="3600" b="1" dirty="0">
                <a:solidFill>
                  <a:srgbClr val="FF0000"/>
                </a:solidFill>
                <a:latin typeface="+mn-lt"/>
              </a:rPr>
              <a:t> Theorem: How to update knowledge in PDFs</a:t>
            </a:r>
          </a:p>
        </p:txBody>
      </p:sp>
      <p:grpSp>
        <p:nvGrpSpPr>
          <p:cNvPr id="15" name="Group 14">
            <a:extLst>
              <a:ext uri="{FF2B5EF4-FFF2-40B4-BE49-F238E27FC236}">
                <a16:creationId xmlns:a16="http://schemas.microsoft.com/office/drawing/2014/main" id="{59CFD7D7-5946-C749-8DB9-3A38C12C4C9F}"/>
              </a:ext>
            </a:extLst>
          </p:cNvPr>
          <p:cNvGrpSpPr/>
          <p:nvPr/>
        </p:nvGrpSpPr>
        <p:grpSpPr>
          <a:xfrm>
            <a:off x="662609" y="2492367"/>
            <a:ext cx="4323268" cy="4341736"/>
            <a:chOff x="457200" y="1788594"/>
            <a:chExt cx="3242451" cy="3256302"/>
          </a:xfrm>
        </p:grpSpPr>
        <p:pic>
          <p:nvPicPr>
            <p:cNvPr id="11" name="Picture 10">
              <a:extLst>
                <a:ext uri="{FF2B5EF4-FFF2-40B4-BE49-F238E27FC236}">
                  <a16:creationId xmlns:a16="http://schemas.microsoft.com/office/drawing/2014/main" id="{9CAD2CCD-E00D-4547-89AB-44EE8351DB10}"/>
                </a:ext>
              </a:extLst>
            </p:cNvPr>
            <p:cNvPicPr>
              <a:picLocks noChangeAspect="1"/>
            </p:cNvPicPr>
            <p:nvPr/>
          </p:nvPicPr>
          <p:blipFill>
            <a:blip r:embed="rId3"/>
            <a:stretch>
              <a:fillRect/>
            </a:stretch>
          </p:blipFill>
          <p:spPr>
            <a:xfrm>
              <a:off x="457200" y="2194560"/>
              <a:ext cx="3180715" cy="2850336"/>
            </a:xfrm>
            <a:prstGeom prst="rect">
              <a:avLst/>
            </a:prstGeom>
          </p:spPr>
        </p:pic>
        <p:sp>
          <p:nvSpPr>
            <p:cNvPr id="13" name="Rectangle 12">
              <a:extLst>
                <a:ext uri="{FF2B5EF4-FFF2-40B4-BE49-F238E27FC236}">
                  <a16:creationId xmlns:a16="http://schemas.microsoft.com/office/drawing/2014/main" id="{460932B4-CC1A-3C4B-97BB-E7DB903E55AE}"/>
                </a:ext>
              </a:extLst>
            </p:cNvPr>
            <p:cNvSpPr/>
            <p:nvPr/>
          </p:nvSpPr>
          <p:spPr>
            <a:xfrm>
              <a:off x="898019" y="1788594"/>
              <a:ext cx="2801632" cy="346249"/>
            </a:xfrm>
            <a:prstGeom prst="rect">
              <a:avLst/>
            </a:prstGeom>
          </p:spPr>
          <p:txBody>
            <a:bodyPr wrap="none">
              <a:spAutoFit/>
            </a:bodyPr>
            <a:lstStyle/>
            <a:p>
              <a:r>
                <a:rPr lang="en-US" sz="2400" dirty="0"/>
                <a:t>Likelihood overwhelms prior</a:t>
              </a:r>
            </a:p>
          </p:txBody>
        </p:sp>
      </p:grpSp>
      <p:grpSp>
        <p:nvGrpSpPr>
          <p:cNvPr id="16" name="Group 15">
            <a:extLst>
              <a:ext uri="{FF2B5EF4-FFF2-40B4-BE49-F238E27FC236}">
                <a16:creationId xmlns:a16="http://schemas.microsoft.com/office/drawing/2014/main" id="{AB29131F-D30A-8749-9D79-7D6B38D33782}"/>
              </a:ext>
            </a:extLst>
          </p:cNvPr>
          <p:cNvGrpSpPr/>
          <p:nvPr/>
        </p:nvGrpSpPr>
        <p:grpSpPr>
          <a:xfrm>
            <a:off x="6082213" y="2512701"/>
            <a:ext cx="5454463" cy="4298179"/>
            <a:chOff x="4627919" y="1817288"/>
            <a:chExt cx="4090847" cy="3223634"/>
          </a:xfrm>
        </p:grpSpPr>
        <p:pic>
          <p:nvPicPr>
            <p:cNvPr id="12" name="Picture 11">
              <a:extLst>
                <a:ext uri="{FF2B5EF4-FFF2-40B4-BE49-F238E27FC236}">
                  <a16:creationId xmlns:a16="http://schemas.microsoft.com/office/drawing/2014/main" id="{5A4FE246-8815-224D-9C04-491AF8A6DB08}"/>
                </a:ext>
              </a:extLst>
            </p:cNvPr>
            <p:cNvPicPr>
              <a:picLocks noChangeAspect="1"/>
            </p:cNvPicPr>
            <p:nvPr/>
          </p:nvPicPr>
          <p:blipFill>
            <a:blip r:embed="rId4"/>
            <a:stretch>
              <a:fillRect/>
            </a:stretch>
          </p:blipFill>
          <p:spPr>
            <a:xfrm>
              <a:off x="4918941" y="2190586"/>
              <a:ext cx="3187962" cy="2850336"/>
            </a:xfrm>
            <a:prstGeom prst="rect">
              <a:avLst/>
            </a:prstGeom>
          </p:spPr>
        </p:pic>
        <p:sp>
          <p:nvSpPr>
            <p:cNvPr id="14" name="Rectangle 13">
              <a:extLst>
                <a:ext uri="{FF2B5EF4-FFF2-40B4-BE49-F238E27FC236}">
                  <a16:creationId xmlns:a16="http://schemas.microsoft.com/office/drawing/2014/main" id="{2BA31D80-9226-BD4C-8DED-E14D83BC7FE1}"/>
                </a:ext>
              </a:extLst>
            </p:cNvPr>
            <p:cNvSpPr/>
            <p:nvPr/>
          </p:nvSpPr>
          <p:spPr>
            <a:xfrm>
              <a:off x="4627919" y="1817288"/>
              <a:ext cx="4090847" cy="346249"/>
            </a:xfrm>
            <a:prstGeom prst="rect">
              <a:avLst/>
            </a:prstGeom>
          </p:spPr>
          <p:txBody>
            <a:bodyPr wrap="square">
              <a:spAutoFit/>
            </a:bodyPr>
            <a:lstStyle/>
            <a:p>
              <a:r>
                <a:rPr lang="en-US" sz="2400" dirty="0"/>
                <a:t>Prior suppresses unconstrained likelihood</a:t>
              </a:r>
            </a:p>
          </p:txBody>
        </p:sp>
      </p:grpSp>
      <p:grpSp>
        <p:nvGrpSpPr>
          <p:cNvPr id="3" name="Group 2">
            <a:extLst>
              <a:ext uri="{FF2B5EF4-FFF2-40B4-BE49-F238E27FC236}">
                <a16:creationId xmlns:a16="http://schemas.microsoft.com/office/drawing/2014/main" id="{86B8DBCB-3F66-518F-B1C3-6A7241C0959E}"/>
              </a:ext>
            </a:extLst>
          </p:cNvPr>
          <p:cNvGrpSpPr/>
          <p:nvPr/>
        </p:nvGrpSpPr>
        <p:grpSpPr>
          <a:xfrm>
            <a:off x="189111" y="804225"/>
            <a:ext cx="11813777" cy="1708947"/>
            <a:chOff x="189111" y="4785983"/>
            <a:chExt cx="11813777" cy="1708947"/>
          </a:xfrm>
        </p:grpSpPr>
        <p:pic>
          <p:nvPicPr>
            <p:cNvPr id="4" name="Picture 3">
              <a:extLst>
                <a:ext uri="{FF2B5EF4-FFF2-40B4-BE49-F238E27FC236}">
                  <a16:creationId xmlns:a16="http://schemas.microsoft.com/office/drawing/2014/main" id="{192185E4-7322-A9B8-5A32-2C36967A7DDC}"/>
                </a:ext>
              </a:extLst>
            </p:cNvPr>
            <p:cNvPicPr>
              <a:picLocks noChangeAspect="1"/>
            </p:cNvPicPr>
            <p:nvPr/>
          </p:nvPicPr>
          <p:blipFill>
            <a:blip r:embed="rId5"/>
            <a:stretch>
              <a:fillRect/>
            </a:stretch>
          </p:blipFill>
          <p:spPr>
            <a:xfrm>
              <a:off x="189111" y="5323649"/>
              <a:ext cx="11813777" cy="1171281"/>
            </a:xfrm>
            <a:prstGeom prst="rect">
              <a:avLst/>
            </a:prstGeom>
          </p:spPr>
        </p:pic>
        <p:grpSp>
          <p:nvGrpSpPr>
            <p:cNvPr id="5" name="Group 4">
              <a:extLst>
                <a:ext uri="{FF2B5EF4-FFF2-40B4-BE49-F238E27FC236}">
                  <a16:creationId xmlns:a16="http://schemas.microsoft.com/office/drawing/2014/main" id="{46CA5CA8-7B4C-330D-B71C-ADDFE3532F40}"/>
                </a:ext>
              </a:extLst>
            </p:cNvPr>
            <p:cNvGrpSpPr/>
            <p:nvPr/>
          </p:nvGrpSpPr>
          <p:grpSpPr>
            <a:xfrm>
              <a:off x="6914148" y="4785983"/>
              <a:ext cx="4739537" cy="547119"/>
              <a:chOff x="6914148" y="4785983"/>
              <a:chExt cx="4739537" cy="547119"/>
            </a:xfrm>
          </p:grpSpPr>
          <p:cxnSp>
            <p:nvCxnSpPr>
              <p:cNvPr id="6" name="Straight Connector 5">
                <a:extLst>
                  <a:ext uri="{FF2B5EF4-FFF2-40B4-BE49-F238E27FC236}">
                    <a16:creationId xmlns:a16="http://schemas.microsoft.com/office/drawing/2014/main" id="{3B472542-F79D-0893-99D0-270A1850C728}"/>
                  </a:ext>
                </a:extLst>
              </p:cNvPr>
              <p:cNvCxnSpPr/>
              <p:nvPr/>
            </p:nvCxnSpPr>
            <p:spPr>
              <a:xfrm flipH="1">
                <a:off x="6914148" y="5333102"/>
                <a:ext cx="4639458" cy="0"/>
              </a:xfrm>
              <a:prstGeom prst="line">
                <a:avLst/>
              </a:prstGeom>
              <a:ln w="730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E928671-A467-3825-0523-D947D2F61241}"/>
                  </a:ext>
                </a:extLst>
              </p:cNvPr>
              <p:cNvSpPr txBox="1"/>
              <p:nvPr/>
            </p:nvSpPr>
            <p:spPr>
              <a:xfrm>
                <a:off x="7326667" y="4785983"/>
                <a:ext cx="4327018" cy="461665"/>
              </a:xfrm>
              <a:prstGeom prst="rect">
                <a:avLst/>
              </a:prstGeom>
              <a:noFill/>
            </p:spPr>
            <p:txBody>
              <a:bodyPr wrap="none" rtlCol="0">
                <a:spAutoFit/>
              </a:bodyPr>
              <a:lstStyle/>
              <a:p>
                <a:r>
                  <a:rPr lang="en-US" sz="2400" b="1" dirty="0">
                    <a:solidFill>
                      <a:srgbClr val="7030A0"/>
                    </a:solidFill>
                  </a:rPr>
                  <a:t>Bayesian updating of knowledge</a:t>
                </a:r>
              </a:p>
            </p:txBody>
          </p:sp>
        </p:grpSp>
      </p:grpSp>
      <p:sp>
        <p:nvSpPr>
          <p:cNvPr id="17" name="TextBox 16">
            <a:extLst>
              <a:ext uri="{FF2B5EF4-FFF2-40B4-BE49-F238E27FC236}">
                <a16:creationId xmlns:a16="http://schemas.microsoft.com/office/drawing/2014/main" id="{E370E604-6037-602E-D38B-6F060FA55EC5}"/>
              </a:ext>
            </a:extLst>
          </p:cNvPr>
          <p:cNvSpPr txBox="1"/>
          <p:nvPr/>
        </p:nvSpPr>
        <p:spPr>
          <a:xfrm>
            <a:off x="10045700" y="3606800"/>
            <a:ext cx="1932965" cy="646331"/>
          </a:xfrm>
          <a:prstGeom prst="rect">
            <a:avLst/>
          </a:prstGeom>
          <a:solidFill>
            <a:schemeClr val="bg2"/>
          </a:solidFill>
        </p:spPr>
        <p:txBody>
          <a:bodyPr wrap="none" rtlCol="0">
            <a:spAutoFit/>
          </a:bodyPr>
          <a:lstStyle/>
          <a:p>
            <a:pPr algn="ctr"/>
            <a:r>
              <a:rPr lang="en-US" dirty="0"/>
              <a:t>cf. regularization</a:t>
            </a:r>
            <a:br>
              <a:rPr lang="en-US" dirty="0"/>
            </a:br>
            <a:r>
              <a:rPr lang="en-US" dirty="0"/>
              <a:t>in neural networks</a:t>
            </a:r>
          </a:p>
        </p:txBody>
      </p:sp>
    </p:spTree>
    <p:extLst>
      <p:ext uri="{BB962C8B-B14F-4D97-AF65-F5344CB8AC3E}">
        <p14:creationId xmlns:p14="http://schemas.microsoft.com/office/powerpoint/2010/main" val="4949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3"/>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4"/>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5"/>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6"/>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7"/>
          <a:stretch>
            <a:fillRect/>
          </a:stretch>
        </p:blipFill>
        <p:spPr>
          <a:xfrm>
            <a:off x="6339840" y="2804160"/>
            <a:ext cx="5488467" cy="3901440"/>
          </a:xfrm>
          <a:prstGeom prst="rect">
            <a:avLst/>
          </a:prstGeom>
        </p:spPr>
      </p:pic>
      <p:sp>
        <p:nvSpPr>
          <p:cNvPr id="10" name="TextBox 9">
            <a:extLst>
              <a:ext uri="{FF2B5EF4-FFF2-40B4-BE49-F238E27FC236}">
                <a16:creationId xmlns:a16="http://schemas.microsoft.com/office/drawing/2014/main" id="{44A72272-46DC-7045-AB14-0C3CD39EFA3F}"/>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18" name="Picture 17">
            <a:extLst>
              <a:ext uri="{FF2B5EF4-FFF2-40B4-BE49-F238E27FC236}">
                <a16:creationId xmlns:a16="http://schemas.microsoft.com/office/drawing/2014/main" id="{9F59A305-3F9F-B644-968B-806E803F313F}"/>
              </a:ext>
            </a:extLst>
          </p:cNvPr>
          <p:cNvPicPr>
            <a:picLocks noChangeAspect="1"/>
          </p:cNvPicPr>
          <p:nvPr/>
        </p:nvPicPr>
        <p:blipFill>
          <a:blip r:embed="rId8"/>
          <a:stretch>
            <a:fillRect/>
          </a:stretch>
        </p:blipFill>
        <p:spPr>
          <a:xfrm>
            <a:off x="995824" y="2898125"/>
            <a:ext cx="4809112" cy="530876"/>
          </a:xfrm>
          <a:prstGeom prst="rect">
            <a:avLst/>
          </a:prstGeom>
        </p:spPr>
      </p:pic>
    </p:spTree>
    <p:extLst>
      <p:ext uri="{BB962C8B-B14F-4D97-AF65-F5344CB8AC3E}">
        <p14:creationId xmlns:p14="http://schemas.microsoft.com/office/powerpoint/2010/main" val="39822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F293892-15E0-1BF4-8E1C-A871D53EB5D3}"/>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28" name="Picture 27">
            <a:extLst>
              <a:ext uri="{FF2B5EF4-FFF2-40B4-BE49-F238E27FC236}">
                <a16:creationId xmlns:a16="http://schemas.microsoft.com/office/drawing/2014/main" id="{98F71435-C85A-2ABC-E8BC-39B186C50279}"/>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67"/>
                </a:spcAft>
              </a:pPr>
              <a:r>
                <a:rPr lang="en-US" sz="2400" dirty="0">
                  <a:solidFill>
                    <a:srgbClr val="FF0000"/>
                  </a:solidFill>
                </a:rPr>
                <a:t>pr(</a:t>
              </a:r>
              <a:r>
                <a:rPr lang="en-US" sz="2400" b="1" dirty="0" err="1">
                  <a:solidFill>
                    <a:srgbClr val="FF0000"/>
                  </a:solidFill>
                </a:rPr>
                <a:t>θ</a:t>
              </a:r>
              <a:r>
                <a:rPr lang="en-US" sz="2400" b="1" dirty="0">
                  <a:solidFill>
                    <a:srgbClr val="FF0000"/>
                  </a:solidFill>
                </a:rPr>
                <a:t> </a:t>
              </a:r>
              <a:r>
                <a:rPr lang="en-US" sz="2400" dirty="0">
                  <a:solidFill>
                    <a:srgbClr val="FF0000"/>
                  </a:solidFill>
                </a:rPr>
                <a:t>| </a:t>
              </a:r>
              <a:r>
                <a:rPr lang="en-US" sz="2400" b="1" dirty="0" err="1">
                  <a:solidFill>
                    <a:srgbClr val="FF0000"/>
                  </a:solidFill>
                </a:rPr>
                <a:t>y</a:t>
              </a:r>
              <a:r>
                <a:rPr lang="en-US" sz="2400" baseline="-25000" dirty="0" err="1">
                  <a:solidFill>
                    <a:srgbClr val="FF0000"/>
                  </a:solidFill>
                </a:rPr>
                <a:t>exp</a:t>
              </a:r>
              <a:r>
                <a:rPr lang="en-US" sz="2400" baseline="-25000" dirty="0">
                  <a:solidFill>
                    <a:srgbClr val="FF0000"/>
                  </a:solidFill>
                </a:rPr>
                <a:t> </a:t>
              </a:r>
              <a:r>
                <a:rPr lang="en-US" sz="2400" dirty="0">
                  <a:solidFill>
                    <a:srgbClr val="FF0000"/>
                  </a:solidFill>
                </a:rPr>
                <a:t>, </a:t>
              </a:r>
              <a:r>
                <a:rPr lang="en-US" sz="2400" dirty="0" err="1">
                  <a:solidFill>
                    <a:srgbClr val="FF0000"/>
                  </a:solidFill>
                </a:rPr>
                <a:t>Σ</a:t>
              </a:r>
              <a:r>
                <a:rPr lang="en-US" sz="2400" baseline="-25000" dirty="0" err="1">
                  <a:solidFill>
                    <a:srgbClr val="FF0000"/>
                  </a:solidFill>
                </a:rPr>
                <a:t>exp</a:t>
              </a:r>
              <a:r>
                <a:rPr lang="en-US" sz="2400" dirty="0">
                  <a:solidFill>
                    <a:srgbClr val="FF0000"/>
                  </a:solidFill>
                </a:rPr>
                <a:t> , </a:t>
              </a:r>
              <a:r>
                <a:rPr lang="en-US" sz="2400" dirty="0" err="1">
                  <a:solidFill>
                    <a:srgbClr val="FF0000"/>
                  </a:solidFill>
                </a:rPr>
                <a:t>Σ</a:t>
              </a:r>
              <a:r>
                <a:rPr lang="en-US" sz="2400" baseline="-25000" dirty="0" err="1">
                  <a:solidFill>
                    <a:srgbClr val="FF0000"/>
                  </a:solidFill>
                </a:rPr>
                <a:t>th</a:t>
              </a:r>
              <a:r>
                <a:rPr lang="en-US" sz="2400" dirty="0">
                  <a:solidFill>
                    <a:srgbClr val="FF0000"/>
                  </a:solidFill>
                </a:rPr>
                <a:t> , I)</a:t>
              </a:r>
              <a:r>
                <a:rPr lang="en-US" sz="2400" dirty="0">
                  <a:solidFill>
                    <a:schemeClr val="tx1"/>
                  </a:solidFill>
                </a:rPr>
                <a:t> ⇒</a:t>
              </a:r>
            </a:p>
            <a:p>
              <a:pPr algn="ctr">
                <a:spcAft>
                  <a:spcPts val="267"/>
                </a:spcAft>
              </a:pPr>
              <a:r>
                <a:rPr lang="en-US" sz="2400" dirty="0">
                  <a:solidFill>
                    <a:schemeClr val="tx1"/>
                  </a:solidFill>
                </a:rPr>
                <a:t>pdf of model parameters </a:t>
              </a:r>
              <a:r>
                <a:rPr lang="en-US" sz="2400" b="1" dirty="0" err="1">
                  <a:solidFill>
                    <a:schemeClr val="tx1"/>
                  </a:solidFill>
                </a:rPr>
                <a:t>θ</a:t>
              </a:r>
              <a:r>
                <a:rPr lang="en-US" sz="2400" b="1" dirty="0">
                  <a:solidFill>
                    <a:schemeClr val="tx1"/>
                  </a:solidFill>
                </a:rPr>
                <a:t> </a:t>
              </a:r>
              <a:r>
                <a:rPr lang="en-US" sz="2400" dirty="0">
                  <a:solidFill>
                    <a:schemeClr val="tx1"/>
                  </a:solidFill>
                </a:rPr>
                <a:t>given data </a:t>
              </a:r>
              <a:r>
                <a:rPr lang="en-US" sz="2400" dirty="0" err="1">
                  <a:solidFill>
                    <a:schemeClr val="tx1"/>
                  </a:solidFill>
                </a:rPr>
                <a:t>y</a:t>
              </a:r>
              <a:r>
                <a:rPr lang="en-US" sz="2400" baseline="-25000" dirty="0" err="1">
                  <a:solidFill>
                    <a:schemeClr val="tx1"/>
                  </a:solidFill>
                </a:rPr>
                <a:t>exp</a:t>
              </a:r>
              <a:r>
                <a:rPr lang="en-US" sz="2400" baseline="-25000" dirty="0">
                  <a:solidFill>
                    <a:schemeClr val="tx1"/>
                  </a:solidFill>
                </a:rPr>
                <a:t> </a:t>
              </a:r>
              <a:r>
                <a:rPr lang="en-US" sz="2400" dirty="0">
                  <a:solidFill>
                    <a:schemeClr val="tx1"/>
                  </a:solidFill>
                </a:rPr>
                <a:t>and experiment/theory errors </a:t>
              </a:r>
              <a:r>
                <a:rPr lang="en-US" sz="2400" dirty="0" err="1">
                  <a:solidFill>
                    <a:schemeClr val="tx1"/>
                  </a:solidFill>
                </a:rPr>
                <a:t>Σ</a:t>
              </a:r>
              <a:r>
                <a:rPr lang="en-US" sz="2400" dirty="0">
                  <a:solidFill>
                    <a:schemeClr val="tx1"/>
                  </a:solidFill>
                </a:rPr>
                <a:t>, 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pic>
        <p:nvPicPr>
          <p:cNvPr id="25" name="Picture 24">
            <a:extLst>
              <a:ext uri="{FF2B5EF4-FFF2-40B4-BE49-F238E27FC236}">
                <a16:creationId xmlns:a16="http://schemas.microsoft.com/office/drawing/2014/main" id="{9F8481FE-F906-93B1-2B70-D4E572A71CD1}"/>
              </a:ext>
            </a:extLst>
          </p:cNvPr>
          <p:cNvPicPr>
            <a:picLocks noChangeAspect="1"/>
          </p:cNvPicPr>
          <p:nvPr/>
        </p:nvPicPr>
        <p:blipFill>
          <a:blip r:embed="rId9"/>
          <a:stretch>
            <a:fillRect/>
          </a:stretch>
        </p:blipFill>
        <p:spPr>
          <a:xfrm>
            <a:off x="6439619" y="908698"/>
            <a:ext cx="5521889" cy="5801086"/>
          </a:xfrm>
          <a:prstGeom prst="rect">
            <a:avLst/>
          </a:prstGeom>
        </p:spPr>
      </p:pic>
    </p:spTree>
    <p:extLst>
      <p:ext uri="{BB962C8B-B14F-4D97-AF65-F5344CB8AC3E}">
        <p14:creationId xmlns:p14="http://schemas.microsoft.com/office/powerpoint/2010/main" val="93991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F01D2F5-FD3E-66EE-A0E0-030EE3C31F5A}"/>
              </a:ext>
            </a:extLst>
          </p:cNvPr>
          <p:cNvSpPr txBox="1"/>
          <p:nvPr/>
        </p:nvSpPr>
        <p:spPr>
          <a:xfrm>
            <a:off x="354804" y="1111170"/>
            <a:ext cx="11933460" cy="2760115"/>
          </a:xfrm>
          <a:prstGeom prst="rect">
            <a:avLst/>
          </a:prstGeom>
          <a:noFill/>
        </p:spPr>
        <p:txBody>
          <a:bodyPr wrap="none" rtlCol="0">
            <a:spAutoFit/>
          </a:bodyPr>
          <a:lstStyle/>
          <a:p>
            <a:pPr marL="259074" indent="-259074">
              <a:spcBef>
                <a:spcPts val="400"/>
              </a:spcBef>
              <a:spcAft>
                <a:spcPts val="400"/>
              </a:spcAft>
              <a:buFont typeface="Arial" panose="020B0604020202020204" pitchFamily="34" charset="0"/>
              <a:buChar char="•"/>
            </a:pPr>
            <a:r>
              <a:rPr lang="en-US" sz="2667" dirty="0" err="1"/>
              <a:t>pr</a:t>
            </a:r>
            <a:r>
              <a:rPr lang="en-US" sz="2667" dirty="0"/>
              <a:t>(A, B | C) “joint probability (density) of A and B given C” (</a:t>
            </a:r>
            <a:r>
              <a:rPr lang="en-US" sz="2667" i="1" dirty="0"/>
              <a:t>contingent</a:t>
            </a:r>
            <a:r>
              <a:rPr lang="en-US" sz="2667" dirty="0"/>
              <a:t> on C)</a:t>
            </a:r>
          </a:p>
          <a:p>
            <a:pPr marL="259074" indent="-259074">
              <a:spcAft>
                <a:spcPts val="400"/>
              </a:spcAft>
              <a:buFont typeface="Arial" panose="020B0604020202020204" pitchFamily="34" charset="0"/>
              <a:buChar char="•"/>
            </a:pPr>
            <a:r>
              <a:rPr lang="en-US" sz="2667" dirty="0"/>
              <a:t>A, B, C can be observables, parameters, uncertainties, propositions, models, …</a:t>
            </a:r>
          </a:p>
          <a:p>
            <a:pPr marL="259074" indent="-259074">
              <a:spcAft>
                <a:spcPts val="400"/>
              </a:spcAft>
              <a:buFont typeface="Arial" panose="020B0604020202020204" pitchFamily="34" charset="0"/>
              <a:buChar char="•"/>
            </a:pPr>
            <a:r>
              <a:rPr lang="en-US" sz="2667" dirty="0">
                <a:solidFill>
                  <a:srgbClr val="0070C0"/>
                </a:solidFill>
              </a:rPr>
              <a:t>cf. quantum mechanics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or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a:t>
            </a:r>
            <a:r>
              <a:rPr lang="en-US" sz="2667" baseline="30000" dirty="0">
                <a:solidFill>
                  <a:srgbClr val="0070C0"/>
                </a:solidFill>
              </a:rPr>
              <a:t>2 </a:t>
            </a:r>
            <a:r>
              <a:rPr lang="en-US" sz="2667" dirty="0">
                <a:solidFill>
                  <a:srgbClr val="0070C0"/>
                </a:solidFill>
              </a:rPr>
              <a:t>= ∫|</a:t>
            </a:r>
            <a:r>
              <a:rPr lang="en-US" sz="2667" i="1" dirty="0" err="1">
                <a:solidFill>
                  <a:srgbClr val="0070C0"/>
                </a:solidFill>
              </a:rPr>
              <a:t>ψ</a:t>
            </a:r>
            <a:r>
              <a:rPr lang="en-US" sz="2667" dirty="0">
                <a:solidFill>
                  <a:srgbClr val="0070C0"/>
                </a:solidFill>
              </a:rPr>
              <a:t>(</a:t>
            </a:r>
            <a:r>
              <a:rPr lang="en-US" sz="2667" b="1" dirty="0">
                <a:solidFill>
                  <a:srgbClr val="0070C0"/>
                </a:solidFill>
              </a:rPr>
              <a:t>x</a:t>
            </a:r>
            <a:r>
              <a:rPr lang="en-US" sz="2667" baseline="-25000" dirty="0">
                <a:solidFill>
                  <a:srgbClr val="0070C0"/>
                </a:solidFill>
              </a:rPr>
              <a:t>1</a:t>
            </a:r>
            <a:r>
              <a:rPr lang="en-US" sz="2667" dirty="0">
                <a:solidFill>
                  <a:srgbClr val="0070C0"/>
                </a:solidFill>
              </a:rPr>
              <a:t>, </a:t>
            </a:r>
            <a:r>
              <a:rPr lang="en-US" sz="2667" b="1" dirty="0">
                <a:solidFill>
                  <a:srgbClr val="0070C0"/>
                </a:solidFill>
              </a:rPr>
              <a:t>x</a:t>
            </a:r>
            <a:r>
              <a:rPr lang="en-US" sz="2667" baseline="-25000" dirty="0">
                <a:solidFill>
                  <a:srgbClr val="0070C0"/>
                </a:solidFill>
              </a:rPr>
              <a:t>2</a:t>
            </a:r>
            <a:r>
              <a:rPr lang="en-US" sz="2667" dirty="0">
                <a:solidFill>
                  <a:srgbClr val="0070C0"/>
                </a:solidFill>
              </a:rPr>
              <a:t>)|</a:t>
            </a:r>
            <a:r>
              <a:rPr lang="en-US" sz="2667" baseline="30000" dirty="0">
                <a:solidFill>
                  <a:srgbClr val="0070C0"/>
                </a:solidFill>
              </a:rPr>
              <a:t>2 </a:t>
            </a:r>
            <a:r>
              <a:rPr lang="en-US" sz="2667" dirty="0">
                <a:solidFill>
                  <a:srgbClr val="0070C0"/>
                </a:solidFill>
              </a:rPr>
              <a:t>d</a:t>
            </a:r>
            <a:r>
              <a:rPr lang="en-US" sz="2667" b="1" dirty="0">
                <a:solidFill>
                  <a:srgbClr val="0070C0"/>
                </a:solidFill>
              </a:rPr>
              <a:t>x</a:t>
            </a:r>
            <a:r>
              <a:rPr lang="en-US" sz="2667" baseline="-25000" dirty="0">
                <a:solidFill>
                  <a:srgbClr val="0070C0"/>
                </a:solidFill>
              </a:rPr>
              <a:t>2</a:t>
            </a:r>
            <a:r>
              <a:rPr lang="en-US" sz="2667" dirty="0">
                <a:solidFill>
                  <a:srgbClr val="0070C0"/>
                </a:solidFill>
              </a:rPr>
              <a:t> (</a:t>
            </a:r>
            <a:r>
              <a:rPr lang="en-US" sz="2667" i="1" dirty="0">
                <a:solidFill>
                  <a:srgbClr val="0070C0"/>
                </a:solidFill>
              </a:rPr>
              <a:t>marginalization</a:t>
            </a:r>
            <a:r>
              <a:rPr lang="en-US" sz="2667" dirty="0">
                <a:solidFill>
                  <a:srgbClr val="0070C0"/>
                </a:solidFill>
              </a:rPr>
              <a:t>)</a:t>
            </a:r>
          </a:p>
          <a:p>
            <a:pPr marL="259074" indent="-259074">
              <a:spcAft>
                <a:spcPts val="400"/>
              </a:spcAft>
              <a:buFont typeface="Arial" panose="020B0604020202020204" pitchFamily="34" charset="0"/>
              <a:buChar char="•"/>
            </a:pPr>
            <a:r>
              <a:rPr lang="en-US" sz="2667" dirty="0"/>
              <a:t>Bayesian confidence (credible) interval:</a:t>
            </a:r>
            <a:br>
              <a:rPr lang="en-US" sz="2667" dirty="0"/>
            </a:br>
            <a:r>
              <a:rPr lang="en-US" sz="2667" dirty="0"/>
              <a:t> </a:t>
            </a:r>
          </a:p>
          <a:p>
            <a:pPr>
              <a:spcAft>
                <a:spcPts val="400"/>
              </a:spcAft>
            </a:pPr>
            <a:r>
              <a:rPr lang="en-US" sz="2667" baseline="30000" dirty="0"/>
              <a:t> </a:t>
            </a:r>
            <a:endParaRPr lang="en-US" sz="2667" dirty="0"/>
          </a:p>
        </p:txBody>
      </p:sp>
      <p:pic>
        <p:nvPicPr>
          <p:cNvPr id="30" name="Picture 29">
            <a:extLst>
              <a:ext uri="{FF2B5EF4-FFF2-40B4-BE49-F238E27FC236}">
                <a16:creationId xmlns:a16="http://schemas.microsoft.com/office/drawing/2014/main" id="{5D1A4B55-50E3-3D8A-2F5D-ED0657D9FD25}"/>
              </a:ext>
            </a:extLst>
          </p:cNvPr>
          <p:cNvPicPr>
            <a:picLocks noChangeAspect="1"/>
          </p:cNvPicPr>
          <p:nvPr/>
        </p:nvPicPr>
        <p:blipFill>
          <a:blip r:embed="rId3"/>
          <a:stretch>
            <a:fillRect/>
          </a:stretch>
        </p:blipFill>
        <p:spPr>
          <a:xfrm>
            <a:off x="995824" y="2898125"/>
            <a:ext cx="4809112" cy="530876"/>
          </a:xfrm>
          <a:prstGeom prst="rect">
            <a:avLst/>
          </a:prstGeom>
        </p:spPr>
      </p:pic>
      <p:pic>
        <p:nvPicPr>
          <p:cNvPr id="12" name="Picture 11">
            <a:extLst>
              <a:ext uri="{FF2B5EF4-FFF2-40B4-BE49-F238E27FC236}">
                <a16:creationId xmlns:a16="http://schemas.microsoft.com/office/drawing/2014/main" id="{EABD59B8-CBD1-C644-A77A-B24D16CB82A1}"/>
              </a:ext>
            </a:extLst>
          </p:cNvPr>
          <p:cNvPicPr>
            <a:picLocks noChangeAspect="1"/>
          </p:cNvPicPr>
          <p:nvPr/>
        </p:nvPicPr>
        <p:blipFill>
          <a:blip r:embed="rId4"/>
          <a:stretch>
            <a:fillRect/>
          </a:stretch>
        </p:blipFill>
        <p:spPr>
          <a:xfrm>
            <a:off x="6339842" y="2804161"/>
            <a:ext cx="5510783" cy="3843655"/>
          </a:xfrm>
          <a:prstGeom prst="rect">
            <a:avLst/>
          </a:prstGeom>
        </p:spPr>
      </p:pic>
      <p:pic>
        <p:nvPicPr>
          <p:cNvPr id="13" name="Picture 12">
            <a:extLst>
              <a:ext uri="{FF2B5EF4-FFF2-40B4-BE49-F238E27FC236}">
                <a16:creationId xmlns:a16="http://schemas.microsoft.com/office/drawing/2014/main" id="{45FE475D-832A-A848-8C1B-0B178978FA16}"/>
              </a:ext>
            </a:extLst>
          </p:cNvPr>
          <p:cNvPicPr>
            <a:picLocks noChangeAspect="1"/>
          </p:cNvPicPr>
          <p:nvPr/>
        </p:nvPicPr>
        <p:blipFill>
          <a:blip r:embed="rId5"/>
          <a:stretch>
            <a:fillRect/>
          </a:stretch>
        </p:blipFill>
        <p:spPr>
          <a:xfrm>
            <a:off x="6339840" y="2804160"/>
            <a:ext cx="5488467" cy="3901440"/>
          </a:xfrm>
          <a:prstGeom prst="rect">
            <a:avLst/>
          </a:prstGeom>
        </p:spPr>
      </p:pic>
      <p:sp>
        <p:nvSpPr>
          <p:cNvPr id="2" name="Title 1">
            <a:extLst>
              <a:ext uri="{FF2B5EF4-FFF2-40B4-BE49-F238E27FC236}">
                <a16:creationId xmlns:a16="http://schemas.microsoft.com/office/drawing/2014/main" id="{29698E73-1B56-0A4A-9717-BFD8D4AFDADC}"/>
              </a:ext>
            </a:extLst>
          </p:cNvPr>
          <p:cNvSpPr>
            <a:spLocks noGrp="1"/>
          </p:cNvSpPr>
          <p:nvPr>
            <p:ph type="title"/>
          </p:nvPr>
        </p:nvSpPr>
        <p:spPr>
          <a:xfrm>
            <a:off x="1050195" y="261062"/>
            <a:ext cx="10337519" cy="792324"/>
          </a:xfrm>
        </p:spPr>
        <p:txBody>
          <a:bodyPr>
            <a:noAutofit/>
          </a:bodyPr>
          <a:lstStyle/>
          <a:p>
            <a:r>
              <a:rPr lang="en-US" sz="3600" b="1" dirty="0">
                <a:solidFill>
                  <a:srgbClr val="FF0000"/>
                </a:solidFill>
                <a:latin typeface="+mn-lt"/>
              </a:rPr>
              <a:t>State of knowledge as probability distributions (pdfs)</a:t>
            </a:r>
          </a:p>
        </p:txBody>
      </p:sp>
      <p:grpSp>
        <p:nvGrpSpPr>
          <p:cNvPr id="9" name="Group 8">
            <a:extLst>
              <a:ext uri="{FF2B5EF4-FFF2-40B4-BE49-F238E27FC236}">
                <a16:creationId xmlns:a16="http://schemas.microsoft.com/office/drawing/2014/main" id="{59706E35-6C51-4F4A-8314-22024D5B32FA}"/>
              </a:ext>
            </a:extLst>
          </p:cNvPr>
          <p:cNvGrpSpPr/>
          <p:nvPr/>
        </p:nvGrpSpPr>
        <p:grpSpPr>
          <a:xfrm>
            <a:off x="6339840" y="2804160"/>
            <a:ext cx="5486400" cy="3899971"/>
            <a:chOff x="4754880" y="2103120"/>
            <a:chExt cx="4114800" cy="2924978"/>
          </a:xfrm>
        </p:grpSpPr>
        <p:pic>
          <p:nvPicPr>
            <p:cNvPr id="14" name="Picture 13">
              <a:extLst>
                <a:ext uri="{FF2B5EF4-FFF2-40B4-BE49-F238E27FC236}">
                  <a16:creationId xmlns:a16="http://schemas.microsoft.com/office/drawing/2014/main" id="{5E89A65F-9EC5-D845-88A6-09E873498C0D}"/>
                </a:ext>
              </a:extLst>
            </p:cNvPr>
            <p:cNvPicPr>
              <a:picLocks noChangeAspect="1"/>
            </p:cNvPicPr>
            <p:nvPr/>
          </p:nvPicPr>
          <p:blipFill>
            <a:blip r:embed="rId6"/>
            <a:stretch>
              <a:fillRect/>
            </a:stretch>
          </p:blipFill>
          <p:spPr>
            <a:xfrm>
              <a:off x="4754880" y="2103120"/>
              <a:ext cx="4114800" cy="2924978"/>
            </a:xfrm>
            <a:prstGeom prst="rect">
              <a:avLst/>
            </a:prstGeom>
          </p:spPr>
        </p:pic>
        <p:sp>
          <p:nvSpPr>
            <p:cNvPr id="3" name="TextBox 2">
              <a:extLst>
                <a:ext uri="{FF2B5EF4-FFF2-40B4-BE49-F238E27FC236}">
                  <a16:creationId xmlns:a16="http://schemas.microsoft.com/office/drawing/2014/main" id="{15F6F681-7860-6549-AAC6-75FF7152B50D}"/>
                </a:ext>
              </a:extLst>
            </p:cNvPr>
            <p:cNvSpPr txBox="1"/>
            <p:nvPr/>
          </p:nvSpPr>
          <p:spPr>
            <a:xfrm>
              <a:off x="7647223" y="3033636"/>
              <a:ext cx="536445" cy="346249"/>
            </a:xfrm>
            <a:prstGeom prst="rect">
              <a:avLst/>
            </a:prstGeom>
            <a:noFill/>
          </p:spPr>
          <p:txBody>
            <a:bodyPr wrap="none" rtlCol="0">
              <a:spAutoFit/>
            </a:bodyPr>
            <a:lstStyle/>
            <a:p>
              <a:r>
                <a:rPr lang="en-US" sz="2400" dirty="0">
                  <a:solidFill>
                    <a:srgbClr val="0070C0"/>
                  </a:solidFill>
                </a:rPr>
                <a:t>68%</a:t>
              </a:r>
            </a:p>
          </p:txBody>
        </p:sp>
        <p:sp>
          <p:nvSpPr>
            <p:cNvPr id="11" name="TextBox 10">
              <a:extLst>
                <a:ext uri="{FF2B5EF4-FFF2-40B4-BE49-F238E27FC236}">
                  <a16:creationId xmlns:a16="http://schemas.microsoft.com/office/drawing/2014/main" id="{03EB3000-C21E-6841-A27D-45864147660C}"/>
                </a:ext>
              </a:extLst>
            </p:cNvPr>
            <p:cNvSpPr txBox="1"/>
            <p:nvPr/>
          </p:nvSpPr>
          <p:spPr>
            <a:xfrm>
              <a:off x="7820937" y="3567530"/>
              <a:ext cx="536445" cy="346249"/>
            </a:xfrm>
            <a:prstGeom prst="rect">
              <a:avLst/>
            </a:prstGeom>
            <a:noFill/>
          </p:spPr>
          <p:txBody>
            <a:bodyPr wrap="none" rtlCol="0">
              <a:spAutoFit/>
            </a:bodyPr>
            <a:lstStyle/>
            <a:p>
              <a:r>
                <a:rPr lang="en-US" sz="2400" dirty="0">
                  <a:solidFill>
                    <a:srgbClr val="0070C0"/>
                  </a:solidFill>
                </a:rPr>
                <a:t>95%</a:t>
              </a:r>
            </a:p>
          </p:txBody>
        </p:sp>
        <p:cxnSp>
          <p:nvCxnSpPr>
            <p:cNvPr id="5" name="Straight Connector 4">
              <a:extLst>
                <a:ext uri="{FF2B5EF4-FFF2-40B4-BE49-F238E27FC236}">
                  <a16:creationId xmlns:a16="http://schemas.microsoft.com/office/drawing/2014/main" id="{7816EFD6-72EA-534D-8BEC-248A4B4CAD3F}"/>
                </a:ext>
              </a:extLst>
            </p:cNvPr>
            <p:cNvCxnSpPr>
              <a:cxnSpLocks/>
              <a:stCxn id="3" idx="1"/>
            </p:cNvCxnSpPr>
            <p:nvPr/>
          </p:nvCxnSpPr>
          <p:spPr>
            <a:xfrm flipH="1">
              <a:off x="7341705" y="3206761"/>
              <a:ext cx="305518" cy="199047"/>
            </a:xfrm>
            <a:prstGeom prst="line">
              <a:avLst/>
            </a:prstGeom>
            <a:ln>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806F566C-9956-004A-879F-D16B1F90142E}"/>
                </a:ext>
              </a:extLst>
            </p:cNvPr>
            <p:cNvPicPr>
              <a:picLocks noChangeAspect="1"/>
            </p:cNvPicPr>
            <p:nvPr/>
          </p:nvPicPr>
          <p:blipFill>
            <a:blip r:embed="rId7"/>
            <a:stretch>
              <a:fillRect/>
            </a:stretch>
          </p:blipFill>
          <p:spPr>
            <a:xfrm>
              <a:off x="7379806" y="3766928"/>
              <a:ext cx="533400" cy="419100"/>
            </a:xfrm>
            <a:prstGeom prst="rect">
              <a:avLst/>
            </a:prstGeom>
          </p:spPr>
        </p:pic>
      </p:grpSp>
      <p:pic>
        <p:nvPicPr>
          <p:cNvPr id="15" name="Picture 14">
            <a:extLst>
              <a:ext uri="{FF2B5EF4-FFF2-40B4-BE49-F238E27FC236}">
                <a16:creationId xmlns:a16="http://schemas.microsoft.com/office/drawing/2014/main" id="{A0F78E49-AAD9-1743-BF9B-155AF98CEFC0}"/>
              </a:ext>
            </a:extLst>
          </p:cNvPr>
          <p:cNvPicPr>
            <a:picLocks noChangeAspect="1"/>
          </p:cNvPicPr>
          <p:nvPr/>
        </p:nvPicPr>
        <p:blipFill>
          <a:blip r:embed="rId8"/>
          <a:stretch>
            <a:fillRect/>
          </a:stretch>
        </p:blipFill>
        <p:spPr>
          <a:xfrm>
            <a:off x="6339840" y="2804160"/>
            <a:ext cx="5488467" cy="3901440"/>
          </a:xfrm>
          <a:prstGeom prst="rect">
            <a:avLst/>
          </a:prstGeom>
        </p:spPr>
      </p:pic>
      <p:grpSp>
        <p:nvGrpSpPr>
          <p:cNvPr id="4" name="Group 3">
            <a:extLst>
              <a:ext uri="{FF2B5EF4-FFF2-40B4-BE49-F238E27FC236}">
                <a16:creationId xmlns:a16="http://schemas.microsoft.com/office/drawing/2014/main" id="{8EB478F7-6954-0EED-95C7-BBC0276A1EB5}"/>
              </a:ext>
            </a:extLst>
          </p:cNvPr>
          <p:cNvGrpSpPr/>
          <p:nvPr/>
        </p:nvGrpSpPr>
        <p:grpSpPr>
          <a:xfrm>
            <a:off x="745232" y="3627317"/>
            <a:ext cx="5390930" cy="2790508"/>
            <a:chOff x="256032" y="2754919"/>
            <a:chExt cx="4043198" cy="2092881"/>
          </a:xfrm>
        </p:grpSpPr>
        <p:sp>
          <p:nvSpPr>
            <p:cNvPr id="6" name="Rounded Rectangle 5">
              <a:extLst>
                <a:ext uri="{FF2B5EF4-FFF2-40B4-BE49-F238E27FC236}">
                  <a16:creationId xmlns:a16="http://schemas.microsoft.com/office/drawing/2014/main" id="{3AA2EBAE-3783-2FAB-CA83-1EA1D411AF3C}"/>
                </a:ext>
              </a:extLst>
            </p:cNvPr>
            <p:cNvSpPr/>
            <p:nvPr/>
          </p:nvSpPr>
          <p:spPr>
            <a:xfrm>
              <a:off x="256032" y="2754919"/>
              <a:ext cx="4043198" cy="2092881"/>
            </a:xfrm>
            <a:prstGeom prst="roundRect">
              <a:avLst/>
            </a:prstGeom>
            <a:solidFill>
              <a:schemeClr val="accent1">
                <a:lumMod val="20000"/>
                <a:lumOff val="8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267"/>
                </a:spcAft>
              </a:pPr>
              <a:endParaRPr lang="en-US" sz="2400" dirty="0">
                <a:solidFill>
                  <a:srgbClr val="FF0000"/>
                </a:solidFill>
              </a:endParaRPr>
            </a:p>
            <a:p>
              <a:pPr algn="ctr">
                <a:spcAft>
                  <a:spcPts val="200"/>
                </a:spcAft>
              </a:pPr>
              <a:r>
                <a:rPr lang="en-US" sz="2400" dirty="0">
                  <a:solidFill>
                    <a:srgbClr val="FF0000"/>
                  </a:solidFill>
                </a:rPr>
                <a:t>pr(</a:t>
              </a:r>
              <a:r>
                <a:rPr lang="en-US" sz="2400" dirty="0" err="1">
                  <a:solidFill>
                    <a:srgbClr val="FF0000"/>
                  </a:solidFill>
                </a:rPr>
                <a:t>δ</a:t>
              </a:r>
              <a:r>
                <a:rPr lang="en-US" sz="2400" b="1" dirty="0" err="1">
                  <a:solidFill>
                    <a:srgbClr val="FF0000"/>
                  </a:solidFill>
                </a:rPr>
                <a:t>y</a:t>
              </a:r>
              <a:r>
                <a:rPr lang="en-US" sz="2400" b="1" baseline="-25000" dirty="0" err="1">
                  <a:solidFill>
                    <a:srgbClr val="FF0000"/>
                  </a:solidFill>
                </a:rPr>
                <a:t>th</a:t>
              </a:r>
              <a:r>
                <a:rPr lang="en-US" sz="2400" b="1" baseline="-25000" dirty="0">
                  <a:solidFill>
                    <a:srgbClr val="FF0000"/>
                  </a:solidFill>
                </a:rPr>
                <a:t> </a:t>
              </a:r>
              <a:r>
                <a:rPr lang="en-US" sz="2400" dirty="0">
                  <a:solidFill>
                    <a:srgbClr val="FF0000"/>
                  </a:solidFill>
                </a:rPr>
                <a:t>|</a:t>
              </a:r>
              <a:r>
                <a:rPr lang="en-US" sz="2400" b="1" dirty="0" err="1">
                  <a:solidFill>
                    <a:srgbClr val="FF0000"/>
                  </a:solidFill>
                </a:rPr>
                <a:t>y</a:t>
              </a:r>
              <a:r>
                <a:rPr lang="en-US" sz="2400" b="1" baseline="-25000" dirty="0" err="1">
                  <a:solidFill>
                    <a:srgbClr val="FF0000"/>
                  </a:solidFill>
                </a:rPr>
                <a:t>th</a:t>
              </a:r>
              <a:r>
                <a:rPr lang="en-US" sz="2400" dirty="0">
                  <a:solidFill>
                    <a:srgbClr val="FF0000"/>
                  </a:solidFill>
                </a:rPr>
                <a:t> , I)</a:t>
              </a:r>
              <a:r>
                <a:rPr lang="en-US" sz="2400" dirty="0">
                  <a:solidFill>
                    <a:schemeClr val="tx1"/>
                  </a:solidFill>
                </a:rPr>
                <a:t> ⇒</a:t>
              </a:r>
            </a:p>
            <a:p>
              <a:pPr algn="ctr">
                <a:spcAft>
                  <a:spcPts val="200"/>
                </a:spcAft>
              </a:pPr>
              <a:r>
                <a:rPr lang="en-US" sz="2400" dirty="0">
                  <a:solidFill>
                    <a:schemeClr val="tx1"/>
                  </a:solidFill>
                </a:rPr>
                <a:t>pdf of </a:t>
              </a:r>
              <a:r>
                <a:rPr lang="en-US" sz="2400" i="1" dirty="0">
                  <a:solidFill>
                    <a:schemeClr val="tx1"/>
                  </a:solidFill>
                </a:rPr>
                <a:t>model discrepancy </a:t>
              </a:r>
              <a:r>
                <a:rPr lang="en-US" sz="2400" dirty="0" err="1">
                  <a:solidFill>
                    <a:schemeClr val="tx1"/>
                  </a:solidFill>
                </a:rPr>
                <a:t>δ</a:t>
              </a:r>
              <a:r>
                <a:rPr lang="en-US" sz="2400" b="1" dirty="0" err="1">
                  <a:solidFill>
                    <a:schemeClr val="tx1"/>
                  </a:solidFill>
                </a:rPr>
                <a:t>y</a:t>
              </a:r>
              <a:r>
                <a:rPr lang="en-US" sz="2400" b="1" baseline="-25000" dirty="0" err="1">
                  <a:solidFill>
                    <a:schemeClr val="tx1"/>
                  </a:solidFill>
                </a:rPr>
                <a:t>th</a:t>
              </a:r>
              <a:r>
                <a:rPr lang="en-US" sz="2400" b="1" baseline="-25000" dirty="0">
                  <a:solidFill>
                    <a:schemeClr val="tx1"/>
                  </a:solidFill>
                </a:rPr>
                <a:t> </a:t>
              </a:r>
              <a:r>
                <a:rPr lang="en-US" sz="2400" dirty="0">
                  <a:solidFill>
                    <a:schemeClr val="tx1"/>
                  </a:solidFill>
                </a:rPr>
                <a:t>(model error) given order-by-order theory calculations </a:t>
              </a:r>
              <a:r>
                <a:rPr lang="en-US" sz="2400" b="1" dirty="0" err="1">
                  <a:solidFill>
                    <a:schemeClr val="tx1"/>
                  </a:solidFill>
                </a:rPr>
                <a:t>y</a:t>
              </a:r>
              <a:r>
                <a:rPr lang="en-US" sz="2400" b="1" baseline="-25000" dirty="0" err="1">
                  <a:solidFill>
                    <a:schemeClr val="tx1"/>
                  </a:solidFill>
                </a:rPr>
                <a:t>th</a:t>
              </a:r>
              <a:r>
                <a:rPr lang="en-US" sz="2400" b="1" dirty="0">
                  <a:solidFill>
                    <a:schemeClr val="tx1"/>
                  </a:solidFill>
                </a:rPr>
                <a:t> </a:t>
              </a:r>
              <a:r>
                <a:rPr lang="en-US" sz="2400" dirty="0">
                  <a:solidFill>
                    <a:schemeClr val="tx1"/>
                  </a:solidFill>
                </a:rPr>
                <a:t>plus other information I </a:t>
              </a:r>
            </a:p>
          </p:txBody>
        </p:sp>
        <p:sp>
          <p:nvSpPr>
            <p:cNvPr id="7" name="TextBox 6">
              <a:extLst>
                <a:ext uri="{FF2B5EF4-FFF2-40B4-BE49-F238E27FC236}">
                  <a16:creationId xmlns:a16="http://schemas.microsoft.com/office/drawing/2014/main" id="{04C65DF4-725E-28F3-F33C-48C05B18ABD8}"/>
                </a:ext>
              </a:extLst>
            </p:cNvPr>
            <p:cNvSpPr txBox="1"/>
            <p:nvPr/>
          </p:nvSpPr>
          <p:spPr>
            <a:xfrm>
              <a:off x="439838" y="2791073"/>
              <a:ext cx="3428920" cy="377075"/>
            </a:xfrm>
            <a:prstGeom prst="rect">
              <a:avLst/>
            </a:prstGeom>
            <a:noFill/>
          </p:spPr>
          <p:txBody>
            <a:bodyPr wrap="none" rtlCol="0">
              <a:spAutoFit/>
            </a:bodyPr>
            <a:lstStyle/>
            <a:p>
              <a:r>
                <a:rPr lang="en-US" sz="2667" dirty="0"/>
                <a:t>Examples of pdfs for model UQ:</a:t>
              </a:r>
            </a:p>
          </p:txBody>
        </p:sp>
      </p:grpSp>
      <p:grpSp>
        <p:nvGrpSpPr>
          <p:cNvPr id="26" name="Group 25">
            <a:extLst>
              <a:ext uri="{FF2B5EF4-FFF2-40B4-BE49-F238E27FC236}">
                <a16:creationId xmlns:a16="http://schemas.microsoft.com/office/drawing/2014/main" id="{82D8FA31-27A8-B0E2-4356-3A429F8A2642}"/>
              </a:ext>
            </a:extLst>
          </p:cNvPr>
          <p:cNvGrpSpPr>
            <a:grpSpLocks noChangeAspect="1"/>
          </p:cNvGrpSpPr>
          <p:nvPr/>
        </p:nvGrpSpPr>
        <p:grpSpPr>
          <a:xfrm>
            <a:off x="6447998" y="951838"/>
            <a:ext cx="5012790" cy="5778102"/>
            <a:chOff x="2590800" y="1468582"/>
            <a:chExt cx="3629891" cy="4184073"/>
          </a:xfrm>
        </p:grpSpPr>
        <p:sp>
          <p:nvSpPr>
            <p:cNvPr id="27" name="Rectangle 26">
              <a:extLst>
                <a:ext uri="{FF2B5EF4-FFF2-40B4-BE49-F238E27FC236}">
                  <a16:creationId xmlns:a16="http://schemas.microsoft.com/office/drawing/2014/main" id="{35F4A78E-6B1D-1BDB-5FF9-54D5E83937E9}"/>
                </a:ext>
              </a:extLst>
            </p:cNvPr>
            <p:cNvSpPr/>
            <p:nvPr/>
          </p:nvSpPr>
          <p:spPr>
            <a:xfrm>
              <a:off x="2590800" y="1468582"/>
              <a:ext cx="3629891" cy="41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32BE78C-C477-4E6B-4121-A99C58C20360}"/>
                </a:ext>
              </a:extLst>
            </p:cNvPr>
            <p:cNvPicPr>
              <a:picLocks noChangeAspect="1"/>
            </p:cNvPicPr>
            <p:nvPr/>
          </p:nvPicPr>
          <p:blipFill>
            <a:blip r:embed="rId9"/>
            <a:stretch>
              <a:fillRect/>
            </a:stretch>
          </p:blipFill>
          <p:spPr>
            <a:xfrm>
              <a:off x="2849995" y="1731817"/>
              <a:ext cx="3111500" cy="3657599"/>
            </a:xfrm>
            <a:prstGeom prst="rect">
              <a:avLst/>
            </a:prstGeom>
            <a:noFill/>
          </p:spPr>
        </p:pic>
      </p:grpSp>
    </p:spTree>
    <p:extLst>
      <p:ext uri="{BB962C8B-B14F-4D97-AF65-F5344CB8AC3E}">
        <p14:creationId xmlns:p14="http://schemas.microsoft.com/office/powerpoint/2010/main" val="759808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57864</TotalTime>
  <Words>14123</Words>
  <Application>Microsoft Macintosh PowerPoint</Application>
  <PresentationFormat>Widescreen</PresentationFormat>
  <Paragraphs>1255</Paragraphs>
  <Slides>67</Slides>
  <Notes>64</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67</vt:i4>
      </vt:variant>
    </vt:vector>
  </HeadingPairs>
  <TitlesOfParts>
    <vt:vector size="81" baseType="lpstr">
      <vt:lpstr>-apple-system</vt:lpstr>
      <vt:lpstr>Apple Chancery</vt:lpstr>
      <vt:lpstr>Arial</vt:lpstr>
      <vt:lpstr>Calibri</vt:lpstr>
      <vt:lpstr>Calibri Light</vt:lpstr>
      <vt:lpstr>Cambria Math</vt:lpstr>
      <vt:lpstr>CMR10</vt:lpstr>
      <vt:lpstr>Corbel</vt:lpstr>
      <vt:lpstr>Lato</vt:lpstr>
      <vt:lpstr>Monaco</vt:lpstr>
      <vt:lpstr>MuseoSans</vt:lpstr>
      <vt:lpstr>Times New Roman</vt:lpstr>
      <vt:lpstr>Wingdings</vt:lpstr>
      <vt:lpstr>Office Theme</vt:lpstr>
      <vt:lpstr>PowerPoint Presentation</vt:lpstr>
      <vt:lpstr>PowerPoint Presentation</vt:lpstr>
      <vt:lpstr>Outline</vt:lpstr>
      <vt:lpstr>Outline</vt:lpstr>
      <vt:lpstr>PowerPoint Presentation</vt:lpstr>
      <vt:lpstr>PowerPoint Presentation</vt:lpstr>
      <vt:lpstr>State of knowledge as probability distributions (pdfs)</vt:lpstr>
      <vt:lpstr>State of knowledge as probability distributions (pdfs)</vt:lpstr>
      <vt:lpstr>State of knowledge as probability distributions (pdfs)</vt:lpstr>
      <vt:lpstr>State of knowledge as probability distributions (pdfs)</vt:lpstr>
      <vt:lpstr>Bayes’ Theorem: How to update knowledge in PDFs</vt:lpstr>
      <vt:lpstr>Bayes’ Theorem: How to update knowledge in PDFs</vt:lpstr>
      <vt:lpstr>Bayes’ Theorem: How to update knowledge in PDFs</vt:lpstr>
      <vt:lpstr> Account for correlations in inputs and observables</vt:lpstr>
      <vt:lpstr> Account for correlations in inputs and observables</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How do we sample efficiently?</vt:lpstr>
      <vt:lpstr>How do we sample efficiently?</vt:lpstr>
      <vt:lpstr>PowerPoint Presentation</vt:lpstr>
      <vt:lpstr>PowerPoint Presentation</vt:lpstr>
      <vt:lpstr>Statistical diagnostics  [Melendez et al. (2019) and Millican et al. (2023]</vt:lpstr>
      <vt:lpstr>Statistical diagnostics  [Melendez et al. (2019) and Millican et al. (2023]</vt:lpstr>
      <vt:lpstr>PowerPoint Presentation</vt:lpstr>
      <vt:lpstr>PowerPoint Presentation</vt:lpstr>
      <vt:lpstr>PowerPoint Presentation</vt:lpstr>
      <vt:lpstr>PowerPoint Presentation</vt:lpstr>
      <vt:lpstr>Workflow</vt:lpstr>
      <vt:lpstr>PowerPoint Presentation</vt:lpstr>
      <vt:lpstr>PowerPoint Presentation</vt:lpstr>
      <vt:lpstr>PowerPoint Presentation</vt:lpstr>
      <vt:lpstr> Account for correlations in inputs and observables</vt:lpstr>
      <vt:lpstr>Bayes’s Theorem: How to update knowledge in PDFs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Furnstahl, Dick</dc:creator>
  <cp:lastModifiedBy>Furnstahl, Dick</cp:lastModifiedBy>
  <cp:revision>184</cp:revision>
  <dcterms:created xsi:type="dcterms:W3CDTF">2022-07-24T18:03:52Z</dcterms:created>
  <dcterms:modified xsi:type="dcterms:W3CDTF">2023-03-15T13:14:18Z</dcterms:modified>
</cp:coreProperties>
</file>