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9"/>
  </p:notesMasterIdLst>
  <p:sldIdLst>
    <p:sldId id="256" r:id="rId2"/>
    <p:sldId id="649" r:id="rId3"/>
    <p:sldId id="664" r:id="rId4"/>
    <p:sldId id="667" r:id="rId5"/>
    <p:sldId id="666" r:id="rId6"/>
    <p:sldId id="670" r:id="rId7"/>
    <p:sldId id="671" r:id="rId8"/>
    <p:sldId id="672" r:id="rId9"/>
    <p:sldId id="437" r:id="rId10"/>
    <p:sldId id="500" r:id="rId11"/>
    <p:sldId id="662" r:id="rId12"/>
    <p:sldId id="650" r:id="rId13"/>
    <p:sldId id="686" r:id="rId14"/>
    <p:sldId id="695" r:id="rId15"/>
    <p:sldId id="696" r:id="rId16"/>
    <p:sldId id="699" r:id="rId17"/>
    <p:sldId id="698" r:id="rId18"/>
    <p:sldId id="697" r:id="rId19"/>
    <p:sldId id="700" r:id="rId20"/>
    <p:sldId id="703" r:id="rId21"/>
    <p:sldId id="492" r:id="rId22"/>
    <p:sldId id="659" r:id="rId23"/>
    <p:sldId id="317" r:id="rId24"/>
    <p:sldId id="658" r:id="rId25"/>
    <p:sldId id="643" r:id="rId26"/>
    <p:sldId id="644" r:id="rId27"/>
    <p:sldId id="690" r:id="rId28"/>
    <p:sldId id="681" r:id="rId29"/>
    <p:sldId id="486" r:id="rId30"/>
    <p:sldId id="463" r:id="rId31"/>
    <p:sldId id="684" r:id="rId32"/>
    <p:sldId id="702" r:id="rId33"/>
    <p:sldId id="673" r:id="rId34"/>
    <p:sldId id="466" r:id="rId35"/>
    <p:sldId id="325" r:id="rId36"/>
    <p:sldId id="674" r:id="rId37"/>
    <p:sldId id="661" r:id="rId38"/>
    <p:sldId id="306" r:id="rId39"/>
    <p:sldId id="307" r:id="rId40"/>
    <p:sldId id="309" r:id="rId41"/>
    <p:sldId id="311" r:id="rId42"/>
    <p:sldId id="303" r:id="rId43"/>
    <p:sldId id="447" r:id="rId44"/>
    <p:sldId id="439" r:id="rId45"/>
    <p:sldId id="685" r:id="rId46"/>
    <p:sldId id="443" r:id="rId47"/>
    <p:sldId id="455" r:id="rId4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26602BA-41FD-6546-8AA0-644206FB8661}">
          <p14:sldIdLst>
            <p14:sldId id="256"/>
            <p14:sldId id="649"/>
            <p14:sldId id="664"/>
            <p14:sldId id="667"/>
            <p14:sldId id="666"/>
            <p14:sldId id="670"/>
            <p14:sldId id="671"/>
            <p14:sldId id="672"/>
            <p14:sldId id="437"/>
            <p14:sldId id="500"/>
            <p14:sldId id="662"/>
            <p14:sldId id="650"/>
            <p14:sldId id="686"/>
            <p14:sldId id="695"/>
            <p14:sldId id="696"/>
            <p14:sldId id="699"/>
            <p14:sldId id="698"/>
            <p14:sldId id="697"/>
            <p14:sldId id="700"/>
            <p14:sldId id="703"/>
            <p14:sldId id="492"/>
            <p14:sldId id="659"/>
            <p14:sldId id="317"/>
            <p14:sldId id="658"/>
            <p14:sldId id="643"/>
            <p14:sldId id="644"/>
            <p14:sldId id="690"/>
            <p14:sldId id="681"/>
            <p14:sldId id="486"/>
            <p14:sldId id="463"/>
            <p14:sldId id="684"/>
            <p14:sldId id="702"/>
            <p14:sldId id="673"/>
            <p14:sldId id="466"/>
            <p14:sldId id="325"/>
            <p14:sldId id="674"/>
            <p14:sldId id="661"/>
            <p14:sldId id="306"/>
            <p14:sldId id="307"/>
            <p14:sldId id="309"/>
            <p14:sldId id="311"/>
            <p14:sldId id="303"/>
            <p14:sldId id="447"/>
            <p14:sldId id="439"/>
            <p14:sldId id="685"/>
            <p14:sldId id="443"/>
            <p14:sldId id="45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F2EC"/>
    <a:srgbClr val="DCE6F2"/>
    <a:srgbClr val="FFEEEE"/>
    <a:srgbClr val="403B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219" autoAdjust="0"/>
    <p:restoredTop sz="78862" autoAdjust="0"/>
  </p:normalViewPr>
  <p:slideViewPr>
    <p:cSldViewPr snapToGrid="0" snapToObjects="1">
      <p:cViewPr>
        <p:scale>
          <a:sx n="118" d="100"/>
          <a:sy n="118" d="100"/>
        </p:scale>
        <p:origin x="936" y="25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95" d="100"/>
        <a:sy n="9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E86513-3002-6F44-A882-71BDD8A55E2C}" type="datetimeFigureOut">
              <a:rPr lang="en-US" smtClean="0"/>
              <a:t>7/23/20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B91BF2-6347-7E43-8D88-61FF90024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819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Thanks to the organizers of this workshop for giving me an opportunities to tell you about how Bayesian statistical methods work well</a:t>
            </a:r>
          </a:p>
          <a:p>
            <a:r>
              <a:rPr lang="en-US" dirty="0"/>
              <a:t>In the application of effective field theories. </a:t>
            </a:r>
          </a:p>
          <a:p>
            <a:r>
              <a:rPr lang="en-US" dirty="0"/>
              <a:t>Thanks to BUQEYE collaborators.  Bayesian Uncertainty Quantification:  Errors for your EFT</a:t>
            </a:r>
          </a:p>
          <a:p>
            <a:r>
              <a:rPr lang="en-US" dirty="0"/>
              <a:t>And to funding agencies..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91BF2-6347-7E43-8D88-61FF90024FB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3630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91BF2-6347-7E43-8D88-61FF90024FB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7440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91BF2-6347-7E43-8D88-61FF90024FB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9813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91BF2-6347-7E43-8D88-61FF90024FB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2604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newcommand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yvec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}{y}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yvec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_{\rm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}(x) =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yvec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_{0} +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yvec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_{1} +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cdots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+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yvec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_{k}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\chi{\rm EFT}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Rightarrow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 = \frac{\{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p,m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_\pi\}}{\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Lambda_b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}, \quad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Lambda_b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600\,{\rm MeV}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91BF2-6347-7E43-8D88-61FF90024FB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5998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91BF2-6347-7E43-8D88-61FF90024FB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7933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9E20F-E99B-7F46-B2AD-D1FB01DD938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7006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y(p) &amp;= y_{\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textrm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{ref}}(p)(c_0 + c_2 Q^2 + c_3 Q^3 +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cdots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  \\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%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 &amp;= \max\left( \frac{p}{\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Lambda_b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}, \frac{M_\pi^{\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textrm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eff}}{\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Lambda_b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\right)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\quad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Lambda_b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600\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mbox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{--}700\,\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mbox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{MeV}\\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%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Longrightarrow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&amp;\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mbox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 Analytic posterior for\ }\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(\delta y_{\rm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}(p) \mid \{c_{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leq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k}\})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\end{align*}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91BF2-6347-7E43-8D88-61FF90024FB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9041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Melendez, Furnstahl,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Wesolowski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PRC, 2017 after Furnstahl,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Klco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DP,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Wesolowski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PRC, 2015 after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Bagnaschi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Cacciari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Guffanti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Jenniches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2015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91BF2-6347-7E43-8D88-61FF90024FB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2006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mathcal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{N}e^{-\frac12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{r}^{\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intercal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}{\color{red}\Sigma^{-1}}\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{r}}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     &amp;=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mathcal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{N} e^{-\frac{(x-\mu)^2}{2\sigma_x^2}} e^{-\frac{(y-\mu)^2}{2\sigma_y^2}}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\\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{r} = \begin{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bmatrix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x \\ y \end{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bmatrix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&amp;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qquad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 {\color{red}\Sigma = \begin{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bmatrix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\sigma_x^2 &amp; 0 \\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                 0 &amp; \sigma_y^2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 \end{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bmatrix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}}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mathcal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{N}e^{-\frac12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{r}^{\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intercal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}{\color{red}\Sigma^{-1}}\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{r}}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 &amp;=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mbox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{correlated gaussian}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 %   =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mathcal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{N} e^{-\frac{(x-\mu)^2}{2\sigma^2}} e^{-\frac{(y-\mu)^2}{2\sigma^2}}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\\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{r} = \begin{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bmatrix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x \\ y \end{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bmatrix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qquad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 {\color{red}\Sigma = \begin{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bmatrix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\sigma_x^2 &amp; \rho\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sigma_x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sigma_y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\\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                 \rho\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sigma_x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sigma_y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\sigma_y^2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 \end{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bmatrix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}}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91BF2-6347-7E43-8D88-61FF90024FB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52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91BF2-6347-7E43-8D88-61FF90024FB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384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91BF2-6347-7E43-8D88-61FF90024FB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4433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91BF2-6347-7E43-8D88-61FF90024FB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6903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a picture of the original source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91BF2-6347-7E43-8D88-61FF90024FB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2190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91BF2-6347-7E43-8D88-61FF90024FB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5422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91BF2-6347-7E43-8D88-61FF90024FB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4942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There are differences in detail between EFTs, but there are shared ingredients that are inviting for applying Bayesian methods.</a:t>
            </a:r>
          </a:p>
          <a:p>
            <a:r>
              <a:rPr lang="en-US" dirty="0"/>
              <a:t>In the hierarchy here there are multiple opportunities for EFTs; for example, later I will mention collective models.  </a:t>
            </a:r>
          </a:p>
          <a:p>
            <a:r>
              <a:rPr lang="en-US" dirty="0"/>
              <a:t>For every successful nuclear phenomenology there is the possibility of an EFT and fleshing them out is a frontier activity.</a:t>
            </a:r>
          </a:p>
          <a:p>
            <a:r>
              <a:rPr lang="en-US" dirty="0"/>
              <a:t>Let’s step through the ingredients:</a:t>
            </a:r>
          </a:p>
          <a:p>
            <a:r>
              <a:rPr lang="en-US" dirty="0"/>
              <a:t>Choice:  model selection to help decide.  Here we’ll use nucleon </a:t>
            </a:r>
            <a:r>
              <a:rPr lang="en-US" dirty="0" err="1"/>
              <a:t>dofs</a:t>
            </a:r>
            <a:r>
              <a:rPr lang="en-US" dirty="0"/>
              <a:t>, but with a pion or without?  What Feynman diagrams contribute at each order?</a:t>
            </a:r>
          </a:p>
          <a:p>
            <a:r>
              <a:rPr lang="en-US" dirty="0"/>
              <a:t>Truncation error:  Bayesian model is well suited</a:t>
            </a:r>
          </a:p>
          <a:p>
            <a:r>
              <a:rPr lang="en-US" dirty="0"/>
              <a:t>Parameter estimation: Low energy constants (or LECs) from experimental or computational data</a:t>
            </a:r>
          </a:p>
          <a:p>
            <a:r>
              <a:rPr lang="en-US" dirty="0"/>
              <a:t>Discovery: extracting physics</a:t>
            </a:r>
          </a:p>
          <a:p>
            <a:r>
              <a:rPr lang="en-US" dirty="0"/>
              <a:t>Model checking: validate your EFT and its implementation.</a:t>
            </a:r>
          </a:p>
          <a:p>
            <a:endParaRPr lang="en-US" dirty="0"/>
          </a:p>
          <a:p>
            <a:r>
              <a:rPr lang="en-US" dirty="0"/>
              <a:t>To the Bayesian mindset, (almost) everything is a probability density function (pdf).  Examples:</a:t>
            </a:r>
          </a:p>
          <a:p>
            <a:r>
              <a:rPr lang="en-US" dirty="0"/>
              <a:t>    </a:t>
            </a:r>
            <a:r>
              <a:rPr lang="en-US" dirty="0" err="1"/>
              <a:t>pr</a:t>
            </a:r>
            <a:r>
              <a:rPr lang="en-US" dirty="0"/>
              <a:t>(\theta | D,I) \</a:t>
            </a:r>
            <a:r>
              <a:rPr lang="en-US" dirty="0" err="1"/>
              <a:t>propto</a:t>
            </a:r>
            <a:r>
              <a:rPr lang="en-US" dirty="0"/>
              <a:t> </a:t>
            </a:r>
            <a:r>
              <a:rPr lang="en-US" dirty="0" err="1"/>
              <a:t>pr</a:t>
            </a:r>
            <a:r>
              <a:rPr lang="en-US" dirty="0"/>
              <a:t>(D | \theta, I)  </a:t>
            </a:r>
            <a:r>
              <a:rPr lang="en-US" dirty="0" err="1"/>
              <a:t>pr</a:t>
            </a:r>
            <a:r>
              <a:rPr lang="en-US" dirty="0"/>
              <a:t>(\theta | I)   updating your knowledge (including explicit expectations)</a:t>
            </a:r>
          </a:p>
          <a:p>
            <a:r>
              <a:rPr lang="en-US" dirty="0"/>
              <a:t>    </a:t>
            </a:r>
            <a:r>
              <a:rPr lang="en-US" dirty="0" err="1"/>
              <a:t>pr</a:t>
            </a:r>
            <a:r>
              <a:rPr lang="en-US" dirty="0"/>
              <a:t>(EFT_1 | D,I) / </a:t>
            </a:r>
            <a:r>
              <a:rPr lang="en-US" dirty="0" err="1"/>
              <a:t>pr</a:t>
            </a:r>
            <a:r>
              <a:rPr lang="en-US" dirty="0"/>
              <a:t>(EFT_2 | D,I)</a:t>
            </a:r>
          </a:p>
          <a:p>
            <a:r>
              <a:rPr lang="en-US" dirty="0"/>
              <a:t>    </a:t>
            </a:r>
            <a:r>
              <a:rPr lang="en-US" dirty="0" err="1"/>
              <a:t>pr</a:t>
            </a:r>
            <a:r>
              <a:rPr lang="en-US" dirty="0"/>
              <a:t>(y, x |    )</a:t>
            </a:r>
          </a:p>
          <a:p>
            <a:endParaRPr lang="en-US" dirty="0"/>
          </a:p>
          <a:p>
            <a:r>
              <a:rPr lang="en-US" dirty="0"/>
              <a:t>Introduce “nuisance” parameters for things and marginalize over them.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documentclass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[10pt]{article}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usepackage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usenames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]{color} %used for font color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usepackage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amssymb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%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usepackage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amsmath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%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usepackage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[utf8]{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inputenc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%useful to type directly diacritic characters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usepackage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newcommand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textsf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}}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newcommand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yexp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{y}_{\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textsf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exp}}</a:t>
            </a:r>
          </a:p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&amp;\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textsf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{EFT}_1 \mid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yexp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I) /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textsf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{EFT}_2 \mid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yexp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I) \\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&amp;\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qquad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qquad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Longrightarrow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 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textsf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{evidence ratio given data} \\[12pt]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&amp;\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(\{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c_n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\} \mid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{\theta}, I) \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Longrightarrow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 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textsf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{pdf of expansion coefficients}\\[12pt]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&amp;{\color[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rgb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]{0.986246,0.007121,0.027434}\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{\theta} \mid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yexp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\Sigma_{\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textsf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{exp}}, I)  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yexp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\mid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{\theta}, \Sigma_{\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textsf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{exp}}, I)\,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{\theta}\mid I)} \\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&amp;\quad  {\color[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rgb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]{0.986246,0.007121,0.027434}\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Longrightarrow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textsf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{pdf of LECs given data\ }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yexp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\Sigma_{\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textsf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{exp}}\ (\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textsf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{and\ } \Sigma_{\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textsf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}}!)}  \\[12pt]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&amp;\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Lambda_b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\mid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{\theta}, I) \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Longrightarrow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 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textsf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{pdf of EFT breakdown scale} \\[12pt]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&amp;\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(\mu, \sigma \mid I) \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Longrightarrow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 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textsf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{pdf of hyperparameters} \\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91BF2-6347-7E43-8D88-61FF90024FB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6466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mathcal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{N}e^{-\frac12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{r}^{\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intercal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}{\color{red}\Sigma^{-1}}\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{r}}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     &amp;=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mathcal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{N} e^{-\frac{(x-\mu)^2}{2\sigma_x^2}} e^{-\frac{(y-\mu)^2}{2\sigma_y^2}}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\\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{r} = \begin{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bmatrix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x \\ y \end{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bmatrix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&amp;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qquad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 {\color{red}\Sigma = \begin{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bmatrix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\sigma_x^2 &amp; 0 \\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                 0 &amp; \sigma_y^2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 \end{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bmatrix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}}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mathcal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{N}e^{-\frac12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{r}^{\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intercal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}{\color{red}\Sigma^{-1}}\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{r}}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 &amp;=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mbox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{correlated gaussian}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 %   =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mathcal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{N} e^{-\frac{(x-\mu)^2}{2\sigma^2}} e^{-\frac{(y-\mu)^2}{2\sigma^2}}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\\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{r} = \begin{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bmatrix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x \\ y \end{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bmatrix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qquad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 {\color{red}\Sigma = \begin{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bmatrix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\sigma_x^2 &amp; \rho\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sigma_x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sigma_y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\\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                 \rho\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sigma_x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sigma_y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\sigma_y^2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 \end{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bmatrix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}}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91BF2-6347-7E43-8D88-61FF90024FB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5429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92024" indent="-192024">
              <a:spcAft>
                <a:spcPts val="600"/>
              </a:spcAft>
              <a:buFont typeface="Arial"/>
              <a:buChar char="•"/>
            </a:pPr>
            <a:r>
              <a:rPr lang="en-US" dirty="0"/>
              <a:t>Add likelihood example as overlay</a:t>
            </a:r>
          </a:p>
          <a:p>
            <a:pPr marL="192024" indent="-192024">
              <a:spcAft>
                <a:spcPts val="600"/>
              </a:spcAft>
              <a:buFont typeface="Arial"/>
              <a:buChar char="•"/>
            </a:pPr>
            <a:endParaRPr lang="en-US" dirty="0"/>
          </a:p>
          <a:p>
            <a:pPr marL="192024" indent="-192024">
              <a:spcAft>
                <a:spcPts val="600"/>
              </a:spcAft>
              <a:buFont typeface="Arial"/>
              <a:buChar char="•"/>
            </a:pPr>
            <a:endParaRPr lang="en-US" dirty="0"/>
          </a:p>
          <a:p>
            <a:pPr marL="192024" indent="-192024">
              <a:spcAft>
                <a:spcPts val="600"/>
              </a:spcAft>
              <a:buFont typeface="Arial"/>
              <a:buChar char="•"/>
            </a:pPr>
            <a:r>
              <a:rPr lang="en-US" dirty="0"/>
              <a:t>\</a:t>
            </a:r>
            <a:r>
              <a:rPr lang="en-US" dirty="0" err="1"/>
              <a:t>usepackage</a:t>
            </a:r>
            <a:r>
              <a:rPr lang="en-US" dirty="0"/>
              <a:t>{</a:t>
            </a:r>
            <a:r>
              <a:rPr lang="en-US" dirty="0" err="1"/>
              <a:t>bm</a:t>
            </a:r>
            <a:r>
              <a:rPr lang="en-US" dirty="0"/>
              <a:t>}</a:t>
            </a:r>
          </a:p>
          <a:p>
            <a:pPr marL="192024" marR="0" lvl="0" indent="-192024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DeclareMathOperator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}{\text{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}} % Good, but want to handle sizing and | spacing?</a:t>
            </a:r>
          </a:p>
          <a:p>
            <a:pPr marL="192024" indent="-192024">
              <a:spcAft>
                <a:spcPts val="600"/>
              </a:spcAft>
              <a:buFont typeface="Arial"/>
              <a:buChar char="•"/>
            </a:pPr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{\color{red}\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(A|B,I)} = \frac{{\color{blue}\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(B|A,I)} {\color[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rgb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]{0.000000,0.493151,0.000000}\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(A|I)}}{\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(B|A)}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Longrightarrow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{\color{red}\underbrace{\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{\theta} |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{y}_{\rm exp}, I)}_{\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mbox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scriptsize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posterior}}}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propto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{\color{blue}\underbrace{\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{y}_{\rm exp} |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{\theta}, I)}_{\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mbox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scriptsize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likelihood}}}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\times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{\color[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rgb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]{0.000000,0.493151,0.000000}\underbrace{\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{\theta} | I)}_{\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mbox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scriptsize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prior}}}</a:t>
            </a:r>
          </a:p>
          <a:p>
            <a:pPr marL="192024" indent="-192024">
              <a:spcAft>
                <a:spcPts val="600"/>
              </a:spcAft>
              <a:buFont typeface="Arial"/>
              <a:buChar char="•"/>
            </a:pPr>
            <a:endParaRPr lang="en-US" dirty="0"/>
          </a:p>
          <a:p>
            <a:pPr marL="192024" indent="-192024">
              <a:spcAft>
                <a:spcPts val="600"/>
              </a:spcAft>
              <a:buFont typeface="Arial"/>
              <a:buChar char="•"/>
            </a:pPr>
            <a:endParaRPr lang="en-US" dirty="0"/>
          </a:p>
          <a:p>
            <a:pPr marL="192024" indent="-192024">
              <a:spcAft>
                <a:spcPts val="600"/>
              </a:spcAft>
              <a:buFont typeface="Arial"/>
              <a:buChar char="•"/>
            </a:pPr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{\color{red}\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(A|B,I)} = \frac{{\color{blue}\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(B|A,I)} {\color[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rgb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]{0.000000,0.493151,0.000000}\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(A|I)}}{\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(B|A)}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Longrightarrow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{\color{red}\underbrace{\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(x |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mbox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{data}, I)}_{\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mbox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{posterior}}}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propto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{\color{blue}\underbrace{\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mbox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{data} | x, I)}_{\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mbox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{likelihood}}}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\times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{\color[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rgb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]{0.000000,0.493151,0.000000}\underbrace{\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mbox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{data} | I)}_{\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mbox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{prior}}}</a:t>
            </a:r>
          </a:p>
          <a:p>
            <a:pPr marL="192024" indent="-192024">
              <a:spcAft>
                <a:spcPts val="600"/>
              </a:spcAft>
              <a:buFont typeface="Arial"/>
              <a:buChar char="•"/>
            </a:pPr>
            <a:endParaRPr lang="en-US" dirty="0"/>
          </a:p>
          <a:p>
            <a:pPr marL="192024" indent="-192024">
              <a:spcAft>
                <a:spcPts val="600"/>
              </a:spcAft>
              <a:buFont typeface="Arial"/>
              <a:buChar char="•"/>
            </a:pPr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{\color{red}\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{\theta} |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mathrm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{y}_{\rm exp}, \Sigma_{\rm exp}, \Sigma_{\rm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}, I)}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{\color{blue}e^{-\frac12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{r}^{\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intercal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}(\Sigma_{\rm exp}+\Sigma_{\rm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})^{-1}\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{r}}} 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\times {\color[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rgb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]{0.000000,0.493151,0.000000} e^{-\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{\theta}^2/2\bar\theta} }</a:t>
            </a:r>
          </a:p>
          <a:p>
            <a:pPr marL="192024" marR="0" indent="-192024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usepackage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newcommand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}{\text{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}}</a:t>
            </a:r>
          </a:p>
          <a:p>
            <a:pPr marL="192024" marR="0" indent="-192024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92024" marR="0" indent="-192024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&amp;{\color{blue}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%\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mbox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{likelihood: }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{y}_{\rm exp} |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{\theta}, I)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e^{-\chi^2/2}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\quad\underset{\rm uncorrelated}{\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Longrightarrow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}\quad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{\color{blue}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\chi^2 =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sum_i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^{\rm data}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{r}_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\frac{1}{\sigma_i^2}\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{r}_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\;,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\quad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{r}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equiv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{y}_{\rm exp} -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{y}_{\rm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}(\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{\theta})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\\[10pt]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&amp;\quad\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mbox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{correlated: }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{\color{red}\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{\theta} |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mathrm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{y}_{\rm exp}, \Sigma_{\rm exp}, \Sigma_{\rm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}, I)}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{\color{blue}e^{-\frac12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{r}^{\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intercal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}(\Sigma_{\rm exp}+\Sigma_{\rm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})^{-1}\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{r}}}   \times {\color[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rgb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]{0.000000,0.493151,0.000000} e^{-\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{\theta}^2/2\bar\theta^2} }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&amp;{\color{blue}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%\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mbox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{likelihood: }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{y}_{\rm exp} |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{\theta}, I)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e^{-\chi^2/2}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\quad\underset{\rm uncorrelated}{\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Longrightarrow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}\quad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{\color{blue}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\chi^2 =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sum_i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^{\rm data}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{r}_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\frac{1}{\sigma_i^2}\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{r}_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\;,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\quad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{r}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equiv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{y}_{\rm exp} -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{y}_{\rm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}(\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{\theta})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\\[10pt]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&amp;\quad\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mbox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{correlated: }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{\color{red}\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{\theta} |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mathrm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{y}_{\rm exp}, \Sigma_{\rm exp}, \Sigma_{\rm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}, I)}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{\color{blue}e^{-\frac12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{r}^{\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intercal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}(\Sigma_{\rm exp}+\Sigma_{\rm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})^{-1}\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{r}}}   \times {\color[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rgb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]{0.000000,0.493151,0.000000} e^{-\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{\theta}^2/2\bar\theta^2} }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92024" indent="-192024">
              <a:spcAft>
                <a:spcPts val="600"/>
              </a:spcAft>
              <a:buFont typeface="Arial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91BF2-6347-7E43-8D88-61FF90024FB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798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newcommand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}[1]{\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boldsymbol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{#1}}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newcommand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genobs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{y}}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newcommand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}{\text{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}}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newcommand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{\avec}{\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{a}}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avec_k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|\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genobs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_{\text{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}},\Sigma_{\text{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}})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genobs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_{\text{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}}|\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avec_k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\Sigma_{\text{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}})\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avec_k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e^{-\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resvec^T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\Sigma_{\text{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}}^{-1}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resvec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\times e^{-(\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avec_k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)^2/2\abar^2}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9E20F-E99B-7F46-B2AD-D1FB01DD938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6928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9E20F-E99B-7F46-B2AD-D1FB01DD938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2782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9E20F-E99B-7F46-B2AD-D1FB01DD938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6012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91BF2-6347-7E43-8D88-61FF90024FB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0511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FAA90-5ACC-9B46-81A7-69966CBBC41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6053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documentclass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[10pt]{article}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usepackage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usenames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]{color} %used for font color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usepackage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amssymb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%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usepackage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amsmath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%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usepackage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[utf8]{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inputenc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%useful to type directly diacritic characters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usepackage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newcommand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{\design}{{\color{blue}\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{d}}}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DeclareMathOperator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*{\argmax}{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\,max}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newcommand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{\shrinkage}{\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mathcal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{S}}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newcommand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omegalab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}{\omega_{\text{lab}}}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newcommand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{\given}{\,|\,}  % Use for | 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%\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DeclareMathOperator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% Good, but want to handle sizing and | spacing?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DeclareMathOperator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}{p} % Good, but want to handle sizing and | spacing?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% Now add spacing: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% Derivatives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newcommand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{\dd}{d}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newcommand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diffcs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}{d\sigma}  % differential cross section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newcommand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genobs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}{y}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newcommand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genobsset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}{{\color{green}\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inputvec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genobs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}}}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newcommand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inputvec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newcommand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lecs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}{{\color{red}\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{a}}}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newcommand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alphavec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{\theta}}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&amp;\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mbox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{Calculate $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mbox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 to } N$ ground-state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wfs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}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widehat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H(\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alphavec_i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|\psi_0(\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alphavec_i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rangle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E_0(\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alphavec_i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|\psi_0(\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alphavec_i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rangle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\\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&amp;\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mbox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{Use trial wavefunction from linear combination of $|\psi_0(\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alphavec_i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rangle$s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} \\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&amp;{\color[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rgb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]{0.986246,0.007121,0.027434} \quad |\psi_{\text{trial}}\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rangle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c_1 |\psi_0(\alphavec_1)\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rangle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+ c_2 |\psi_0(\alphavec_2)\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rangle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+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cdots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+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c_N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|\psi_0(\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alphavec_N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rangle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\\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&amp;\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mbox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{Minimize $\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langle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\psi_{\text{trial}}|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widehat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H(\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alphavec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|\psi_{\text{trial}}\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rangle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$ with $\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langle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\psi_{\text{trial}}| \psi_{\text{trial}}\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rangle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1$ to find $E_0(\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alphavec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)$ and $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c_i$s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}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91BF2-6347-7E43-8D88-61FF90024FB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40639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91BF2-6347-7E43-8D88-61FF90024FB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91576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91BF2-6347-7E43-8D88-61FF90024FB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42694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91BF2-6347-7E43-8D88-61FF90024FB1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6769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91BF2-6347-7E43-8D88-61FF90024FB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6435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91BF2-6347-7E43-8D88-61FF90024FB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558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91BF2-6347-7E43-8D88-61FF90024FB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1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91BF2-6347-7E43-8D88-61FF90024FB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5999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91BF2-6347-7E43-8D88-61FF90024FB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5951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91BF2-6347-7E43-8D88-61FF90024FB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773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7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1D91C-BA14-BA44-AD3D-7D4131C95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817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1D91C-BA14-BA44-AD3D-7D4131C95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152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1D91C-BA14-BA44-AD3D-7D4131C95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5818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140684" y="4856313"/>
            <a:ext cx="4152926" cy="273471"/>
          </a:xfrm>
          <a:prstGeom prst="rect">
            <a:avLst/>
          </a:prstGeom>
          <a:ln>
            <a:noFill/>
          </a:ln>
        </p:spPr>
        <p:txBody>
          <a:bodyPr lIns="0" tIns="48077" rIns="0" bIns="48077" anchor="b"/>
          <a:lstStyle>
            <a:lvl1pPr algn="r" eaLnBrk="0" hangingPunct="0">
              <a:lnSpc>
                <a:spcPct val="90000"/>
              </a:lnSpc>
              <a:defRPr sz="9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842866" y="48758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C7CF1-4D7D-C941-87F6-6592CA3F75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01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1D91C-BA14-BA44-AD3D-7D4131C95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141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1D91C-BA14-BA44-AD3D-7D4131C95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273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1D91C-BA14-BA44-AD3D-7D4131C95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527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1D91C-BA14-BA44-AD3D-7D4131C95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126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1D91C-BA14-BA44-AD3D-7D4131C95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620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1D91C-BA14-BA44-AD3D-7D4131C95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87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7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6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7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1D91C-BA14-BA44-AD3D-7D4131C95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934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1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1D91C-BA14-BA44-AD3D-7D4131C95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280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E1D91C-BA14-BA44-AD3D-7D4131C95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67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1.emf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image" Target="../media/image15.png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11" Type="http://schemas.openxmlformats.org/officeDocument/2006/relationships/image" Target="../media/image42.emf"/><Relationship Id="rId5" Type="http://schemas.openxmlformats.org/officeDocument/2006/relationships/image" Target="../media/image38.png"/><Relationship Id="rId10" Type="http://schemas.openxmlformats.org/officeDocument/2006/relationships/image" Target="../media/image41.emf"/><Relationship Id="rId4" Type="http://schemas.openxmlformats.org/officeDocument/2006/relationships/image" Target="../media/image37.png"/><Relationship Id="rId9" Type="http://schemas.openxmlformats.org/officeDocument/2006/relationships/image" Target="../media/image4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55.emf"/><Relationship Id="rId7" Type="http://schemas.openxmlformats.org/officeDocument/2006/relationships/image" Target="../media/image5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7" Type="http://schemas.openxmlformats.org/officeDocument/2006/relationships/image" Target="../media/image62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emf"/><Relationship Id="rId5" Type="http://schemas.openxmlformats.org/officeDocument/2006/relationships/image" Target="../media/image61.emf"/><Relationship Id="rId4" Type="http://schemas.openxmlformats.org/officeDocument/2006/relationships/hyperlink" Target="http://www.lenpic.org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3.emf"/><Relationship Id="rId4" Type="http://schemas.openxmlformats.org/officeDocument/2006/relationships/image" Target="../media/image16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emf"/><Relationship Id="rId3" Type="http://schemas.openxmlformats.org/officeDocument/2006/relationships/image" Target="../media/image65.emf"/><Relationship Id="rId7" Type="http://schemas.openxmlformats.org/officeDocument/2006/relationships/image" Target="../media/image69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emf"/><Relationship Id="rId5" Type="http://schemas.openxmlformats.org/officeDocument/2006/relationships/image" Target="../media/image67.emf"/><Relationship Id="rId4" Type="http://schemas.openxmlformats.org/officeDocument/2006/relationships/image" Target="../media/image66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emf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8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buqeye.github.io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2.emf"/><Relationship Id="rId5" Type="http://schemas.openxmlformats.org/officeDocument/2006/relationships/image" Target="../media/image14.emf"/><Relationship Id="rId4" Type="http://schemas.openxmlformats.org/officeDocument/2006/relationships/image" Target="../media/image81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7" Type="http://schemas.openxmlformats.org/officeDocument/2006/relationships/image" Target="../media/image87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emf"/><Relationship Id="rId5" Type="http://schemas.openxmlformats.org/officeDocument/2006/relationships/image" Target="../media/image85.emf"/><Relationship Id="rId4" Type="http://schemas.openxmlformats.org/officeDocument/2006/relationships/image" Target="../media/image84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emf"/><Relationship Id="rId5" Type="http://schemas.openxmlformats.org/officeDocument/2006/relationships/image" Target="../media/image90.emf"/><Relationship Id="rId4" Type="http://schemas.openxmlformats.org/officeDocument/2006/relationships/image" Target="../media/image89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emf"/><Relationship Id="rId5" Type="http://schemas.openxmlformats.org/officeDocument/2006/relationships/image" Target="../media/image33.png"/><Relationship Id="rId4" Type="http://schemas.openxmlformats.org/officeDocument/2006/relationships/image" Target="../media/image93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emf"/><Relationship Id="rId4" Type="http://schemas.openxmlformats.org/officeDocument/2006/relationships/image" Target="../media/image9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emf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20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emf"/><Relationship Id="rId5" Type="http://schemas.openxmlformats.org/officeDocument/2006/relationships/image" Target="../media/image99.emf"/><Relationship Id="rId4" Type="http://schemas.openxmlformats.org/officeDocument/2006/relationships/image" Target="../media/image98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59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arXiv:1909.08446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6.emf"/><Relationship Id="rId4" Type="http://schemas.openxmlformats.org/officeDocument/2006/relationships/image" Target="../media/image105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arXiv:1909.08446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8.emf"/><Relationship Id="rId4" Type="http://schemas.openxmlformats.org/officeDocument/2006/relationships/image" Target="../media/image107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tiff"/><Relationship Id="rId13" Type="http://schemas.openxmlformats.org/officeDocument/2006/relationships/hyperlink" Target="https://buqeye.github.io/" TargetMode="External"/><Relationship Id="rId3" Type="http://schemas.openxmlformats.org/officeDocument/2006/relationships/image" Target="../media/image23.tiff"/><Relationship Id="rId7" Type="http://schemas.openxmlformats.org/officeDocument/2006/relationships/image" Target="../media/image27.tiff"/><Relationship Id="rId12" Type="http://schemas.openxmlformats.org/officeDocument/2006/relationships/image" Target="../media/image32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tiff"/><Relationship Id="rId11" Type="http://schemas.openxmlformats.org/officeDocument/2006/relationships/image" Target="../media/image31.tiff"/><Relationship Id="rId5" Type="http://schemas.openxmlformats.org/officeDocument/2006/relationships/image" Target="../media/image25.tiff"/><Relationship Id="rId10" Type="http://schemas.openxmlformats.org/officeDocument/2006/relationships/image" Target="../media/image30.tiff"/><Relationship Id="rId4" Type="http://schemas.openxmlformats.org/officeDocument/2006/relationships/image" Target="../media/image24.tiff"/><Relationship Id="rId9" Type="http://schemas.openxmlformats.org/officeDocument/2006/relationships/image" Target="../media/image29.tiff"/><Relationship Id="rId14" Type="http://schemas.openxmlformats.org/officeDocument/2006/relationships/hyperlink" Target="https://inspirehep.net/literature/1806708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17632" y="171067"/>
            <a:ext cx="7425452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schemeClr val="accent2">
                <a:lumMod val="40000"/>
                <a:lumOff val="60000"/>
                <a:alpha val="43000"/>
              </a:schemeClr>
            </a:outerShdw>
            <a:softEdge rad="12700"/>
          </a:effectLst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Uncertainty quantification (UQ) for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chiral effective field theory</a:t>
            </a:r>
          </a:p>
        </p:txBody>
      </p:sp>
      <p:sp>
        <p:nvSpPr>
          <p:cNvPr id="5" name="Rectangle 4"/>
          <p:cNvSpPr/>
          <p:nvPr/>
        </p:nvSpPr>
        <p:spPr>
          <a:xfrm>
            <a:off x="1695017" y="1183826"/>
            <a:ext cx="57539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Dick </a:t>
            </a:r>
            <a:r>
              <a:rPr lang="en-US" sz="2000" dirty="0" err="1"/>
              <a:t>Furnstahl</a:t>
            </a:r>
            <a:endParaRPr lang="en-US" sz="2000" dirty="0"/>
          </a:p>
          <a:p>
            <a:pPr algn="ctr"/>
            <a:r>
              <a:rPr lang="en-US" sz="2000" dirty="0"/>
              <a:t>BSM Physics with Nucleons and Nuclei,  July, 2020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3051" y="1968015"/>
            <a:ext cx="3134614" cy="4532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7581" y="3372093"/>
            <a:ext cx="3166313" cy="6960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1408" y="2238214"/>
            <a:ext cx="1057575" cy="10575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9479" y="4222471"/>
            <a:ext cx="2573605" cy="7516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5C6011-6C8C-974B-A123-E8973B1AA8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390" y="2527940"/>
            <a:ext cx="2423651" cy="23844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297458-A0C8-7347-A930-098E30F43B11}"/>
              </a:ext>
            </a:extLst>
          </p:cNvPr>
          <p:cNvSpPr txBox="1"/>
          <p:nvPr/>
        </p:nvSpPr>
        <p:spPr>
          <a:xfrm>
            <a:off x="3375156" y="3144859"/>
            <a:ext cx="17652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Special thanks to my BUQEYE collaborators!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03FC98-4B6B-F249-876F-FE3901F8FE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68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85"/>
    </mc:Choice>
    <mc:Fallback xmlns="">
      <p:transition xmlns:p14="http://schemas.microsoft.com/office/powerpoint/2010/main" spd="slow" advTm="17185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C0C59-CBC6-BB4B-82D7-78055BBB7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5707" y="205979"/>
            <a:ext cx="5352585" cy="712725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Types of theory error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6E6732-B7AA-F744-AF21-16D52F1EAA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690" y="959419"/>
            <a:ext cx="8368996" cy="2317185"/>
          </a:xfrm>
        </p:spPr>
        <p:txBody>
          <a:bodyPr>
            <a:normAutofit/>
          </a:bodyPr>
          <a:lstStyle/>
          <a:p>
            <a:pPr marL="192024" indent="-192024">
              <a:spcAft>
                <a:spcPts val="600"/>
              </a:spcAft>
            </a:pPr>
            <a:r>
              <a:rPr lang="en-US" sz="2000" b="1" dirty="0"/>
              <a:t>Uncertainty from numerical method</a:t>
            </a:r>
          </a:p>
          <a:p>
            <a:pPr marL="192024" indent="-192024">
              <a:spcAft>
                <a:spcPts val="600"/>
              </a:spcAft>
            </a:pPr>
            <a:r>
              <a:rPr lang="en-US" sz="2000" b="1" dirty="0"/>
              <a:t>Truncation of Hilbert space </a:t>
            </a:r>
            <a:r>
              <a:rPr lang="en-US" sz="2000" dirty="0"/>
              <a:t>(e.g., lattice volume/spacing or ho model space)</a:t>
            </a:r>
          </a:p>
          <a:p>
            <a:pPr marL="192024" indent="-192024">
              <a:spcAft>
                <a:spcPts val="600"/>
              </a:spcAft>
            </a:pPr>
            <a:r>
              <a:rPr lang="en-US" sz="2000" b="1" dirty="0"/>
              <a:t>Model discrepancy </a:t>
            </a:r>
            <a:r>
              <a:rPr lang="en-US" sz="1800" dirty="0"/>
              <a:t>(“All models are wrong, but some are useful” – George Box)</a:t>
            </a:r>
          </a:p>
          <a:p>
            <a:pPr marL="592074" lvl="1" indent="-192024"/>
            <a:r>
              <a:rPr lang="en-US" sz="1800" dirty="0"/>
              <a:t>Incomplete or in parts incorrect physical model</a:t>
            </a:r>
          </a:p>
          <a:p>
            <a:pPr marL="592074" lvl="1" indent="-192024"/>
            <a:r>
              <a:rPr lang="en-US" sz="1800" dirty="0"/>
              <a:t>Effective field theory expansion truncation error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CA3EC7-0A24-B940-94D5-E076E47A3FE8}"/>
              </a:ext>
            </a:extLst>
          </p:cNvPr>
          <p:cNvSpPr txBox="1"/>
          <p:nvPr/>
        </p:nvSpPr>
        <p:spPr>
          <a:xfrm>
            <a:off x="107582" y="3261959"/>
            <a:ext cx="883171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Mostly systematic and correlated </a:t>
            </a:r>
            <a:r>
              <a:rPr lang="en-US" sz="2000" dirty="0">
                <a:solidFill>
                  <a:srgbClr val="0070C0"/>
                </a:solidFill>
              </a:rPr>
              <a:t>(doesn’t mean they can’t be treated as random!).</a:t>
            </a:r>
          </a:p>
          <a:p>
            <a:pPr marL="649224" lvl="1" indent="-192024">
              <a:buFont typeface="Arial" panose="020B0604020202020204" pitchFamily="34" charset="0"/>
              <a:buChar char="•"/>
            </a:pPr>
            <a:r>
              <a:rPr lang="en-US" dirty="0"/>
              <a:t>Systematic: error is not reduced when more observations are averaged</a:t>
            </a:r>
          </a:p>
          <a:p>
            <a:pPr marL="649224" lvl="1" indent="-192024">
              <a:buFont typeface="Arial" panose="020B0604020202020204" pitchFamily="34" charset="0"/>
              <a:buChar char="•"/>
            </a:pPr>
            <a:r>
              <a:rPr lang="en-US" dirty="0"/>
              <a:t>Correlated: e.g., model error in binding energy for oxygen chain all in same direction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021FDB-48CC-C34B-9F51-A9CFB089B9C2}"/>
              </a:ext>
            </a:extLst>
          </p:cNvPr>
          <p:cNvSpPr txBox="1"/>
          <p:nvPr/>
        </p:nvSpPr>
        <p:spPr>
          <a:xfrm>
            <a:off x="131718" y="4450317"/>
            <a:ext cx="89816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Bayesian statistics is ideal for modeling, combining, and propagating theory errors!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C40D8B-3EDB-164E-A1E9-80968917E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1D91C-BA14-BA44-AD3D-7D4131C9566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96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9C9C9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9C9C9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0585948-0BCE-2F4B-A599-C70256673BB2}"/>
              </a:ext>
            </a:extLst>
          </p:cNvPr>
          <p:cNvSpPr/>
          <p:nvPr/>
        </p:nvSpPr>
        <p:spPr>
          <a:xfrm>
            <a:off x="1141686" y="260129"/>
            <a:ext cx="73304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Two ways to treat the theory model discrepancy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EF0FCE-9F11-6F48-9861-9A3B13946EEF}"/>
              </a:ext>
            </a:extLst>
          </p:cNvPr>
          <p:cNvSpPr txBox="1"/>
          <p:nvPr/>
        </p:nvSpPr>
        <p:spPr>
          <a:xfrm>
            <a:off x="177292" y="1264992"/>
            <a:ext cx="892584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sz="2000" dirty="0">
                <a:solidFill>
                  <a:srgbClr val="FF0000"/>
                </a:solidFill>
              </a:rPr>
              <a:t>Advice from statisticians: </a:t>
            </a:r>
            <a:r>
              <a:rPr lang="en-US" sz="2000" i="1" dirty="0">
                <a:solidFill>
                  <a:srgbClr val="FF0000"/>
                </a:solidFill>
              </a:rPr>
              <a:t>any</a:t>
            </a:r>
            <a:r>
              <a:rPr lang="en-US" sz="2000" dirty="0">
                <a:solidFill>
                  <a:srgbClr val="FF0000"/>
                </a:solidFill>
              </a:rPr>
              <a:t> model for theory discrepancy is better than no model!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4098F1-12C4-0342-857D-82C7FA698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8378" y="1986063"/>
            <a:ext cx="2058899" cy="47159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C1FCCDD-9296-AA4A-B096-690A8333809F}"/>
              </a:ext>
            </a:extLst>
          </p:cNvPr>
          <p:cNvSpPr txBox="1"/>
          <p:nvPr/>
        </p:nvSpPr>
        <p:spPr>
          <a:xfrm>
            <a:off x="206458" y="1957642"/>
            <a:ext cx="4958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1</a:t>
            </a:r>
            <a:r>
              <a:rPr lang="en-US" sz="2400" dirty="0"/>
              <a:t>. </a:t>
            </a:r>
            <a:r>
              <a:rPr lang="en-US" sz="2400" dirty="0">
                <a:solidFill>
                  <a:srgbClr val="0070C0"/>
                </a:solidFill>
              </a:rPr>
              <a:t>Model the distribution of residuals: </a:t>
            </a:r>
            <a:endParaRPr lang="en-US" sz="24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F10485D-8D12-2B4D-8491-786F8377627A}"/>
              </a:ext>
            </a:extLst>
          </p:cNvPr>
          <p:cNvGrpSpPr/>
          <p:nvPr/>
        </p:nvGrpSpPr>
        <p:grpSpPr>
          <a:xfrm>
            <a:off x="502473" y="876389"/>
            <a:ext cx="8139052" cy="624239"/>
            <a:chOff x="206458" y="934395"/>
            <a:chExt cx="8139052" cy="624239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757BD6E6-F9A6-D54B-9831-10056174D9FA}"/>
                </a:ext>
              </a:extLst>
            </p:cNvPr>
            <p:cNvSpPr/>
            <p:nvPr/>
          </p:nvSpPr>
          <p:spPr>
            <a:xfrm>
              <a:off x="206458" y="934395"/>
              <a:ext cx="8139052" cy="624239"/>
            </a:xfrm>
            <a:prstGeom prst="roundRect">
              <a:avLst/>
            </a:prstGeom>
            <a:solidFill>
              <a:schemeClr val="bg2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A72F37C-77F7-F74F-BC0E-EBB60717D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35108" y="1088186"/>
              <a:ext cx="3340989" cy="32916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53F4FCA-C908-854C-A169-EC8CFBEADCCF}"/>
                </a:ext>
              </a:extLst>
            </p:cNvPr>
            <p:cNvSpPr txBox="1"/>
            <p:nvPr/>
          </p:nvSpPr>
          <p:spPr>
            <a:xfrm>
              <a:off x="206458" y="1011669"/>
              <a:ext cx="44759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Statistical model for observable </a:t>
              </a:r>
              <a:r>
                <a:rPr lang="en-US" sz="2400" b="1" i="1" dirty="0"/>
                <a:t>y</a:t>
              </a:r>
              <a:r>
                <a:rPr lang="en-US" sz="2400" dirty="0"/>
                <a:t>:</a:t>
              </a:r>
              <a:endParaRPr lang="en-US" sz="2400" b="1" i="1" dirty="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74BCEF1-17D3-2E45-B9A1-B5847732C0FD}"/>
              </a:ext>
            </a:extLst>
          </p:cNvPr>
          <p:cNvSpPr txBox="1"/>
          <p:nvPr/>
        </p:nvSpPr>
        <p:spPr>
          <a:xfrm>
            <a:off x="624294" y="2306065"/>
            <a:ext cx="8017231" cy="88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4310" indent="-19431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(</a:t>
            </a:r>
            <a:r>
              <a:rPr lang="en-US" dirty="0" err="1"/>
              <a:t>δ</a:t>
            </a:r>
            <a:r>
              <a:rPr lang="en-US" b="1" i="1" dirty="0" err="1"/>
              <a:t>y</a:t>
            </a:r>
            <a:r>
              <a:rPr lang="en-US" b="1" baseline="-25000" dirty="0" err="1"/>
              <a:t>exp</a:t>
            </a:r>
            <a:r>
              <a:rPr lang="en-US" dirty="0"/>
              <a:t>)</a:t>
            </a:r>
            <a:r>
              <a:rPr lang="en-US" baseline="-25000" dirty="0"/>
              <a:t>n</a:t>
            </a:r>
            <a:r>
              <a:rPr lang="en-US" b="1" baseline="-25000" dirty="0"/>
              <a:t> </a:t>
            </a:r>
            <a:r>
              <a:rPr lang="en-US" dirty="0"/>
              <a:t>is often a Gaussian with mean </a:t>
            </a:r>
            <a:r>
              <a:rPr lang="en-US" dirty="0" err="1"/>
              <a:t>μ</a:t>
            </a:r>
            <a:r>
              <a:rPr lang="en-US" dirty="0"/>
              <a:t> = 0 and variance σ</a:t>
            </a:r>
            <a:r>
              <a:rPr lang="en-US" baseline="-25000" dirty="0"/>
              <a:t>n</a:t>
            </a:r>
            <a:r>
              <a:rPr lang="en-US" baseline="30000" dirty="0"/>
              <a:t>2</a:t>
            </a:r>
            <a:r>
              <a:rPr lang="en-US" dirty="0"/>
              <a:t>: error bars size </a:t>
            </a:r>
            <a:r>
              <a:rPr lang="en-US" dirty="0" err="1"/>
              <a:t>σ</a:t>
            </a:r>
            <a:r>
              <a:rPr lang="en-US" baseline="-25000" dirty="0" err="1"/>
              <a:t>n</a:t>
            </a:r>
            <a:r>
              <a:rPr lang="en-US" dirty="0"/>
              <a:t> </a:t>
            </a:r>
          </a:p>
          <a:p>
            <a:pPr marL="194310" indent="-19431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For </a:t>
            </a:r>
            <a:r>
              <a:rPr lang="en-US" dirty="0" err="1"/>
              <a:t>δ</a:t>
            </a:r>
            <a:r>
              <a:rPr lang="en-US" b="1" i="1" dirty="0" err="1"/>
              <a:t>y</a:t>
            </a:r>
            <a:r>
              <a:rPr lang="en-US" b="1" baseline="-25000" dirty="0" err="1"/>
              <a:t>th</a:t>
            </a:r>
            <a:r>
              <a:rPr lang="en-US" dirty="0"/>
              <a:t>, look at pattern of residuals and </a:t>
            </a:r>
            <a:r>
              <a:rPr lang="en-US" i="1" dirty="0"/>
              <a:t>model</a:t>
            </a:r>
            <a:r>
              <a:rPr lang="en-US" dirty="0"/>
              <a:t> it (uncorrelated or correlated).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F296581-082A-C84A-BA7A-A52CAE697D31}"/>
              </a:ext>
            </a:extLst>
          </p:cNvPr>
          <p:cNvSpPr txBox="1"/>
          <p:nvPr/>
        </p:nvSpPr>
        <p:spPr>
          <a:xfrm>
            <a:off x="199380" y="3322696"/>
            <a:ext cx="85491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2. For effective field theories (EFT), learn from </a:t>
            </a:r>
            <a:r>
              <a:rPr lang="en-US" sz="2400" i="1" dirty="0">
                <a:solidFill>
                  <a:srgbClr val="0070C0"/>
                </a:solidFill>
              </a:rPr>
              <a:t>convergence pattern</a:t>
            </a:r>
            <a:endParaRPr lang="en-US" sz="24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78E81B1-F2BC-5440-B8EA-1BFF8F56A0B7}"/>
              </a:ext>
            </a:extLst>
          </p:cNvPr>
          <p:cNvSpPr txBox="1"/>
          <p:nvPr/>
        </p:nvSpPr>
        <p:spPr>
          <a:xfrm>
            <a:off x="607540" y="3724493"/>
            <a:ext cx="8372805" cy="13157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94310" indent="-19431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Expect that each order will </a:t>
            </a:r>
            <a:r>
              <a:rPr lang="en-US" i="1" dirty="0"/>
              <a:t>roughly</a:t>
            </a:r>
            <a:r>
              <a:rPr lang="en-US" dirty="0"/>
              <a:t> improve by expansion parameter Q &lt; 1:</a:t>
            </a:r>
          </a:p>
          <a:p>
            <a:pPr>
              <a:spcAft>
                <a:spcPts val="300"/>
              </a:spcAft>
            </a:pPr>
            <a:endParaRPr lang="en-US" dirty="0"/>
          </a:p>
          <a:p>
            <a:pPr>
              <a:spcAft>
                <a:spcPts val="300"/>
              </a:spcAft>
            </a:pPr>
            <a:endParaRPr lang="en-US" dirty="0"/>
          </a:p>
          <a:p>
            <a:pPr marL="194310" indent="-19431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Treat the </a:t>
            </a:r>
            <a:r>
              <a:rPr lang="en-US" b="1" dirty="0" err="1">
                <a:solidFill>
                  <a:srgbClr val="FF0000"/>
                </a:solidFill>
              </a:rPr>
              <a:t>c</a:t>
            </a:r>
            <a:r>
              <a:rPr lang="en-US" b="1" baseline="-25000" dirty="0" err="1">
                <a:solidFill>
                  <a:srgbClr val="FF0000"/>
                </a:solidFill>
              </a:rPr>
              <a:t>n</a:t>
            </a:r>
            <a:r>
              <a:rPr lang="en-US" b="1" dirty="0" err="1">
                <a:solidFill>
                  <a:srgbClr val="FF0000"/>
                </a:solidFill>
              </a:rPr>
              <a:t>s</a:t>
            </a:r>
            <a:r>
              <a:rPr lang="en-US" b="1" dirty="0">
                <a:solidFill>
                  <a:srgbClr val="FF0000"/>
                </a:solidFill>
              </a:rPr>
              <a:t> as random variables and learn their distribution from calculated orders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6043569-6657-D84C-82B3-8CE63C9B5731}"/>
              </a:ext>
            </a:extLst>
          </p:cNvPr>
          <p:cNvGrpSpPr/>
          <p:nvPr/>
        </p:nvGrpSpPr>
        <p:grpSpPr>
          <a:xfrm>
            <a:off x="607540" y="4063419"/>
            <a:ext cx="7955930" cy="621287"/>
            <a:chOff x="607540" y="4043099"/>
            <a:chExt cx="7955930" cy="62128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43AA3BA-965C-5746-86DF-656A770870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16799" y="4073890"/>
              <a:ext cx="2046671" cy="59049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64452F5-2443-0349-B1A6-3F666A71B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67841" y="4043099"/>
              <a:ext cx="1685606" cy="60449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0F46E09-70DC-834E-9A5F-DBDC1466EC61}"/>
                </a:ext>
              </a:extLst>
            </p:cNvPr>
            <p:cNvSpPr txBox="1"/>
            <p:nvPr/>
          </p:nvSpPr>
          <p:spPr>
            <a:xfrm>
              <a:off x="607540" y="4174265"/>
              <a:ext cx="18685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Theory at order k: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4161EBB-3C9F-A74F-8210-FC864561FDA4}"/>
                </a:ext>
              </a:extLst>
            </p:cNvPr>
            <p:cNvSpPr txBox="1"/>
            <p:nvPr/>
          </p:nvSpPr>
          <p:spPr>
            <a:xfrm>
              <a:off x="4707944" y="4161152"/>
              <a:ext cx="16769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Omitted orders:</a:t>
              </a:r>
            </a:p>
          </p:txBody>
        </p:sp>
      </p:grp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E3E78C4-E729-1348-85F4-7A43EB85D2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87C7CF1-4D7D-C941-87F6-6592CA3F75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9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C0C59-CBC6-BB4B-82D7-78055BBB7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204" y="129568"/>
            <a:ext cx="8784654" cy="712725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Precursors of Bayesian EFT truncation error modeling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6E6732-B7AA-F744-AF21-16D52F1EAA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690" y="959419"/>
            <a:ext cx="5170962" cy="3122251"/>
          </a:xfrm>
        </p:spPr>
        <p:txBody>
          <a:bodyPr>
            <a:normAutofit fontScale="92500" lnSpcReduction="20000"/>
          </a:bodyPr>
          <a:lstStyle/>
          <a:p>
            <a:pPr marL="192024" indent="-192024">
              <a:spcAft>
                <a:spcPts val="600"/>
              </a:spcAft>
            </a:pPr>
            <a:r>
              <a:rPr lang="en-US" sz="2200" b="1" dirty="0"/>
              <a:t>EFT expectations for expansions (cf. using cutoff dependence)</a:t>
            </a:r>
          </a:p>
          <a:p>
            <a:pPr marL="592074" lvl="1" indent="-192024">
              <a:spcAft>
                <a:spcPts val="600"/>
              </a:spcAft>
            </a:pPr>
            <a:r>
              <a:rPr lang="en-US" sz="1900" dirty="0" err="1"/>
              <a:t>Pionless</a:t>
            </a:r>
            <a:r>
              <a:rPr lang="en-US" sz="1900" dirty="0"/>
              <a:t> EFT [</a:t>
            </a:r>
            <a:r>
              <a:rPr lang="en-US" sz="1900" dirty="0" err="1"/>
              <a:t>e.g</a:t>
            </a:r>
            <a:r>
              <a:rPr lang="en-US" sz="1900" dirty="0"/>
              <a:t>, McGovern, </a:t>
            </a:r>
            <a:r>
              <a:rPr lang="en-US" sz="1900" dirty="0" err="1"/>
              <a:t>Grießhammer</a:t>
            </a:r>
            <a:r>
              <a:rPr lang="en-US" sz="1900" dirty="0"/>
              <a:t>, Phillips (2013); many others] </a:t>
            </a:r>
          </a:p>
          <a:p>
            <a:pPr marL="592074" lvl="1" indent="-192024">
              <a:spcAft>
                <a:spcPts val="600"/>
              </a:spcAft>
            </a:pPr>
            <a:r>
              <a:rPr lang="en-US" sz="1900" dirty="0" err="1"/>
              <a:t>Epelbaum</a:t>
            </a:r>
            <a:r>
              <a:rPr lang="en-US" sz="1900" dirty="0"/>
              <a:t>, Krebs, </a:t>
            </a:r>
            <a:r>
              <a:rPr lang="en-US" sz="1900" dirty="0" err="1"/>
              <a:t>Meißner</a:t>
            </a:r>
            <a:r>
              <a:rPr lang="en-US" sz="1900" dirty="0"/>
              <a:t>, EPJA (2015)</a:t>
            </a:r>
          </a:p>
          <a:p>
            <a:pPr marL="192024" indent="-192024">
              <a:spcAft>
                <a:spcPts val="600"/>
              </a:spcAft>
            </a:pPr>
            <a:r>
              <a:rPr lang="en-US" sz="2200" b="1" dirty="0"/>
              <a:t>Perturbative QCD expansions </a:t>
            </a:r>
            <a:r>
              <a:rPr lang="en-US" sz="1900" b="1" dirty="0"/>
              <a:t>[</a:t>
            </a:r>
            <a:r>
              <a:rPr lang="en-US" sz="1900" b="1" dirty="0" err="1"/>
              <a:t>Cacciari</a:t>
            </a:r>
            <a:r>
              <a:rPr lang="en-US" sz="1900" b="1" dirty="0"/>
              <a:t> and </a:t>
            </a:r>
            <a:r>
              <a:rPr lang="en-US" sz="1900" b="1" dirty="0" err="1"/>
              <a:t>Houdeau</a:t>
            </a:r>
            <a:r>
              <a:rPr lang="en-US" sz="1900" b="1" dirty="0"/>
              <a:t>, JHEP 1109 (2011) 039]</a:t>
            </a:r>
          </a:p>
          <a:p>
            <a:pPr marL="592074" lvl="1" indent="-192024">
              <a:spcAft>
                <a:spcPts val="600"/>
              </a:spcAft>
            </a:pPr>
            <a:r>
              <a:rPr lang="en-US" sz="1900" dirty="0"/>
              <a:t>Bayesian error estimates using convergence pattern rather than scale dependence</a:t>
            </a:r>
          </a:p>
          <a:p>
            <a:pPr marL="592074" lvl="1" indent="-192024">
              <a:spcAft>
                <a:spcPts val="600"/>
              </a:spcAft>
            </a:pPr>
            <a:r>
              <a:rPr lang="en-US" sz="1900" dirty="0"/>
              <a:t>Recent: M. </a:t>
            </a:r>
            <a:r>
              <a:rPr lang="en-US" sz="1900" dirty="0" err="1"/>
              <a:t>Bonvini</a:t>
            </a:r>
            <a:r>
              <a:rPr lang="en-US" sz="1900" dirty="0"/>
              <a:t>, arXiv:2006.16293</a:t>
            </a:r>
          </a:p>
          <a:p>
            <a:pPr marL="192024" indent="-192024">
              <a:spcAft>
                <a:spcPts val="600"/>
              </a:spcAft>
            </a:pPr>
            <a:endParaRPr lang="en-US" sz="2000" dirty="0"/>
          </a:p>
          <a:p>
            <a:pPr marL="192024" indent="-192024">
              <a:spcAft>
                <a:spcPts val="600"/>
              </a:spcAft>
            </a:pPr>
            <a:endParaRPr 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021FDB-48CC-C34B-9F51-A9CFB089B9C2}"/>
              </a:ext>
            </a:extLst>
          </p:cNvPr>
          <p:cNvSpPr txBox="1"/>
          <p:nvPr/>
        </p:nvSpPr>
        <p:spPr>
          <a:xfrm>
            <a:off x="328690" y="4198796"/>
            <a:ext cx="4888194" cy="723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Bayesian approach formalizes the EFT expectations </a:t>
            </a:r>
            <a:r>
              <a:rPr lang="en-US" sz="2000" b="1" dirty="0">
                <a:solidFill>
                  <a:srgbClr val="FF0000"/>
                </a:solidFill>
                <a:sym typeface="Wingdings" pitchFamily="2" charset="2"/>
              </a:rPr>
              <a:t> statistical; model checking</a:t>
            </a:r>
            <a:endParaRPr lang="en-US" sz="2000" b="1" dirty="0">
              <a:solidFill>
                <a:srgbClr val="FF000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771A0B7-0452-C44E-88A5-2831F2DAB409}"/>
              </a:ext>
            </a:extLst>
          </p:cNvPr>
          <p:cNvGrpSpPr/>
          <p:nvPr/>
        </p:nvGrpSpPr>
        <p:grpSpPr>
          <a:xfrm>
            <a:off x="5842510" y="701855"/>
            <a:ext cx="3100104" cy="4205793"/>
            <a:chOff x="5842510" y="701855"/>
            <a:chExt cx="3100104" cy="420579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458BF8D-F579-254C-B289-411C11BC2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42510" y="701855"/>
              <a:ext cx="3100104" cy="328246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49AB588-A24F-0844-BB72-9B3EC63E60E5}"/>
                </a:ext>
              </a:extLst>
            </p:cNvPr>
            <p:cNvSpPr txBox="1"/>
            <p:nvPr/>
          </p:nvSpPr>
          <p:spPr>
            <a:xfrm>
              <a:off x="6005836" y="3984318"/>
              <a:ext cx="293677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Toy model for an observable </a:t>
              </a:r>
              <a:r>
                <a:rPr lang="en-US" i="1" dirty="0"/>
                <a:t>y(x); </a:t>
              </a:r>
              <a:r>
                <a:rPr lang="en-US" dirty="0"/>
                <a:t>e.g., cross section vs. energy, order-by-order in EFT.</a:t>
              </a:r>
              <a:endParaRPr lang="en-US" i="1" dirty="0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E39B99-6307-ED4D-A7BB-27F487FD8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1D91C-BA14-BA44-AD3D-7D4131C9566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6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9C9C9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9C9C9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9C9C9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500891-FBF8-7A4A-A15C-EF7BF2289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1D91C-BA14-BA44-AD3D-7D4131C9566D}" type="slidenum">
              <a:rPr lang="en-US" smtClean="0"/>
              <a:t>13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F289477-72AD-554D-B77C-5A94CE61C756}"/>
              </a:ext>
            </a:extLst>
          </p:cNvPr>
          <p:cNvSpPr txBox="1">
            <a:spLocks/>
          </p:cNvSpPr>
          <p:nvPr/>
        </p:nvSpPr>
        <p:spPr>
          <a:xfrm>
            <a:off x="230204" y="-22833"/>
            <a:ext cx="8784654" cy="7127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</a:rPr>
              <a:t>Coefficients for Bayesian EFT truncation model (not LECs!)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BC8796-0397-EA44-B437-7A7BFACB0E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265" y="580409"/>
            <a:ext cx="2286000" cy="24204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AFA6F4-51D9-1249-BF93-E6668F8D4A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7727" y="580409"/>
            <a:ext cx="2248154" cy="24231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A5BF8B-DF81-2E43-AE8B-4BF9AB8317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4012" y="576940"/>
            <a:ext cx="2248154" cy="24231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0DE76D3-C231-454F-A6EC-0F510F0B4520}"/>
              </a:ext>
            </a:extLst>
          </p:cNvPr>
          <p:cNvSpPr txBox="1"/>
          <p:nvPr/>
        </p:nvSpPr>
        <p:spPr>
          <a:xfrm>
            <a:off x="383503" y="4697657"/>
            <a:ext cx="794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Assumption:  behavior of </a:t>
            </a:r>
            <a:r>
              <a:rPr lang="en-US" i="1" dirty="0" err="1">
                <a:sym typeface="Wingdings" pitchFamily="2" charset="2"/>
              </a:rPr>
              <a:t>c</a:t>
            </a:r>
            <a:r>
              <a:rPr lang="en-US" i="1" baseline="-25000" dirty="0" err="1">
                <a:sym typeface="Wingdings" pitchFamily="2" charset="2"/>
              </a:rPr>
              <a:t>n</a:t>
            </a:r>
            <a:r>
              <a:rPr lang="en-US" dirty="0" err="1">
                <a:sym typeface="Wingdings" pitchFamily="2" charset="2"/>
              </a:rPr>
              <a:t>s</a:t>
            </a:r>
            <a:r>
              <a:rPr lang="en-US" dirty="0">
                <a:sym typeface="Wingdings" pitchFamily="2" charset="2"/>
              </a:rPr>
              <a:t> persists across orders with characteristic size (natural)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77A23B-E2A0-004C-902C-19EB6D17E6A7}"/>
              </a:ext>
            </a:extLst>
          </p:cNvPr>
          <p:cNvSpPr txBox="1"/>
          <p:nvPr/>
        </p:nvSpPr>
        <p:spPr>
          <a:xfrm>
            <a:off x="506914" y="3005759"/>
            <a:ext cx="7458580" cy="10002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94310" indent="-19431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Order-by-order predictions of </a:t>
            </a:r>
            <a:r>
              <a:rPr lang="en-US" i="1" dirty="0"/>
              <a:t>y</a:t>
            </a:r>
            <a:r>
              <a:rPr lang="en-US" dirty="0"/>
              <a:t>:</a:t>
            </a:r>
          </a:p>
          <a:p>
            <a:pPr marL="194310" indent="-19431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Focus on differences:                                  </a:t>
            </a:r>
            <a:r>
              <a:rPr lang="en-US" dirty="0">
                <a:sym typeface="Wingdings" pitchFamily="2" charset="2"/>
              </a:rPr>
              <a:t> rescale by reference and </a:t>
            </a:r>
            <a:r>
              <a:rPr lang="en-US" i="1" dirty="0" err="1"/>
              <a:t>Q</a:t>
            </a:r>
            <a:r>
              <a:rPr lang="en-US" i="1" baseline="30000" dirty="0" err="1"/>
              <a:t>n</a:t>
            </a:r>
            <a:r>
              <a:rPr lang="en-US" i="1" baseline="30000" dirty="0"/>
              <a:t> </a:t>
            </a:r>
            <a:r>
              <a:rPr lang="en-US" dirty="0"/>
              <a:t>:</a:t>
            </a:r>
          </a:p>
          <a:p>
            <a:pPr marL="194310" indent="-19431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Treat </a:t>
            </a:r>
            <a:r>
              <a:rPr lang="en-US" i="1" dirty="0" err="1">
                <a:sym typeface="Wingdings" pitchFamily="2" charset="2"/>
              </a:rPr>
              <a:t>c</a:t>
            </a:r>
            <a:r>
              <a:rPr lang="en-US" i="1" baseline="-25000" dirty="0" err="1">
                <a:sym typeface="Wingdings" pitchFamily="2" charset="2"/>
              </a:rPr>
              <a:t>n</a:t>
            </a:r>
            <a:r>
              <a:rPr lang="en-US" dirty="0" err="1">
                <a:sym typeface="Wingdings" pitchFamily="2" charset="2"/>
              </a:rPr>
              <a:t>s</a:t>
            </a:r>
            <a:r>
              <a:rPr lang="en-US" dirty="0">
                <a:sym typeface="Wingdings" pitchFamily="2" charset="2"/>
              </a:rPr>
              <a:t> (</a:t>
            </a:r>
            <a:r>
              <a:rPr lang="en-US" i="1" dirty="0">
                <a:sym typeface="Wingdings" pitchFamily="2" charset="2"/>
              </a:rPr>
              <a:t>not</a:t>
            </a:r>
            <a:r>
              <a:rPr lang="en-US" dirty="0">
                <a:sym typeface="Wingdings" pitchFamily="2" charset="2"/>
              </a:rPr>
              <a:t> LECs!!) as random variables and learn from calculated orders </a:t>
            </a:r>
            <a:endParaRPr lang="en-US" i="1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C294033-2CE5-0647-828C-960617257400}"/>
              </a:ext>
            </a:extLst>
          </p:cNvPr>
          <p:cNvGrpSpPr/>
          <p:nvPr/>
        </p:nvGrpSpPr>
        <p:grpSpPr>
          <a:xfrm>
            <a:off x="355172" y="4011540"/>
            <a:ext cx="4264365" cy="621287"/>
            <a:chOff x="2567841" y="4043099"/>
            <a:chExt cx="4264365" cy="62128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B465487-A176-7D4B-B63D-754E1991D9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85535" y="4073890"/>
              <a:ext cx="2046671" cy="590496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FFBF114-2DB1-7446-914A-96F639886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67841" y="4043099"/>
              <a:ext cx="1685606" cy="604493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85D5CD1-EE3F-114A-887E-CA0C85AF069E}"/>
                </a:ext>
              </a:extLst>
            </p:cNvPr>
            <p:cNvSpPr txBox="1"/>
            <p:nvPr/>
          </p:nvSpPr>
          <p:spPr>
            <a:xfrm>
              <a:off x="4332920" y="4185063"/>
              <a:ext cx="4106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sym typeface="Wingdings" pitchFamily="2" charset="2"/>
                </a:rPr>
                <a:t>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E7C334F8-23B8-8D48-880A-EF3F15B602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31592" y="3411361"/>
            <a:ext cx="1609344" cy="20726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46ECFB3-6EEE-F845-9BB9-DA17956AF6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83423" y="3242300"/>
            <a:ext cx="1200150" cy="52705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153B6DB-E178-D241-B857-5D7C0103CC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23689" y="4059068"/>
            <a:ext cx="3878199" cy="50825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1DAC506-14F1-494B-95CD-95696B265E5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19960" y="3078313"/>
            <a:ext cx="2805839" cy="23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72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F6B56E-1B92-E346-9BF8-C12AD0A97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1D91C-BA14-BA44-AD3D-7D4131C9566D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D56B8B-28FC-E84D-9212-E5F439623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321" y="0"/>
            <a:ext cx="6865358" cy="51435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6851198-BAA2-2A4B-8DAC-082EFD4E5364}"/>
              </a:ext>
            </a:extLst>
          </p:cNvPr>
          <p:cNvGrpSpPr/>
          <p:nvPr/>
        </p:nvGrpSpPr>
        <p:grpSpPr>
          <a:xfrm>
            <a:off x="269420" y="3463471"/>
            <a:ext cx="1298448" cy="549413"/>
            <a:chOff x="269420" y="3463471"/>
            <a:chExt cx="1298448" cy="54941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6BB9914-FFB7-F34B-9F97-D92AC0553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9420" y="3463471"/>
              <a:ext cx="1298448" cy="21085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18CA7AE-D062-ED45-8BE6-F67F440AC3EB}"/>
                </a:ext>
              </a:extLst>
            </p:cNvPr>
            <p:cNvSpPr txBox="1"/>
            <p:nvPr/>
          </p:nvSpPr>
          <p:spPr>
            <a:xfrm>
              <a:off x="415154" y="3674330"/>
              <a:ext cx="9958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at order </a:t>
              </a:r>
              <a:r>
                <a:rPr lang="en-US" sz="1600" i="1" dirty="0">
                  <a:solidFill>
                    <a:srgbClr val="FF0000"/>
                  </a:solidFill>
                </a:rPr>
                <a:t>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495402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F6B56E-1B92-E346-9BF8-C12AD0A97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1D91C-BA14-BA44-AD3D-7D4131C9566D}" type="slidenum">
              <a:rPr lang="en-US" smtClean="0"/>
              <a:t>15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BDEE97-842D-484C-94FB-9181EE4C1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224" y="0"/>
            <a:ext cx="6855551" cy="51435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9EBE6CA-72CB-374D-9E79-34C3DD927AA4}"/>
              </a:ext>
            </a:extLst>
          </p:cNvPr>
          <p:cNvGrpSpPr/>
          <p:nvPr/>
        </p:nvGrpSpPr>
        <p:grpSpPr>
          <a:xfrm>
            <a:off x="269420" y="3463471"/>
            <a:ext cx="1298448" cy="549413"/>
            <a:chOff x="269420" y="3463471"/>
            <a:chExt cx="1298448" cy="54941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B0ECB36-9530-4940-8175-228B569149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9420" y="3463471"/>
              <a:ext cx="1298448" cy="21085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574E836-43CA-E84B-A3D4-CE3C9BC553CF}"/>
                </a:ext>
              </a:extLst>
            </p:cNvPr>
            <p:cNvSpPr txBox="1"/>
            <p:nvPr/>
          </p:nvSpPr>
          <p:spPr>
            <a:xfrm>
              <a:off x="415154" y="3674330"/>
              <a:ext cx="9958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at order </a:t>
              </a:r>
              <a:r>
                <a:rPr lang="en-US" sz="1600" i="1" dirty="0">
                  <a:solidFill>
                    <a:srgbClr val="FF0000"/>
                  </a:solidFill>
                </a:rPr>
                <a:t>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50761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F6B56E-1B92-E346-9BF8-C12AD0A97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1D91C-BA14-BA44-AD3D-7D4131C9566D}" type="slidenum">
              <a:rPr lang="en-US" smtClean="0"/>
              <a:t>16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19D6E3-1020-FD42-BE5B-C7BEB469F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224" y="0"/>
            <a:ext cx="6855551" cy="51435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7F707FC-70E3-1C4F-8D13-51E39B1EB208}"/>
              </a:ext>
            </a:extLst>
          </p:cNvPr>
          <p:cNvGrpSpPr/>
          <p:nvPr/>
        </p:nvGrpSpPr>
        <p:grpSpPr>
          <a:xfrm>
            <a:off x="269420" y="3463471"/>
            <a:ext cx="1298448" cy="549413"/>
            <a:chOff x="269420" y="3463471"/>
            <a:chExt cx="1298448" cy="54941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5753C34-56A7-6943-A4AF-FE9ADF276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9420" y="3463471"/>
              <a:ext cx="1298448" cy="21085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7C39619-3764-7A4B-8A8F-C7C0E3B4E442}"/>
                </a:ext>
              </a:extLst>
            </p:cNvPr>
            <p:cNvSpPr txBox="1"/>
            <p:nvPr/>
          </p:nvSpPr>
          <p:spPr>
            <a:xfrm>
              <a:off x="415154" y="3674330"/>
              <a:ext cx="9958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at order </a:t>
              </a:r>
              <a:r>
                <a:rPr lang="en-US" sz="1600" i="1" dirty="0">
                  <a:solidFill>
                    <a:srgbClr val="FF0000"/>
                  </a:solidFill>
                </a:rPr>
                <a:t>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07125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F6B56E-1B92-E346-9BF8-C12AD0A97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1D91C-BA14-BA44-AD3D-7D4131C9566D}" type="slidenum">
              <a:rPr lang="en-US" smtClean="0"/>
              <a:t>17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B21BEB-E228-5E41-BBD1-0AD8382AA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224" y="0"/>
            <a:ext cx="6855551" cy="51435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43E476C-360A-664F-A4B2-0BE724AD664F}"/>
              </a:ext>
            </a:extLst>
          </p:cNvPr>
          <p:cNvGrpSpPr/>
          <p:nvPr/>
        </p:nvGrpSpPr>
        <p:grpSpPr>
          <a:xfrm>
            <a:off x="269420" y="3463471"/>
            <a:ext cx="1298448" cy="549413"/>
            <a:chOff x="269420" y="3463471"/>
            <a:chExt cx="1298448" cy="54941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F7A3BF7-9541-E94F-A10F-78C41C79E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9420" y="3463471"/>
              <a:ext cx="1298448" cy="21085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4C6D6B-F5A3-1A49-8857-2A885BDAEE1B}"/>
                </a:ext>
              </a:extLst>
            </p:cNvPr>
            <p:cNvSpPr txBox="1"/>
            <p:nvPr/>
          </p:nvSpPr>
          <p:spPr>
            <a:xfrm>
              <a:off x="415154" y="3674330"/>
              <a:ext cx="9958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at order </a:t>
              </a:r>
              <a:r>
                <a:rPr lang="en-US" sz="1600" i="1" dirty="0">
                  <a:solidFill>
                    <a:srgbClr val="FF0000"/>
                  </a:solidFill>
                </a:rPr>
                <a:t>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70956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F6B56E-1B92-E346-9BF8-C12AD0A97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1D91C-BA14-BA44-AD3D-7D4131C9566D}" type="slidenum">
              <a:rPr lang="en-US" smtClean="0"/>
              <a:t>18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03A099-2B26-4447-9F76-4377333B24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224" y="0"/>
            <a:ext cx="6855551" cy="51435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E106AA4-D668-2C4B-B36D-8A0449445623}"/>
              </a:ext>
            </a:extLst>
          </p:cNvPr>
          <p:cNvGrpSpPr/>
          <p:nvPr/>
        </p:nvGrpSpPr>
        <p:grpSpPr>
          <a:xfrm>
            <a:off x="269420" y="3463471"/>
            <a:ext cx="1298448" cy="549413"/>
            <a:chOff x="269420" y="3463471"/>
            <a:chExt cx="1298448" cy="54941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A1BB3A9-AA18-874B-960D-71E94579DF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9420" y="3463471"/>
              <a:ext cx="1298448" cy="21085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A5BCBCA-9EF9-F741-9DA9-3CC195339EF2}"/>
                </a:ext>
              </a:extLst>
            </p:cNvPr>
            <p:cNvSpPr txBox="1"/>
            <p:nvPr/>
          </p:nvSpPr>
          <p:spPr>
            <a:xfrm>
              <a:off x="415154" y="3674330"/>
              <a:ext cx="9958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at order </a:t>
              </a:r>
              <a:r>
                <a:rPr lang="en-US" sz="1600" i="1" dirty="0">
                  <a:solidFill>
                    <a:srgbClr val="FF0000"/>
                  </a:solidFill>
                </a:rPr>
                <a:t>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80157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F6B56E-1B92-E346-9BF8-C12AD0A97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1D91C-BA14-BA44-AD3D-7D4131C9566D}" type="slidenum">
              <a:rPr lang="en-US" smtClean="0"/>
              <a:t>19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687939-A41E-FE43-8686-05E583D52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224" y="0"/>
            <a:ext cx="6855551" cy="51435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5136480-DF7F-E249-B809-DF9F53787ACE}"/>
              </a:ext>
            </a:extLst>
          </p:cNvPr>
          <p:cNvGrpSpPr/>
          <p:nvPr/>
        </p:nvGrpSpPr>
        <p:grpSpPr>
          <a:xfrm>
            <a:off x="269420" y="3463471"/>
            <a:ext cx="1298448" cy="549413"/>
            <a:chOff x="269420" y="3463471"/>
            <a:chExt cx="1298448" cy="54941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7E5E2B5-2221-4C4C-A3F7-B76DC6C74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9420" y="3463471"/>
              <a:ext cx="1298448" cy="21085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0506296-53CA-3C4D-AAF7-A5ABFEE0129A}"/>
                </a:ext>
              </a:extLst>
            </p:cNvPr>
            <p:cNvSpPr txBox="1"/>
            <p:nvPr/>
          </p:nvSpPr>
          <p:spPr>
            <a:xfrm>
              <a:off x="415154" y="3674330"/>
              <a:ext cx="9958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at order </a:t>
              </a:r>
              <a:r>
                <a:rPr lang="en-US" sz="1600" i="1" dirty="0">
                  <a:solidFill>
                    <a:srgbClr val="FF0000"/>
                  </a:solidFill>
                </a:rPr>
                <a:t>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709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85CFB0B-570C-5142-819A-A5DC4CA251F9}"/>
              </a:ext>
            </a:extLst>
          </p:cNvPr>
          <p:cNvSpPr txBox="1"/>
          <p:nvPr/>
        </p:nvSpPr>
        <p:spPr>
          <a:xfrm>
            <a:off x="1103284" y="224735"/>
            <a:ext cx="3818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Preview of take-away points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625FB9-AF1B-774A-AAED-68785A2B0058}"/>
              </a:ext>
            </a:extLst>
          </p:cNvPr>
          <p:cNvSpPr txBox="1"/>
          <p:nvPr/>
        </p:nvSpPr>
        <p:spPr>
          <a:xfrm>
            <a:off x="201386" y="686400"/>
            <a:ext cx="56224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4310" indent="-19431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Bayesian statistics is a powerful framework for (chiral) EFT uncertainty quantification (UQ). </a:t>
            </a:r>
            <a:r>
              <a:rPr lang="en-US" i="1" dirty="0">
                <a:solidFill>
                  <a:srgbClr val="0070C0"/>
                </a:solidFill>
              </a:rPr>
              <a:t>Everything is a pdf.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907791-D3B3-654B-9243-D7221AD15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0523" y="3014579"/>
            <a:ext cx="2491320" cy="19860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3A2683-FE17-E24C-A9CE-FA0884619A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1057" y="175574"/>
            <a:ext cx="2573335" cy="276162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53681-6147-5340-99D3-19C6CA8D54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87C7CF1-4D7D-C941-87F6-6592CA3F75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66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F6B56E-1B92-E346-9BF8-C12AD0A97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1D91C-BA14-BA44-AD3D-7D4131C9566D}" type="slidenum">
              <a:rPr lang="en-US" smtClean="0"/>
              <a:t>20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8E9982-7485-2040-9DDF-A463BA9F4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224" y="0"/>
            <a:ext cx="6855551" cy="51435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B679CFA-59CE-4F44-892C-51C0493674EE}"/>
              </a:ext>
            </a:extLst>
          </p:cNvPr>
          <p:cNvGrpSpPr/>
          <p:nvPr/>
        </p:nvGrpSpPr>
        <p:grpSpPr>
          <a:xfrm>
            <a:off x="269420" y="3463471"/>
            <a:ext cx="1298448" cy="549413"/>
            <a:chOff x="269420" y="3463471"/>
            <a:chExt cx="1298448" cy="54941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BF3755F-4330-E246-8BDF-D5F542755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9420" y="3463471"/>
              <a:ext cx="1298448" cy="21085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77B6DF4-FEF2-D94E-9F8B-15E0826BC1CE}"/>
                </a:ext>
              </a:extLst>
            </p:cNvPr>
            <p:cNvSpPr txBox="1"/>
            <p:nvPr/>
          </p:nvSpPr>
          <p:spPr>
            <a:xfrm>
              <a:off x="415154" y="3674330"/>
              <a:ext cx="9958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at order </a:t>
              </a:r>
              <a:r>
                <a:rPr lang="en-US" sz="1600" i="1" dirty="0">
                  <a:solidFill>
                    <a:srgbClr val="FF0000"/>
                  </a:solidFill>
                </a:rPr>
                <a:t>k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7950666-DEE8-4246-9BA9-09880BFD3033}"/>
              </a:ext>
            </a:extLst>
          </p:cNvPr>
          <p:cNvGrpSpPr/>
          <p:nvPr/>
        </p:nvGrpSpPr>
        <p:grpSpPr>
          <a:xfrm>
            <a:off x="2140074" y="2486264"/>
            <a:ext cx="5372713" cy="1737360"/>
            <a:chOff x="1220424" y="2600999"/>
            <a:chExt cx="5372713" cy="173736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B858332-AE55-5B41-8D5E-2FB5325953EE}"/>
                </a:ext>
              </a:extLst>
            </p:cNvPr>
            <p:cNvGrpSpPr/>
            <p:nvPr/>
          </p:nvGrpSpPr>
          <p:grpSpPr>
            <a:xfrm>
              <a:off x="1220424" y="2600999"/>
              <a:ext cx="5332776" cy="1737360"/>
              <a:chOff x="4730946" y="3530542"/>
              <a:chExt cx="5332776" cy="1280160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B54D2BF-55FE-4F4A-A975-F82BAF76857C}"/>
                  </a:ext>
                </a:extLst>
              </p:cNvPr>
              <p:cNvSpPr/>
              <p:nvPr/>
            </p:nvSpPr>
            <p:spPr>
              <a:xfrm>
                <a:off x="4730946" y="3530542"/>
                <a:ext cx="5029200" cy="128016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CE0B6DC-77E6-7948-B015-BB0855BEF4FC}"/>
                  </a:ext>
                </a:extLst>
              </p:cNvPr>
              <p:cNvSpPr txBox="1"/>
              <p:nvPr/>
            </p:nvSpPr>
            <p:spPr>
              <a:xfrm>
                <a:off x="4805922" y="3550065"/>
                <a:ext cx="5257800" cy="476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Tests of priors show insensitivity to details beyond leading orders </a:t>
                </a:r>
                <a:r>
                  <a:rPr lang="en-US" b="1" dirty="0">
                    <a:sym typeface="Wingdings" pitchFamily="2" charset="2"/>
                  </a:rPr>
                  <a:t>  use flexible </a:t>
                </a:r>
                <a:r>
                  <a:rPr lang="en-US" b="1" i="1" dirty="0">
                    <a:sym typeface="Wingdings" pitchFamily="2" charset="2"/>
                  </a:rPr>
                  <a:t>conjugate</a:t>
                </a:r>
                <a:r>
                  <a:rPr lang="en-US" b="1" dirty="0">
                    <a:sym typeface="Wingdings" pitchFamily="2" charset="2"/>
                  </a:rPr>
                  <a:t> priors:</a:t>
                </a:r>
                <a:r>
                  <a:rPr lang="en-US" dirty="0"/>
                  <a:t> </a:t>
                </a:r>
                <a:endParaRPr lang="en-US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367DA7C-4188-2C4E-A919-E8B781C1C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40074" y="3258627"/>
              <a:ext cx="3249936" cy="64129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D88AD1F-A758-4A4B-861D-01B3106A85F2}"/>
                </a:ext>
              </a:extLst>
            </p:cNvPr>
            <p:cNvSpPr txBox="1"/>
            <p:nvPr/>
          </p:nvSpPr>
          <p:spPr>
            <a:xfrm>
              <a:off x="1335337" y="3934170"/>
              <a:ext cx="525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All integrals done analytically; intuitive updating.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0581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2BB8599-F07E-D541-9683-15008389E950}"/>
              </a:ext>
            </a:extLst>
          </p:cNvPr>
          <p:cNvSpPr txBox="1"/>
          <p:nvPr/>
        </p:nvSpPr>
        <p:spPr>
          <a:xfrm>
            <a:off x="351625" y="4714829"/>
            <a:ext cx="55990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Note: If </a:t>
            </a:r>
            <a:r>
              <a:rPr lang="en-US" sz="1600" dirty="0" err="1"/>
              <a:t>n</a:t>
            </a:r>
            <a:r>
              <a:rPr lang="en-US" sz="1600" baseline="-25000" dirty="0" err="1"/>
              <a:t>c</a:t>
            </a:r>
            <a:r>
              <a:rPr lang="en-US" sz="1600" baseline="-25000" dirty="0"/>
              <a:t> </a:t>
            </a:r>
            <a:r>
              <a:rPr lang="en-US" sz="1600" dirty="0"/>
              <a:t>≫ 1, the posterior for y becomes a normal distribution.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634F82-2512-DC47-8E3D-70D8C1B4D0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904" y="91440"/>
            <a:ext cx="8229600" cy="46223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802802-BED1-F544-8841-D93F90A9BA70}"/>
              </a:ext>
            </a:extLst>
          </p:cNvPr>
          <p:cNvSpPr txBox="1"/>
          <p:nvPr/>
        </p:nvSpPr>
        <p:spPr>
          <a:xfrm>
            <a:off x="6126480" y="4714829"/>
            <a:ext cx="2789546" cy="33855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From https://</a:t>
            </a:r>
            <a:r>
              <a:rPr lang="en-US" sz="1600" dirty="0" err="1"/>
              <a:t>buqeye.github.io</a:t>
            </a:r>
            <a:r>
              <a:rPr lang="en-US" sz="1600" dirty="0"/>
              <a:t>/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46968F-4F36-CB48-8D2C-D6432AD2C9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87C7CF1-4D7D-C941-87F6-6592CA3F75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70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D7C2B9-2F19-6A4E-83E2-F488362A4A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043" y="865383"/>
            <a:ext cx="8322365" cy="41433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1C3F36-98F5-7040-A10B-5D8842AB8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98" y="918105"/>
            <a:ext cx="8913204" cy="387889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C8C6E3F-207A-824D-A0A3-FE7CB92C25CF}"/>
              </a:ext>
            </a:extLst>
          </p:cNvPr>
          <p:cNvSpPr/>
          <p:nvPr/>
        </p:nvSpPr>
        <p:spPr>
          <a:xfrm>
            <a:off x="1230955" y="308977"/>
            <a:ext cx="69721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Convergence pattern example from NN observables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83BBD7-64CB-A844-BB34-3FD93155D1B9}"/>
              </a:ext>
            </a:extLst>
          </p:cNvPr>
          <p:cNvSpPr/>
          <p:nvPr/>
        </p:nvSpPr>
        <p:spPr>
          <a:xfrm>
            <a:off x="5935400" y="667482"/>
            <a:ext cx="2652008" cy="338554"/>
          </a:xfrm>
          <a:prstGeom prst="rect">
            <a:avLst/>
          </a:prstGeom>
          <a:solidFill>
            <a:schemeClr val="bg1"/>
          </a:solidFill>
        </p:spPr>
        <p:txBody>
          <a:bodyPr wrap="square" lIns="9144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  <a:ea typeface="+mn-ea"/>
              </a:rPr>
              <a:t>J. Melendez et al. </a:t>
            </a:r>
            <a:r>
              <a:rPr lang="hu-HU" sz="1600" dirty="0">
                <a:solidFill>
                  <a:srgbClr val="000000"/>
                </a:solidFill>
                <a:latin typeface="Calibri"/>
                <a:ea typeface="+mn-ea"/>
              </a:rPr>
              <a:t>PRC (2017)</a:t>
            </a:r>
            <a:endParaRPr lang="en-US" sz="1600" dirty="0">
              <a:solidFill>
                <a:srgbClr val="000000"/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6386D7-0513-7C49-8EDD-FF6D8CF583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87C7CF1-4D7D-C941-87F6-6592CA3F75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5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D0BB4A3-EB38-9742-A341-9C5D9002D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0383" y="1570346"/>
            <a:ext cx="2819400" cy="30289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644EBC-BE2C-734E-BF50-7628DDA75A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4182" y="1561637"/>
            <a:ext cx="2874893" cy="30885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5C5CDA-DEB3-B242-89C7-7D88F76203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4820" y="1734887"/>
            <a:ext cx="3027605" cy="288290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6807438-00C3-AA47-B1B0-EB697C06B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603" y="-2009"/>
            <a:ext cx="7989818" cy="598232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+mn-lt"/>
              </a:rPr>
              <a:t>Effect of including truncation errors in parameter estimation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FECAB6-9B62-D14F-BCA8-018FC09F40C2}"/>
              </a:ext>
            </a:extLst>
          </p:cNvPr>
          <p:cNvSpPr txBox="1"/>
          <p:nvPr/>
        </p:nvSpPr>
        <p:spPr>
          <a:xfrm>
            <a:off x="772311" y="905850"/>
            <a:ext cx="7796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If effects of higher-order operators are absorbed by including theory errors, LEC extractions should be independent of </a:t>
            </a:r>
            <a:r>
              <a:rPr lang="en-US" dirty="0" err="1">
                <a:solidFill>
                  <a:srgbClr val="7030A0"/>
                </a:solidFill>
              </a:rPr>
              <a:t>E</a:t>
            </a:r>
            <a:r>
              <a:rPr lang="en-US" baseline="-25000" dirty="0" err="1">
                <a:solidFill>
                  <a:srgbClr val="7030A0"/>
                </a:solidFill>
              </a:rPr>
              <a:t>max</a:t>
            </a:r>
            <a:r>
              <a:rPr lang="en-US" dirty="0">
                <a:solidFill>
                  <a:srgbClr val="7030A0"/>
                </a:solidFill>
              </a:rPr>
              <a:t>, the highest-energy datum used: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A5D4B2-18C5-F54E-8ED1-2FA4BF0D93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6777" y="1734888"/>
            <a:ext cx="3006612" cy="28629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062CDC-E635-544C-96B7-3608F4A70568}"/>
              </a:ext>
            </a:extLst>
          </p:cNvPr>
          <p:cNvSpPr txBox="1"/>
          <p:nvPr/>
        </p:nvSpPr>
        <p:spPr>
          <a:xfrm>
            <a:off x="1589172" y="4618849"/>
            <a:ext cx="2560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Uncorrelated assumption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64F4ED-0797-8941-8185-6C191E3976DC}"/>
              </a:ext>
            </a:extLst>
          </p:cNvPr>
          <p:cNvSpPr txBox="1"/>
          <p:nvPr/>
        </p:nvSpPr>
        <p:spPr>
          <a:xfrm>
            <a:off x="5151162" y="4600307"/>
            <a:ext cx="2319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Correlated assumption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729289-071E-FB4A-8C03-2FA465BFA739}"/>
              </a:ext>
            </a:extLst>
          </p:cNvPr>
          <p:cNvSpPr txBox="1"/>
          <p:nvPr/>
        </p:nvSpPr>
        <p:spPr>
          <a:xfrm>
            <a:off x="6418634" y="4854273"/>
            <a:ext cx="27265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accent6">
                    <a:lumMod val="75000"/>
                  </a:schemeClr>
                </a:solidFill>
              </a:rPr>
              <a:t>Wesolowski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 et al., J. Phys. G (2019)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CED9351-D275-AC41-A98B-5E62E41EBA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645" y="490165"/>
            <a:ext cx="6139815" cy="3632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5A5E389-940E-D342-9148-9919B5FC54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02760" y="482684"/>
            <a:ext cx="1461894" cy="33484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393D446-6233-A54D-B368-3531A6E12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1D91C-BA14-BA44-AD3D-7D4131C9566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8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433273C-A6C0-3140-87D2-60FB831C29A3}"/>
              </a:ext>
            </a:extLst>
          </p:cNvPr>
          <p:cNvSpPr txBox="1"/>
          <p:nvPr/>
        </p:nvSpPr>
        <p:spPr>
          <a:xfrm>
            <a:off x="1365530" y="217681"/>
            <a:ext cx="43402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Bayesian applications by LENPIC 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1C92DB-B7C1-B644-AD0E-3D0A111681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266" y="228111"/>
            <a:ext cx="923800" cy="11390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FB9D03-68DC-5D4B-B834-A00E9DE215E5}"/>
              </a:ext>
            </a:extLst>
          </p:cNvPr>
          <p:cNvSpPr txBox="1"/>
          <p:nvPr/>
        </p:nvSpPr>
        <p:spPr>
          <a:xfrm>
            <a:off x="2223291" y="603181"/>
            <a:ext cx="2165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hlinkClick r:id="rId4"/>
              </a:rPr>
              <a:t>http</a:t>
            </a:r>
            <a:r>
              <a:rPr lang="en-US" dirty="0">
                <a:hlinkClick r:id="rId4"/>
              </a:rPr>
              <a:t>://</a:t>
            </a:r>
            <a:r>
              <a:rPr lang="en-US" sz="1600" dirty="0">
                <a:hlinkClick r:id="rId4"/>
              </a:rPr>
              <a:t>www.lenpic.org/</a:t>
            </a:r>
            <a:endParaRPr lang="en-US" sz="16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5CB6076-F76B-3844-B703-C84143878121}"/>
              </a:ext>
            </a:extLst>
          </p:cNvPr>
          <p:cNvGrpSpPr/>
          <p:nvPr/>
        </p:nvGrpSpPr>
        <p:grpSpPr>
          <a:xfrm>
            <a:off x="6310914" y="1097695"/>
            <a:ext cx="2937516" cy="4154984"/>
            <a:chOff x="6287764" y="899983"/>
            <a:chExt cx="2937516" cy="415498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54E4E1F-84C1-E14E-A349-95AD44202D18}"/>
                </a:ext>
              </a:extLst>
            </p:cNvPr>
            <p:cNvSpPr txBox="1"/>
            <p:nvPr/>
          </p:nvSpPr>
          <p:spPr>
            <a:xfrm>
              <a:off x="6287764" y="899983"/>
              <a:ext cx="2937516" cy="4154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/>
                <a:t>Filin</a:t>
              </a:r>
              <a:r>
                <a:rPr lang="en-US" sz="1400" dirty="0"/>
                <a:t> et al., </a:t>
              </a:r>
              <a:r>
                <a:rPr lang="en-US" sz="1400" i="1" dirty="0"/>
                <a:t>Extraction of the neutron charge radius from a precision calculation of the deuteron structure radius</a:t>
              </a:r>
              <a:r>
                <a:rPr lang="en-US" sz="1400" dirty="0"/>
                <a:t>, arXiv:1911.04877, PRL (2020).</a:t>
              </a:r>
            </a:p>
            <a:p>
              <a:endParaRPr lang="en-US" sz="1600" dirty="0"/>
            </a:p>
            <a:p>
              <a:endParaRPr lang="en-US" sz="1600" dirty="0"/>
            </a:p>
            <a:p>
              <a:endParaRPr lang="en-US" sz="1600" dirty="0"/>
            </a:p>
            <a:p>
              <a:endParaRPr lang="en-US" sz="1600" dirty="0"/>
            </a:p>
            <a:p>
              <a:endParaRPr lang="en-US" sz="1600" dirty="0"/>
            </a:p>
            <a:p>
              <a:endParaRPr lang="en-US" sz="1600" dirty="0"/>
            </a:p>
            <a:p>
              <a:endParaRPr lang="en-US" sz="1600" dirty="0">
                <a:solidFill>
                  <a:srgbClr val="FF0000"/>
                </a:solidFill>
              </a:endParaRPr>
            </a:p>
            <a:p>
              <a:endParaRPr lang="en-US" sz="1600" dirty="0">
                <a:solidFill>
                  <a:srgbClr val="FF0000"/>
                </a:solidFill>
              </a:endParaRPr>
            </a:p>
            <a:p>
              <a:endParaRPr lang="en-US" sz="1600" dirty="0">
                <a:solidFill>
                  <a:srgbClr val="FF0000"/>
                </a:solidFill>
              </a:endParaRPr>
            </a:p>
            <a:p>
              <a:r>
                <a:rPr lang="en-US" sz="1600" dirty="0">
                  <a:solidFill>
                    <a:srgbClr val="FF0000"/>
                  </a:solidFill>
                </a:rPr>
                <a:t>Colored band is 68% Bayes credible interval for truncation error from convergence pattern.</a:t>
              </a:r>
            </a:p>
            <a:p>
              <a:endParaRPr lang="en-US" sz="1600" i="1" dirty="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B8CB6E3-368B-D84B-9EEE-4D75EC780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93572" y="1769041"/>
              <a:ext cx="2688847" cy="2226366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E44D683-F5EE-3648-8355-EFB8384B913E}"/>
              </a:ext>
            </a:extLst>
          </p:cNvPr>
          <p:cNvSpPr txBox="1"/>
          <p:nvPr/>
        </p:nvSpPr>
        <p:spPr>
          <a:xfrm>
            <a:off x="5580751" y="243302"/>
            <a:ext cx="3776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Analytic Bayesian DOB intervals based on Melendez et al., PRC </a:t>
            </a:r>
            <a:r>
              <a:rPr lang="en-US" sz="1600" b="1" dirty="0">
                <a:solidFill>
                  <a:srgbClr val="0070C0"/>
                </a:solidFill>
              </a:rPr>
              <a:t>96</a:t>
            </a:r>
            <a:r>
              <a:rPr lang="en-US" sz="1600" dirty="0">
                <a:solidFill>
                  <a:srgbClr val="0070C0"/>
                </a:solidFill>
              </a:rPr>
              <a:t>, (2017); </a:t>
            </a:r>
            <a:br>
              <a:rPr lang="en-US" sz="1600" dirty="0">
                <a:solidFill>
                  <a:srgbClr val="0070C0"/>
                </a:solidFill>
              </a:rPr>
            </a:br>
            <a:r>
              <a:rPr lang="en-US" sz="1600" dirty="0" err="1">
                <a:solidFill>
                  <a:srgbClr val="0070C0"/>
                </a:solidFill>
              </a:rPr>
              <a:t>cheatsheet</a:t>
            </a:r>
            <a:r>
              <a:rPr lang="en-US" sz="1600" dirty="0">
                <a:solidFill>
                  <a:srgbClr val="0070C0"/>
                </a:solidFill>
              </a:rPr>
              <a:t> at https://</a:t>
            </a:r>
            <a:r>
              <a:rPr lang="en-US" sz="1600" dirty="0" err="1">
                <a:solidFill>
                  <a:srgbClr val="0070C0"/>
                </a:solidFill>
              </a:rPr>
              <a:t>buqeye.github.io</a:t>
            </a:r>
            <a:r>
              <a:rPr lang="en-US" sz="1600" dirty="0">
                <a:solidFill>
                  <a:srgbClr val="0070C0"/>
                </a:solidFill>
              </a:rPr>
              <a:t>/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AA12012-C09A-5D45-BF12-11B3A99D3867}"/>
              </a:ext>
            </a:extLst>
          </p:cNvPr>
          <p:cNvGrpSpPr/>
          <p:nvPr/>
        </p:nvGrpSpPr>
        <p:grpSpPr>
          <a:xfrm>
            <a:off x="91440" y="1756684"/>
            <a:ext cx="6120021" cy="3328159"/>
            <a:chOff x="114590" y="1756684"/>
            <a:chExt cx="6120021" cy="332815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A221695-C5BE-7347-805C-D2586EC92D4F}"/>
                </a:ext>
              </a:extLst>
            </p:cNvPr>
            <p:cNvSpPr txBox="1"/>
            <p:nvPr/>
          </p:nvSpPr>
          <p:spPr>
            <a:xfrm>
              <a:off x="114590" y="2062106"/>
              <a:ext cx="3496713" cy="2708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/>
                <a:t>Epelbaum</a:t>
              </a:r>
              <a:r>
                <a:rPr lang="en-US" sz="1600" dirty="0"/>
                <a:t> et al, </a:t>
              </a:r>
              <a:r>
                <a:rPr lang="en-US" sz="1600" i="1" dirty="0"/>
                <a:t>Towards high-order calculations of three-nucleon scattering </a:t>
              </a:r>
              <a:br>
                <a:rPr lang="en-US" sz="1600" i="1" dirty="0"/>
              </a:br>
              <a:r>
                <a:rPr lang="en-US" sz="1600" i="1" dirty="0"/>
                <a:t>in chiral effective field theory</a:t>
              </a:r>
              <a:r>
                <a:rPr lang="en-US" sz="1600" dirty="0"/>
                <a:t>, arXiv:1907.03608, EPJA </a:t>
              </a:r>
              <a:r>
                <a:rPr lang="en-US" sz="1600" b="1" dirty="0"/>
                <a:t>56</a:t>
              </a:r>
              <a:r>
                <a:rPr lang="en-US" sz="1600" dirty="0"/>
                <a:t>, 92</a:t>
              </a:r>
              <a:r>
                <a:rPr lang="en-US" sz="1600" b="1" dirty="0"/>
                <a:t> </a:t>
              </a:r>
              <a:r>
                <a:rPr lang="en-US" sz="1600" dirty="0"/>
                <a:t>(2020).</a:t>
              </a:r>
            </a:p>
            <a:p>
              <a:endParaRPr lang="en-US" sz="1600" dirty="0"/>
            </a:p>
            <a:p>
              <a:pPr marL="194310" indent="-194310">
                <a:buFont typeface="Arial" panose="020B0604020202020204" pitchFamily="34" charset="0"/>
                <a:buChar char="•"/>
              </a:pPr>
              <a:r>
                <a:rPr lang="en-US" dirty="0"/>
                <a:t>SMS potentials + consistent 3N</a:t>
              </a:r>
            </a:p>
            <a:p>
              <a:pPr marL="194310" indent="-19431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FF0000"/>
                  </a:solidFill>
                </a:rPr>
                <a:t>68%/95% bands for Nd obs.</a:t>
              </a:r>
            </a:p>
            <a:p>
              <a:pPr marL="194310" indent="-194310">
                <a:buFont typeface="Arial" panose="020B0604020202020204" pitchFamily="34" charset="0"/>
                <a:buChar char="•"/>
              </a:pPr>
              <a:r>
                <a:rPr lang="en-US" dirty="0"/>
                <a:t>Also: prior sensitivity tests</a:t>
              </a:r>
            </a:p>
            <a:p>
              <a:pPr marL="194310" indent="-19431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FF0000"/>
                  </a:solidFill>
                </a:rPr>
                <a:t>Error analysis → will need </a:t>
              </a:r>
              <a:br>
                <a:rPr lang="en-US" dirty="0">
                  <a:solidFill>
                    <a:srgbClr val="FF0000"/>
                  </a:solidFill>
                </a:rPr>
              </a:br>
              <a:r>
                <a:rPr lang="en-US" dirty="0">
                  <a:solidFill>
                    <a:srgbClr val="FF0000"/>
                  </a:solidFill>
                </a:rPr>
                <a:t>   ≥N</a:t>
              </a:r>
              <a:r>
                <a:rPr lang="en-US" baseline="30000" dirty="0">
                  <a:solidFill>
                    <a:srgbClr val="FF0000"/>
                  </a:solidFill>
                </a:rPr>
                <a:t>4</a:t>
              </a:r>
              <a:r>
                <a:rPr lang="en-US" dirty="0">
                  <a:solidFill>
                    <a:srgbClr val="FF0000"/>
                  </a:solidFill>
                </a:rPr>
                <a:t>LO 3N forces for Nd</a:t>
              </a:r>
              <a:endParaRPr lang="en-US" dirty="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0EC8B00-D13C-F54E-86F5-DB31C72FF7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63725" y="1756684"/>
              <a:ext cx="2770886" cy="3328159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D1DAEC64-3EBD-8F44-9256-3D374C964B73}"/>
              </a:ext>
            </a:extLst>
          </p:cNvPr>
          <p:cNvSpPr txBox="1"/>
          <p:nvPr/>
        </p:nvSpPr>
        <p:spPr>
          <a:xfrm>
            <a:off x="3483595" y="1180315"/>
            <a:ext cx="2856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Observables for elastic nucleon-deuteron scattering at 135 MeV.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431C1ED-1F35-E945-8E56-7802E9619A6F}"/>
              </a:ext>
            </a:extLst>
          </p:cNvPr>
          <p:cNvGrpSpPr/>
          <p:nvPr/>
        </p:nvGrpSpPr>
        <p:grpSpPr>
          <a:xfrm>
            <a:off x="326266" y="2232544"/>
            <a:ext cx="6481823" cy="2112429"/>
            <a:chOff x="326266" y="2180695"/>
            <a:chExt cx="6481823" cy="2112429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066256C8-2379-8242-9564-DF41F1AD095B}"/>
                </a:ext>
              </a:extLst>
            </p:cNvPr>
            <p:cNvSpPr/>
            <p:nvPr/>
          </p:nvSpPr>
          <p:spPr>
            <a:xfrm>
              <a:off x="326266" y="2180695"/>
              <a:ext cx="6481823" cy="2112429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785B76E-5470-ED4D-BE5A-251FD04B0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2651" y="2399854"/>
              <a:ext cx="6257996" cy="1669347"/>
            </a:xfrm>
            <a:prstGeom prst="rect">
              <a:avLst/>
            </a:prstGeom>
          </p:spPr>
        </p:pic>
      </p:grp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1725904C-8D55-A441-AEE7-AC7EB7DF5F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87C7CF1-4D7D-C941-87F6-6592CA3F75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90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A8DEE6B2-31E8-6844-8FDA-2313DCE534C1}"/>
              </a:ext>
            </a:extLst>
          </p:cNvPr>
          <p:cNvGrpSpPr>
            <a:grpSpLocks noChangeAspect="1"/>
          </p:cNvGrpSpPr>
          <p:nvPr/>
        </p:nvGrpSpPr>
        <p:grpSpPr>
          <a:xfrm>
            <a:off x="4160632" y="586159"/>
            <a:ext cx="3820824" cy="3820824"/>
            <a:chOff x="355031" y="976604"/>
            <a:chExt cx="4215384" cy="421538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EDB7E6A-D31F-BF47-82E9-29E1955E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5031" y="976604"/>
              <a:ext cx="4215384" cy="421538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32CCF8B-0449-8B4B-9C58-0EF0004C5F61}"/>
                </a:ext>
              </a:extLst>
            </p:cNvPr>
            <p:cNvSpPr txBox="1"/>
            <p:nvPr/>
          </p:nvSpPr>
          <p:spPr>
            <a:xfrm>
              <a:off x="2642121" y="3752589"/>
              <a:ext cx="1677106" cy="6645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0000"/>
                  </a:solidFill>
                </a:rPr>
                <a:t>Order-by-order</a:t>
              </a:r>
              <a:br>
                <a:rPr lang="en-US" sz="1600" b="1" dirty="0">
                  <a:solidFill>
                    <a:srgbClr val="FF0000"/>
                  </a:solidFill>
                </a:rPr>
              </a:br>
              <a:r>
                <a:rPr lang="en-US" sz="1600" b="1" dirty="0">
                  <a:solidFill>
                    <a:srgbClr val="FF0000"/>
                  </a:solidFill>
                </a:rPr>
                <a:t>success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1E148CE-2EE1-1D43-82C1-E35D2697285B}"/>
              </a:ext>
            </a:extLst>
          </p:cNvPr>
          <p:cNvGrpSpPr>
            <a:grpSpLocks noChangeAspect="1"/>
          </p:cNvGrpSpPr>
          <p:nvPr/>
        </p:nvGrpSpPr>
        <p:grpSpPr>
          <a:xfrm>
            <a:off x="227944" y="570162"/>
            <a:ext cx="3826328" cy="3826328"/>
            <a:chOff x="4205579" y="171577"/>
            <a:chExt cx="4215384" cy="421538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45FF2B5-B933-E24B-8381-369559D54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05579" y="171577"/>
              <a:ext cx="4215384" cy="4215384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9DAD1C3-BC1B-0B43-905D-F30EE0E7F55F}"/>
                </a:ext>
              </a:extLst>
            </p:cNvPr>
            <p:cNvSpPr/>
            <p:nvPr/>
          </p:nvSpPr>
          <p:spPr>
            <a:xfrm>
              <a:off x="6419088" y="2630325"/>
              <a:ext cx="1767343" cy="6657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0000"/>
                  </a:solidFill>
                </a:rPr>
                <a:t>Order-by-order</a:t>
              </a:r>
              <a:br>
                <a:rPr lang="en-US" sz="1600" b="1" dirty="0">
                  <a:solidFill>
                    <a:srgbClr val="FF0000"/>
                  </a:solidFill>
                </a:rPr>
              </a:br>
              <a:r>
                <a:rPr lang="en-US" sz="1600" b="1" dirty="0">
                  <a:solidFill>
                    <a:srgbClr val="FF0000"/>
                  </a:solidFill>
                </a:rPr>
                <a:t>failure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D4340451-EAFE-534C-A902-FBE5AFAC23C6}"/>
              </a:ext>
            </a:extLst>
          </p:cNvPr>
          <p:cNvSpPr/>
          <p:nvPr/>
        </p:nvSpPr>
        <p:spPr>
          <a:xfrm>
            <a:off x="951470" y="103073"/>
            <a:ext cx="69568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Model Checking I: Weather plots (empirical coverage)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960712E-E4B2-E646-89DD-7A48E41BD984}"/>
              </a:ext>
            </a:extLst>
          </p:cNvPr>
          <p:cNvGrpSpPr>
            <a:grpSpLocks noChangeAspect="1"/>
          </p:cNvGrpSpPr>
          <p:nvPr/>
        </p:nvGrpSpPr>
        <p:grpSpPr>
          <a:xfrm>
            <a:off x="2057008" y="651444"/>
            <a:ext cx="3942124" cy="3609619"/>
            <a:chOff x="4389278" y="595285"/>
            <a:chExt cx="4399691" cy="4028592"/>
          </a:xfrm>
          <a:noFill/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DE64359-4D97-6A47-A8E9-DEFA9B600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89278" y="595285"/>
              <a:ext cx="4399691" cy="4028592"/>
            </a:xfrm>
            <a:prstGeom prst="rect">
              <a:avLst/>
            </a:prstGeom>
            <a:grpFill/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5D8BD2B-45BD-DA41-85D1-ECC327A93039}"/>
                </a:ext>
              </a:extLst>
            </p:cNvPr>
            <p:cNvSpPr txBox="1"/>
            <p:nvPr/>
          </p:nvSpPr>
          <p:spPr>
            <a:xfrm>
              <a:off x="6711172" y="3071226"/>
              <a:ext cx="1834402" cy="153888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Validates statistical model and EFT breakdown scale</a:t>
              </a:r>
            </a:p>
            <a:p>
              <a:r>
                <a:rPr lang="en-US" dirty="0">
                  <a:solidFill>
                    <a:srgbClr val="FF0000"/>
                  </a:solidFill>
                </a:rPr>
                <a:t> 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5EADD97-5E24-8042-A95F-47D4ECCC0213}"/>
              </a:ext>
            </a:extLst>
          </p:cNvPr>
          <p:cNvSpPr txBox="1"/>
          <p:nvPr/>
        </p:nvSpPr>
        <p:spPr>
          <a:xfrm>
            <a:off x="161894" y="4347770"/>
            <a:ext cx="785889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Test of EKM NN chiral EFT potentials from Melendez et al., PRC </a:t>
            </a:r>
            <a:r>
              <a:rPr lang="en-US" b="1" dirty="0"/>
              <a:t>96</a:t>
            </a:r>
            <a:r>
              <a:rPr lang="en-US" dirty="0"/>
              <a:t>, 024003 (2017)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7B4024-F9A4-8E40-A095-8FBEB2E25FBF}"/>
              </a:ext>
            </a:extLst>
          </p:cNvPr>
          <p:cNvSpPr txBox="1"/>
          <p:nvPr/>
        </p:nvSpPr>
        <p:spPr>
          <a:xfrm>
            <a:off x="1493850" y="4707199"/>
            <a:ext cx="5834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In progress (2020): similar analysis of other NN interactions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0F0AC0A-D35A-F04A-91D1-8717D27440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87C7CF1-4D7D-C941-87F6-6592CA3F75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13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6C0EF3-34BD-A644-804F-690C86FE4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654" y="920750"/>
            <a:ext cx="3683000" cy="3327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D984A1-E304-C345-973E-3897E9208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654" y="933450"/>
            <a:ext cx="3683000" cy="3314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145723-E8C3-7148-ADEF-BBA77A2DD6EC}"/>
              </a:ext>
            </a:extLst>
          </p:cNvPr>
          <p:cNvSpPr txBox="1"/>
          <p:nvPr/>
        </p:nvSpPr>
        <p:spPr>
          <a:xfrm>
            <a:off x="576556" y="139713"/>
            <a:ext cx="8268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What is the breakdown scale of our effective field theory (EFT)?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E607AC-322E-CA4E-8010-63BC19AB2D7F}"/>
              </a:ext>
            </a:extLst>
          </p:cNvPr>
          <p:cNvSpPr txBox="1"/>
          <p:nvPr/>
        </p:nvSpPr>
        <p:spPr>
          <a:xfrm>
            <a:off x="5110090" y="4497169"/>
            <a:ext cx="403391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Melendez et al., PRC (2017), PRC (2019), and in preparation (2020)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07F999-29CB-EF43-BB37-95214E5152C1}"/>
              </a:ext>
            </a:extLst>
          </p:cNvPr>
          <p:cNvSpPr txBox="1"/>
          <p:nvPr/>
        </p:nvSpPr>
        <p:spPr>
          <a:xfrm>
            <a:off x="365321" y="1062222"/>
            <a:ext cx="3825026" cy="2423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2024" indent="-192024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Chiral EFT relies on an expansion parameter Q ~ {p, m</a:t>
            </a:r>
            <a:r>
              <a:rPr lang="en-US" baseline="-25000" dirty="0"/>
              <a:t>π</a:t>
            </a:r>
            <a:r>
              <a:rPr lang="en-US" dirty="0"/>
              <a:t>} / </a:t>
            </a:r>
            <a:r>
              <a:rPr lang="en-US" dirty="0" err="1"/>
              <a:t>Λ</a:t>
            </a:r>
            <a:r>
              <a:rPr lang="en-US" baseline="-25000" dirty="0" err="1"/>
              <a:t>b</a:t>
            </a:r>
            <a:endParaRPr lang="en-US" baseline="-25000" dirty="0"/>
          </a:p>
          <a:p>
            <a:pPr marL="192024" indent="-192024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But what is the breakdown scale </a:t>
            </a:r>
            <a:r>
              <a:rPr lang="en-US" dirty="0" err="1"/>
              <a:t>Λ</a:t>
            </a:r>
            <a:r>
              <a:rPr lang="en-US" baseline="-25000" dirty="0" err="1"/>
              <a:t>b</a:t>
            </a:r>
            <a:r>
              <a:rPr lang="en-US" dirty="0"/>
              <a:t> (where the terms are all the same)?</a:t>
            </a:r>
          </a:p>
          <a:p>
            <a:pPr marL="192024" indent="-192024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We promote </a:t>
            </a:r>
            <a:r>
              <a:rPr lang="en-US" dirty="0" err="1"/>
              <a:t>Λ</a:t>
            </a:r>
            <a:r>
              <a:rPr lang="en-US" baseline="-25000" dirty="0" err="1"/>
              <a:t>b</a:t>
            </a:r>
            <a:r>
              <a:rPr lang="en-US" dirty="0"/>
              <a:t> to a random variable with a posterior pdf (Bayesian!)</a:t>
            </a:r>
          </a:p>
          <a:p>
            <a:pPr marL="192024" indent="-192024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This posterior is predicted as a byproduct of the </a:t>
            </a:r>
            <a:r>
              <a:rPr lang="en-US" dirty="0" err="1"/>
              <a:t>δ</a:t>
            </a:r>
            <a:r>
              <a:rPr lang="en-US" b="1" dirty="0" err="1"/>
              <a:t>y</a:t>
            </a:r>
            <a:r>
              <a:rPr lang="en-US" baseline="-25000" dirty="0" err="1"/>
              <a:t>th</a:t>
            </a:r>
            <a:r>
              <a:rPr lang="en-US" dirty="0"/>
              <a:t> estimation.</a:t>
            </a:r>
            <a:endParaRPr lang="en-US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44CB00-3B52-3B44-B4CF-6EE21D0B186E}"/>
              </a:ext>
            </a:extLst>
          </p:cNvPr>
          <p:cNvSpPr txBox="1"/>
          <p:nvPr/>
        </p:nvSpPr>
        <p:spPr>
          <a:xfrm>
            <a:off x="507346" y="3875686"/>
            <a:ext cx="4033911" cy="64633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Posteriors from NN observables at separated energies/angles (independent)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B6356D-C2F6-7F4E-A2AA-B64334E385FA}"/>
              </a:ext>
            </a:extLst>
          </p:cNvPr>
          <p:cNvSpPr txBox="1"/>
          <p:nvPr/>
        </p:nvSpPr>
        <p:spPr>
          <a:xfrm>
            <a:off x="507346" y="3850839"/>
            <a:ext cx="4033911" cy="64633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Posteriors from NN observables at many more energies/angles; correlations?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0EBC44-8233-0D48-8C52-E61F04EF29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87C7CF1-4D7D-C941-87F6-6592CA3F75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00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98E73-1B56-0A4A-9717-BFD8D4AFD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342" y="186062"/>
            <a:ext cx="7220415" cy="594243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Reminder about statistical correlations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A72272-46DC-7045-AB14-0C3CD39EFA3F}"/>
              </a:ext>
            </a:extLst>
          </p:cNvPr>
          <p:cNvSpPr txBox="1"/>
          <p:nvPr/>
        </p:nvSpPr>
        <p:spPr>
          <a:xfrm>
            <a:off x="439838" y="710716"/>
            <a:ext cx="8001806" cy="7463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94310" indent="-19431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pr</a:t>
            </a:r>
            <a:r>
              <a:rPr lang="en-US" sz="2000" dirty="0"/>
              <a:t>(</a:t>
            </a:r>
            <a:r>
              <a:rPr lang="en-US" sz="2000" i="1" dirty="0"/>
              <a:t>x</a:t>
            </a:r>
            <a:r>
              <a:rPr lang="en-US" sz="2000" dirty="0"/>
              <a:t>, </a:t>
            </a:r>
            <a:r>
              <a:rPr lang="en-US" sz="2000" i="1" dirty="0"/>
              <a:t>y</a:t>
            </a:r>
            <a:r>
              <a:rPr lang="en-US" sz="2000" dirty="0"/>
              <a:t> | </a:t>
            </a:r>
            <a:r>
              <a:rPr lang="en-US" sz="2000" i="1" dirty="0"/>
              <a:t>z</a:t>
            </a:r>
            <a:r>
              <a:rPr lang="en-US" sz="2000" dirty="0"/>
              <a:t>) “joint probability (density) of </a:t>
            </a:r>
            <a:r>
              <a:rPr lang="en-US" sz="2000" i="1" dirty="0"/>
              <a:t>x</a:t>
            </a:r>
            <a:r>
              <a:rPr lang="en-US" sz="2000" dirty="0"/>
              <a:t> and </a:t>
            </a:r>
            <a:r>
              <a:rPr lang="en-US" sz="2000" i="1" dirty="0"/>
              <a:t>y</a:t>
            </a:r>
            <a:r>
              <a:rPr lang="en-US" sz="2000" dirty="0"/>
              <a:t> given z” (</a:t>
            </a:r>
            <a:r>
              <a:rPr lang="en-US" sz="2000" i="1" dirty="0"/>
              <a:t>contingent</a:t>
            </a:r>
            <a:r>
              <a:rPr lang="en-US" sz="2000" dirty="0"/>
              <a:t> on </a:t>
            </a:r>
            <a:r>
              <a:rPr lang="en-US" sz="2000" i="1" dirty="0"/>
              <a:t>z</a:t>
            </a:r>
            <a:r>
              <a:rPr lang="en-US" sz="2000" dirty="0"/>
              <a:t>)</a:t>
            </a:r>
          </a:p>
          <a:p>
            <a:pPr marL="194310" indent="-194310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53ECE6-F66D-DA45-9733-47160CFC31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165" y="1165583"/>
            <a:ext cx="3689350" cy="390017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5016D7-25D6-D641-BB37-3D170BBE30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395" y="1173911"/>
            <a:ext cx="3689350" cy="390017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B3BE8EE8-1439-AE4A-97E9-5E60273EE521}"/>
              </a:ext>
            </a:extLst>
          </p:cNvPr>
          <p:cNvGrpSpPr/>
          <p:nvPr/>
        </p:nvGrpSpPr>
        <p:grpSpPr>
          <a:xfrm>
            <a:off x="4428272" y="1162003"/>
            <a:ext cx="4393600" cy="1738373"/>
            <a:chOff x="4629282" y="2571750"/>
            <a:chExt cx="4393600" cy="1738373"/>
          </a:xfrm>
        </p:grpSpPr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6A4BE85B-1FD0-E349-A597-FB8CC473C041}"/>
                </a:ext>
              </a:extLst>
            </p:cNvPr>
            <p:cNvSpPr/>
            <p:nvPr/>
          </p:nvSpPr>
          <p:spPr>
            <a:xfrm>
              <a:off x="4629282" y="2571750"/>
              <a:ext cx="4393600" cy="173837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3CA2CF8-E34F-0D44-8ED2-40FBF97D9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18193" y="2765769"/>
              <a:ext cx="4047478" cy="1316376"/>
            </a:xfrm>
            <a:prstGeom prst="rect">
              <a:avLst/>
            </a:prstGeom>
          </p:spPr>
        </p:pic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5B77E5-FA58-2D47-988F-917DC7E9B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1D91C-BA14-BA44-AD3D-7D4131C9566D}" type="slidenum">
              <a:rPr lang="en-US" smtClean="0"/>
              <a:t>27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14D025-B70D-9F49-B2F5-F8827558831B}"/>
              </a:ext>
            </a:extLst>
          </p:cNvPr>
          <p:cNvSpPr/>
          <p:nvPr/>
        </p:nvSpPr>
        <p:spPr>
          <a:xfrm>
            <a:off x="4155440" y="3022671"/>
            <a:ext cx="49885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With two points </a:t>
            </a:r>
            <a:r>
              <a:rPr lang="en-US" i="1" dirty="0"/>
              <a:t>x</a:t>
            </a:r>
            <a:r>
              <a:rPr lang="en-US" dirty="0"/>
              <a:t> and </a:t>
            </a:r>
            <a:r>
              <a:rPr lang="en-US" i="1" dirty="0"/>
              <a:t>y</a:t>
            </a:r>
            <a:r>
              <a:rPr lang="en-US" dirty="0"/>
              <a:t>, -1 ≤ </a:t>
            </a:r>
            <a:r>
              <a:rPr lang="en-US" dirty="0" err="1"/>
              <a:t>ρ</a:t>
            </a:r>
            <a:r>
              <a:rPr lang="en-US" dirty="0"/>
              <a:t> ≤ 1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correlation.</a:t>
            </a:r>
            <a:br>
              <a:rPr lang="en-US" dirty="0"/>
            </a:br>
            <a:r>
              <a:rPr lang="en-US" dirty="0"/>
              <a:t>With many points </a:t>
            </a:r>
            <a:r>
              <a:rPr lang="en-US" i="1" dirty="0"/>
              <a:t>x</a:t>
            </a:r>
            <a:r>
              <a:rPr lang="en-US" baseline="-25000" dirty="0"/>
              <a:t>1</a:t>
            </a:r>
            <a:r>
              <a:rPr lang="en-US" i="1" dirty="0"/>
              <a:t>, x</a:t>
            </a:r>
            <a:r>
              <a:rPr lang="en-US" baseline="-25000" dirty="0"/>
              <a:t>2</a:t>
            </a:r>
            <a:r>
              <a:rPr lang="en-US" i="1" dirty="0"/>
              <a:t>, … </a:t>
            </a:r>
            <a:r>
              <a:rPr lang="en-US" i="1" dirty="0" err="1"/>
              <a:t>x</a:t>
            </a:r>
            <a:r>
              <a:rPr lang="en-US" baseline="-25000" dirty="0" err="1"/>
              <a:t>N</a:t>
            </a:r>
            <a:r>
              <a:rPr lang="en-US" dirty="0"/>
              <a:t>, all pairs have a </a:t>
            </a:r>
            <a:r>
              <a:rPr lang="en-US" dirty="0" err="1"/>
              <a:t>ρ</a:t>
            </a:r>
            <a:r>
              <a:rPr lang="en-US" baseline="-25000" dirty="0" err="1"/>
              <a:t>ij</a:t>
            </a:r>
            <a:r>
              <a:rPr lang="en-US" dirty="0"/>
              <a:t> correlation to be learned.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20C78F1-288B-CD4D-A271-CB96085C9136}"/>
              </a:ext>
            </a:extLst>
          </p:cNvPr>
          <p:cNvGrpSpPr/>
          <p:nvPr/>
        </p:nvGrpSpPr>
        <p:grpSpPr>
          <a:xfrm>
            <a:off x="4413342" y="1165583"/>
            <a:ext cx="4393600" cy="1738373"/>
            <a:chOff x="-944203" y="2897099"/>
            <a:chExt cx="4393600" cy="1738373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DAA1BC3E-041C-A44F-8BC9-CD2FC12A8768}"/>
                </a:ext>
              </a:extLst>
            </p:cNvPr>
            <p:cNvSpPr/>
            <p:nvPr/>
          </p:nvSpPr>
          <p:spPr>
            <a:xfrm>
              <a:off x="-944203" y="2897099"/>
              <a:ext cx="4393600" cy="173837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A384E82-119F-E04A-952E-3F7A01B5D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718625" y="3209833"/>
              <a:ext cx="3942443" cy="1112904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77A3021-9CAD-784E-969E-A1D29A688E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5526" y="4062411"/>
            <a:ext cx="4175837" cy="3511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426CFD-3E70-9B44-A78D-FF86B0AC41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04966" y="4063197"/>
            <a:ext cx="4736592" cy="34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359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4FC3C-D460-3146-BEA6-FD7AFB8DF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971"/>
            <a:ext cx="8229600" cy="562647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Correlations with nearby points: Gaussian processes (GPs)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FAF3C6-4BEF-8C43-97EE-8EA0627000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466919"/>
            <a:ext cx="3694545" cy="31403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AF516A-373E-9F48-BBB2-2C16F91FBD59}"/>
              </a:ext>
            </a:extLst>
          </p:cNvPr>
          <p:cNvSpPr txBox="1"/>
          <p:nvPr/>
        </p:nvSpPr>
        <p:spPr>
          <a:xfrm>
            <a:off x="5944933" y="4647701"/>
            <a:ext cx="2951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J. Melendez et al., PRC (2019)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2BA938F-69C7-B94F-98D1-755AD29559A3}"/>
              </a:ext>
            </a:extLst>
          </p:cNvPr>
          <p:cNvGrpSpPr/>
          <p:nvPr/>
        </p:nvGrpSpPr>
        <p:grpSpPr>
          <a:xfrm>
            <a:off x="4837043" y="1295506"/>
            <a:ext cx="3737114" cy="3391288"/>
            <a:chOff x="4837043" y="1295506"/>
            <a:chExt cx="3737114" cy="339128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42016A5-BFE1-CF4D-9343-C2E75FF5E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37043" y="1541390"/>
              <a:ext cx="3737114" cy="314540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FEE493E-B1A8-4A48-9E20-EAC9AEA5B9B4}"/>
                </a:ext>
              </a:extLst>
            </p:cNvPr>
            <p:cNvSpPr txBox="1"/>
            <p:nvPr/>
          </p:nvSpPr>
          <p:spPr>
            <a:xfrm>
              <a:off x="6849697" y="1295506"/>
              <a:ext cx="14391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B050"/>
                  </a:solidFill>
                </a:rPr>
                <a:t>Interpolation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05DCF24-795F-B04C-B767-16DB5C3522BA}"/>
                </a:ext>
              </a:extLst>
            </p:cNvPr>
            <p:cNvSpPr txBox="1"/>
            <p:nvPr/>
          </p:nvSpPr>
          <p:spPr>
            <a:xfrm>
              <a:off x="6911725" y="3318249"/>
              <a:ext cx="12158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</a:rPr>
                <a:t>Regression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8A51F0C-66CB-2344-B6EE-57065037AE6F}"/>
              </a:ext>
            </a:extLst>
          </p:cNvPr>
          <p:cNvSpPr txBox="1"/>
          <p:nvPr/>
        </p:nvSpPr>
        <p:spPr>
          <a:xfrm>
            <a:off x="223912" y="714448"/>
            <a:ext cx="8608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 with a correlated Gaussian with two points x and y, where -1 ≤ </a:t>
            </a:r>
            <a:r>
              <a:rPr lang="en-US" dirty="0" err="1"/>
              <a:t>ρ</a:t>
            </a:r>
            <a:r>
              <a:rPr lang="en-US" dirty="0"/>
              <a:t> ≤ 1 gives correlation.</a:t>
            </a:r>
            <a:br>
              <a:rPr lang="en-US" dirty="0"/>
            </a:br>
            <a:r>
              <a:rPr lang="en-US" dirty="0"/>
              <a:t>Now imagine many points x</a:t>
            </a:r>
            <a:r>
              <a:rPr lang="en-US" baseline="-25000" dirty="0"/>
              <a:t>1</a:t>
            </a:r>
            <a:r>
              <a:rPr lang="en-US" dirty="0"/>
              <a:t>, x</a:t>
            </a:r>
            <a:r>
              <a:rPr lang="en-US" baseline="-25000" dirty="0"/>
              <a:t>2</a:t>
            </a:r>
            <a:r>
              <a:rPr lang="en-US" dirty="0"/>
              <a:t>, … </a:t>
            </a:r>
            <a:r>
              <a:rPr lang="en-US" dirty="0" err="1"/>
              <a:t>x</a:t>
            </a:r>
            <a:r>
              <a:rPr lang="en-US" baseline="-25000" dirty="0" err="1"/>
              <a:t>N</a:t>
            </a:r>
            <a:r>
              <a:rPr lang="en-US" dirty="0"/>
              <a:t> all of which have a </a:t>
            </a:r>
            <a:r>
              <a:rPr lang="en-US" dirty="0" err="1"/>
              <a:t>ρ</a:t>
            </a:r>
            <a:r>
              <a:rPr lang="en-US" baseline="-25000" dirty="0" err="1"/>
              <a:t>ij</a:t>
            </a:r>
            <a:r>
              <a:rPr lang="en-US" dirty="0"/>
              <a:t> correlation given by a function.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2E8FD0-610B-2344-A633-C48F5C929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1D91C-BA14-BA44-AD3D-7D4131C9566D}" type="slidenum">
              <a:rPr lang="en-US" smtClean="0"/>
              <a:t>28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76FAD2-AC1D-7C48-9722-62E12BF1DDB2}"/>
              </a:ext>
            </a:extLst>
          </p:cNvPr>
          <p:cNvSpPr txBox="1"/>
          <p:nvPr/>
        </p:nvSpPr>
        <p:spPr>
          <a:xfrm>
            <a:off x="538480" y="4647701"/>
            <a:ext cx="3891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Pointwise </a:t>
            </a:r>
            <a:r>
              <a:rPr lang="en-US" i="1" dirty="0"/>
              <a:t>c</a:t>
            </a:r>
            <a:r>
              <a:rPr lang="en-US" i="1" baseline="-25000" dirty="0"/>
              <a:t>i</a:t>
            </a:r>
            <a:r>
              <a:rPr lang="en-US" dirty="0"/>
              <a:t>s vs. GP with learned </a:t>
            </a:r>
            <a:r>
              <a:rPr lang="en-US" i="1" dirty="0"/>
              <a:t>c</a:t>
            </a:r>
            <a:r>
              <a:rPr lang="en-US" dirty="0"/>
              <a:t> and </a:t>
            </a:r>
            <a:r>
              <a:rPr lang="en-US" i="1" dirty="0"/>
              <a:t>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64A57E6-53F9-CA4C-9E1D-2960DBFEE8CE}"/>
              </a:ext>
            </a:extLst>
          </p:cNvPr>
          <p:cNvCxnSpPr/>
          <p:nvPr/>
        </p:nvCxnSpPr>
        <p:spPr>
          <a:xfrm>
            <a:off x="1578429" y="4767264"/>
            <a:ext cx="119742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6217F4E-4F88-D942-B86D-089469A24872}"/>
              </a:ext>
            </a:extLst>
          </p:cNvPr>
          <p:cNvCxnSpPr>
            <a:cxnSpLocks/>
          </p:cNvCxnSpPr>
          <p:nvPr/>
        </p:nvCxnSpPr>
        <p:spPr>
          <a:xfrm>
            <a:off x="3690255" y="4767264"/>
            <a:ext cx="119742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54787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F4FAE4B-ACE8-CB4F-A8BF-DEEAF550E619}"/>
              </a:ext>
            </a:extLst>
          </p:cNvPr>
          <p:cNvSpPr txBox="1"/>
          <p:nvPr/>
        </p:nvSpPr>
        <p:spPr>
          <a:xfrm>
            <a:off x="660806" y="169736"/>
            <a:ext cx="8742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</a:rPr>
              <a:t>Correlated</a:t>
            </a:r>
            <a:r>
              <a:rPr lang="en-US" sz="2400" b="1" dirty="0">
                <a:solidFill>
                  <a:srgbClr val="FF0000"/>
                </a:solidFill>
              </a:rPr>
              <a:t> theory errors for infinite matter </a:t>
            </a:r>
            <a:r>
              <a:rPr lang="en-US" sz="1600" b="1" dirty="0">
                <a:solidFill>
                  <a:srgbClr val="FF0000"/>
                </a:solidFill>
              </a:rPr>
              <a:t>(arXiv:2004.07232, 2004.07805</a:t>
            </a:r>
            <a:r>
              <a:rPr lang="en-US" b="1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61E412-663B-314A-B77B-A1803148C9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2666" y="937937"/>
            <a:ext cx="2700867" cy="25824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2348E2-40FE-2949-AD74-BA315D60F4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608" y="789623"/>
            <a:ext cx="5034859" cy="32785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CE4758-4D23-2543-840B-336AB4068ECE}"/>
              </a:ext>
            </a:extLst>
          </p:cNvPr>
          <p:cNvSpPr txBox="1"/>
          <p:nvPr/>
        </p:nvSpPr>
        <p:spPr>
          <a:xfrm>
            <a:off x="999065" y="4033350"/>
            <a:ext cx="7145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What are the constraints on the infinite matter equation of state from microscopic calculations, accounting for correlations?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11F276-9E57-9E49-93A3-87AD57DEFDA2}"/>
              </a:ext>
            </a:extLst>
          </p:cNvPr>
          <p:cNvSpPr txBox="1"/>
          <p:nvPr/>
        </p:nvSpPr>
        <p:spPr>
          <a:xfrm>
            <a:off x="6289552" y="3519814"/>
            <a:ext cx="1374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Neutron star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D94656-0A65-FF4A-907A-0D493E532C16}"/>
              </a:ext>
            </a:extLst>
          </p:cNvPr>
          <p:cNvSpPr txBox="1"/>
          <p:nvPr/>
        </p:nvSpPr>
        <p:spPr>
          <a:xfrm>
            <a:off x="312516" y="4649869"/>
            <a:ext cx="8343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[Also see </a:t>
            </a:r>
            <a:r>
              <a:rPr lang="en-US" dirty="0" err="1"/>
              <a:t>Drischler</a:t>
            </a:r>
            <a:r>
              <a:rPr lang="en-US" dirty="0"/>
              <a:t> et al. (2017, 2019); Gandolfi et al. (2019), </a:t>
            </a:r>
            <a:r>
              <a:rPr lang="en-US" dirty="0" err="1"/>
              <a:t>Lonardoni</a:t>
            </a:r>
            <a:r>
              <a:rPr lang="en-US" dirty="0"/>
              <a:t> et al. (2019), …]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8FD4D01-EB0F-404F-9941-59E534306B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87C7CF1-4D7D-C941-87F6-6592CA3F75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BE4078-DF43-BC4F-ACD3-C3673D8B8C19}"/>
              </a:ext>
            </a:extLst>
          </p:cNvPr>
          <p:cNvSpPr txBox="1"/>
          <p:nvPr/>
        </p:nvSpPr>
        <p:spPr>
          <a:xfrm>
            <a:off x="5054983" y="556624"/>
            <a:ext cx="3843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See Christian </a:t>
            </a:r>
            <a:r>
              <a:rPr lang="en-US" sz="1400" dirty="0" err="1">
                <a:solidFill>
                  <a:srgbClr val="0070C0"/>
                </a:solidFill>
              </a:rPr>
              <a:t>Drischler</a:t>
            </a:r>
            <a:r>
              <a:rPr lang="en-US" sz="1400" dirty="0">
                <a:solidFill>
                  <a:srgbClr val="0070C0"/>
                </a:solidFill>
              </a:rPr>
              <a:t> S@INT talk (May 28, 2020) </a:t>
            </a:r>
          </a:p>
        </p:txBody>
      </p:sp>
    </p:spTree>
    <p:extLst>
      <p:ext uri="{BB962C8B-B14F-4D97-AF65-F5344CB8AC3E}">
        <p14:creationId xmlns:p14="http://schemas.microsoft.com/office/powerpoint/2010/main" val="216316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85CFB0B-570C-5142-819A-A5DC4CA251F9}"/>
              </a:ext>
            </a:extLst>
          </p:cNvPr>
          <p:cNvSpPr txBox="1"/>
          <p:nvPr/>
        </p:nvSpPr>
        <p:spPr>
          <a:xfrm>
            <a:off x="1103284" y="224735"/>
            <a:ext cx="3818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Preview of take-away points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625FB9-AF1B-774A-AAED-68785A2B0058}"/>
              </a:ext>
            </a:extLst>
          </p:cNvPr>
          <p:cNvSpPr txBox="1"/>
          <p:nvPr/>
        </p:nvSpPr>
        <p:spPr>
          <a:xfrm>
            <a:off x="201386" y="686400"/>
            <a:ext cx="56224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4310" indent="-19431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Bayesian statistics is a powerful framework for (chiral) EFT uncertainty quantification (UQ). </a:t>
            </a:r>
            <a:r>
              <a:rPr lang="en-US" i="1" dirty="0">
                <a:solidFill>
                  <a:srgbClr val="0070C0"/>
                </a:solidFill>
              </a:rPr>
              <a:t>Everything is a pdf.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907791-D3B3-654B-9243-D7221AD15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0523" y="3014579"/>
            <a:ext cx="2491320" cy="19860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3A2683-FE17-E24C-A9CE-FA0884619A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1057" y="175574"/>
            <a:ext cx="2573335" cy="276162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0D10E8F-43EA-D440-A260-A685CB914EBE}"/>
              </a:ext>
            </a:extLst>
          </p:cNvPr>
          <p:cNvGrpSpPr/>
          <p:nvPr/>
        </p:nvGrpSpPr>
        <p:grpSpPr>
          <a:xfrm rot="5400000">
            <a:off x="6071434" y="-184686"/>
            <a:ext cx="3331511" cy="2912265"/>
            <a:chOff x="1828800" y="725447"/>
            <a:chExt cx="3331511" cy="291226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EAEBF00-87B5-924D-A341-18834CD9F8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2492829" y="970231"/>
              <a:ext cx="2573335" cy="276162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9B9FF6C-A5CD-1249-8A6D-3B80C4B205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28800" y="725447"/>
              <a:ext cx="3291840" cy="2036826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82E94D1-6E72-214B-899C-10D86F74FCFD}"/>
              </a:ext>
            </a:extLst>
          </p:cNvPr>
          <p:cNvGrpSpPr/>
          <p:nvPr/>
        </p:nvGrpSpPr>
        <p:grpSpPr>
          <a:xfrm rot="5400000">
            <a:off x="5708121" y="-133644"/>
            <a:ext cx="3931920" cy="2838241"/>
            <a:chOff x="601729" y="945712"/>
            <a:chExt cx="3931920" cy="283824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ABC70CD-6F54-1B49-AECE-B5FA99469D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1533303" y="1116472"/>
              <a:ext cx="2573335" cy="276162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C19AA7A-5D47-3F43-AF4B-F1338B0854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1729" y="945712"/>
              <a:ext cx="3931920" cy="1945893"/>
            </a:xfrm>
            <a:prstGeom prst="rect">
              <a:avLst/>
            </a:prstGeom>
          </p:spPr>
        </p:pic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4F0DBD3-C5A3-F74D-A8E2-1A16B652C8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87C7CF1-4D7D-C941-87F6-6592CA3F75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92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E0A0E39-FB3A-304E-8708-6C61122CA0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5924" y="1711569"/>
            <a:ext cx="2817307" cy="28173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BAEAE9-83C9-2F43-8293-2D10B83DCA1C}"/>
              </a:ext>
            </a:extLst>
          </p:cNvPr>
          <p:cNvSpPr txBox="1"/>
          <p:nvPr/>
        </p:nvSpPr>
        <p:spPr>
          <a:xfrm>
            <a:off x="1657323" y="525168"/>
            <a:ext cx="7095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Christian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Drischler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, Jordan Melendez,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rjf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, Daniel Phillips (arXiv:2004.07805)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9ED626-08F2-9F44-8FEA-55D17636B617}"/>
              </a:ext>
            </a:extLst>
          </p:cNvPr>
          <p:cNvSpPr txBox="1"/>
          <p:nvPr/>
        </p:nvSpPr>
        <p:spPr>
          <a:xfrm>
            <a:off x="298243" y="943460"/>
            <a:ext cx="8313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NN potential: </a:t>
            </a:r>
            <a:r>
              <a:rPr lang="en-US" dirty="0" err="1"/>
              <a:t>Entem-Machleidt-Nosyk</a:t>
            </a:r>
            <a:r>
              <a:rPr lang="en-US" dirty="0"/>
              <a:t> (450/500 MeV) with 3N LECs fitted to saturation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8D8B82-0BDC-FB45-849F-02EBCA802BA7}"/>
              </a:ext>
            </a:extLst>
          </p:cNvPr>
          <p:cNvSpPr txBox="1"/>
          <p:nvPr/>
        </p:nvSpPr>
        <p:spPr>
          <a:xfrm>
            <a:off x="298243" y="1430216"/>
            <a:ext cx="60859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3464" indent="-283464">
              <a:buFont typeface="+mj-lt"/>
              <a:buAutoNum type="arabicPeriod"/>
            </a:pPr>
            <a:r>
              <a:rPr lang="en-US" dirty="0"/>
              <a:t>Apply many-body perturbation theory at each order in </a:t>
            </a:r>
            <a:r>
              <a:rPr lang="en-US" dirty="0" err="1"/>
              <a:t>χEFT</a:t>
            </a:r>
            <a:r>
              <a:rPr lang="en-US" dirty="0"/>
              <a:t>.</a:t>
            </a:r>
          </a:p>
          <a:p>
            <a:pPr marL="283464" indent="-283464">
              <a:buFont typeface="+mj-lt"/>
              <a:buAutoNum type="arabicPeriod"/>
            </a:pPr>
            <a:r>
              <a:rPr lang="en-US" dirty="0"/>
              <a:t>Learn hyperparameters for GPs from coefficient functions.</a:t>
            </a:r>
          </a:p>
          <a:p>
            <a:pPr marL="283464" indent="-283464">
              <a:buFont typeface="+mj-lt"/>
              <a:buAutoNum type="arabicPeriod"/>
            </a:pPr>
            <a:r>
              <a:rPr lang="en-US" dirty="0"/>
              <a:t>Propagate uncertainties for derivative quantities (with GPs).</a:t>
            </a:r>
          </a:p>
          <a:p>
            <a:pPr marL="283464" indent="-283464">
              <a:buFont typeface="+mj-lt"/>
              <a:buAutoNum type="arabicPeriod"/>
            </a:pPr>
            <a:r>
              <a:rPr lang="en-US" dirty="0"/>
              <a:t>Model checking tests how well the GP model works.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189E41-FF6E-6A40-94E3-41A00CCF3FD5}"/>
              </a:ext>
            </a:extLst>
          </p:cNvPr>
          <p:cNvSpPr txBox="1"/>
          <p:nvPr/>
        </p:nvSpPr>
        <p:spPr>
          <a:xfrm>
            <a:off x="6867289" y="4487063"/>
            <a:ext cx="1885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Find posteriors for breakdown scale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4B7C52-EF02-E54A-916B-875A5DB6095A}"/>
              </a:ext>
            </a:extLst>
          </p:cNvPr>
          <p:cNvSpPr txBox="1"/>
          <p:nvPr/>
        </p:nvSpPr>
        <p:spPr>
          <a:xfrm>
            <a:off x="2049047" y="125048"/>
            <a:ext cx="5684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</a:rPr>
              <a:t>Correlated</a:t>
            </a:r>
            <a:r>
              <a:rPr lang="en-US" sz="2400" b="1" dirty="0">
                <a:solidFill>
                  <a:srgbClr val="FF0000"/>
                </a:solidFill>
              </a:rPr>
              <a:t> theory errors for infinite matter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9EA6538-C7EC-2F4D-A1A5-E1EEC6F38013}"/>
              </a:ext>
            </a:extLst>
          </p:cNvPr>
          <p:cNvSpPr txBox="1"/>
          <p:nvPr/>
        </p:nvSpPr>
        <p:spPr>
          <a:xfrm>
            <a:off x="1910500" y="4769777"/>
            <a:ext cx="2863666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See Melendez et al., PRC (2019)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10013C-2E11-4143-B375-8CF4B1FB2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1D91C-BA14-BA44-AD3D-7D4131C9566D}" type="slidenum">
              <a:rPr lang="en-US" smtClean="0"/>
              <a:t>30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822A329-D295-7045-AC76-AD203BF223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400" y="2571750"/>
            <a:ext cx="5150057" cy="220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74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P spid="8" grpId="0"/>
      <p:bldP spid="2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18466D1-36E9-CF47-B0C8-E6AB8A2FE196}"/>
              </a:ext>
            </a:extLst>
          </p:cNvPr>
          <p:cNvSpPr txBox="1"/>
          <p:nvPr/>
        </p:nvSpPr>
        <p:spPr>
          <a:xfrm>
            <a:off x="3197530" y="1696171"/>
            <a:ext cx="24773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Correlated GP treatment gives better estimates for truncation errors and clean propagation of uncertainties to derived quantities.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DAF59B-C08F-5145-89B0-D7E074E2E2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2425" y="198034"/>
            <a:ext cx="3274041" cy="48147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F4FAE4B-ACE8-CB4F-A8BF-DEEAF550E619}"/>
              </a:ext>
            </a:extLst>
          </p:cNvPr>
          <p:cNvSpPr txBox="1"/>
          <p:nvPr/>
        </p:nvSpPr>
        <p:spPr>
          <a:xfrm>
            <a:off x="140949" y="84945"/>
            <a:ext cx="5728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Correlated theory errors for EOS properties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59D570-D561-FE44-ADAD-073DE754A5D6}"/>
              </a:ext>
            </a:extLst>
          </p:cNvPr>
          <p:cNvSpPr txBox="1"/>
          <p:nvPr/>
        </p:nvSpPr>
        <p:spPr>
          <a:xfrm>
            <a:off x="3356741" y="569800"/>
            <a:ext cx="19672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C.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Drischler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et al. 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(arXiv:2004.07232)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3596C5-52D0-7D42-A3AF-7972DB1AC544}"/>
              </a:ext>
            </a:extLst>
          </p:cNvPr>
          <p:cNvSpPr txBox="1"/>
          <p:nvPr/>
        </p:nvSpPr>
        <p:spPr>
          <a:xfrm>
            <a:off x="6168759" y="666575"/>
            <a:ext cx="1295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at 0.17 ± 0.01 fm</a:t>
            </a:r>
            <a:r>
              <a:rPr lang="en-US" sz="1200" baseline="30000" dirty="0"/>
              <a:t>3</a:t>
            </a:r>
            <a:endParaRPr lang="en-US" sz="1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1F141-3852-9940-B701-E21ACF2C5F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87C7CF1-4D7D-C941-87F6-6592CA3F75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70A90F-B514-4E40-BE1B-3C3B3ADC55FC}"/>
              </a:ext>
            </a:extLst>
          </p:cNvPr>
          <p:cNvSpPr txBox="1"/>
          <p:nvPr/>
        </p:nvSpPr>
        <p:spPr>
          <a:xfrm>
            <a:off x="3197530" y="4051884"/>
            <a:ext cx="2669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See also comparisons to GW and NICER posteriors!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A44B5A-F80B-A14C-BA51-6CBA38F81E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250" y="540962"/>
            <a:ext cx="2477390" cy="451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60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0DF80F-FBDB-E541-9151-24C2CDE886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87C7CF1-4D7D-C941-87F6-6592CA3F75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47DFB5-F9A4-C14D-BF31-DE4C89166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844" y="383886"/>
            <a:ext cx="8046720" cy="449199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4C6428D-506B-8C47-B899-B6FDD1C71795}"/>
              </a:ext>
            </a:extLst>
          </p:cNvPr>
          <p:cNvSpPr/>
          <p:nvPr/>
        </p:nvSpPr>
        <p:spPr>
          <a:xfrm>
            <a:off x="421436" y="14554"/>
            <a:ext cx="47379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Slide 17 from </a:t>
            </a:r>
            <a:r>
              <a:rPr lang="en-US" b="1" dirty="0" err="1">
                <a:solidFill>
                  <a:srgbClr val="FF0000"/>
                </a:solidFill>
              </a:rPr>
              <a:t>Gaute</a:t>
            </a:r>
            <a:r>
              <a:rPr lang="en-US" b="1" dirty="0">
                <a:solidFill>
                  <a:srgbClr val="FF0000"/>
                </a:solidFill>
              </a:rPr>
              <a:t> Hagen’s talk on 17-Jul-2020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01C8F9-847E-E944-B93D-4E37DC43D2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6596" y="3517249"/>
            <a:ext cx="4229100" cy="14224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77D2C59-6E4B-054E-BD65-E7A55BFF2BD7}"/>
              </a:ext>
            </a:extLst>
          </p:cNvPr>
          <p:cNvGrpSpPr/>
          <p:nvPr/>
        </p:nvGrpSpPr>
        <p:grpSpPr>
          <a:xfrm>
            <a:off x="200203" y="1022211"/>
            <a:ext cx="3320144" cy="1280160"/>
            <a:chOff x="5796331" y="3503107"/>
            <a:chExt cx="3320144" cy="128016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96DE978-1D58-2244-A2D9-D7F8A9087F95}"/>
                </a:ext>
              </a:extLst>
            </p:cNvPr>
            <p:cNvSpPr/>
            <p:nvPr/>
          </p:nvSpPr>
          <p:spPr>
            <a:xfrm>
              <a:off x="5823857" y="3503107"/>
              <a:ext cx="3158513" cy="128016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8FEFC18-1AB4-DB4A-BEFE-B652F028F373}"/>
                </a:ext>
              </a:extLst>
            </p:cNvPr>
            <p:cNvSpPr txBox="1"/>
            <p:nvPr/>
          </p:nvSpPr>
          <p:spPr>
            <a:xfrm>
              <a:off x="5796331" y="3550065"/>
              <a:ext cx="33201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Treat as Bayesian model mixing? </a:t>
              </a:r>
              <a:r>
                <a:rPr lang="en-US" dirty="0"/>
                <a:t>Rather than model </a:t>
              </a:r>
              <a:r>
                <a:rPr lang="en-US" i="1" dirty="0"/>
                <a:t>selection, </a:t>
              </a:r>
              <a:r>
                <a:rPr lang="en-US" dirty="0"/>
                <a:t>combine the predictions of all. Use RG invariance to model </a:t>
              </a:r>
              <a:r>
                <a:rPr lang="en-US" dirty="0" err="1"/>
                <a:t>δ</a:t>
              </a:r>
              <a:r>
                <a:rPr lang="en-US" b="1" i="1" dirty="0" err="1"/>
                <a:t>y</a:t>
              </a:r>
              <a:r>
                <a:rPr lang="en-US" b="1" baseline="-25000" dirty="0" err="1"/>
                <a:t>th</a:t>
              </a:r>
              <a:r>
                <a:rPr lang="en-US" dirty="0"/>
                <a:t>?</a:t>
              </a:r>
              <a:r>
                <a:rPr lang="en-US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 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864CE6D-E750-AB4D-A079-DF279C19058F}"/>
              </a:ext>
            </a:extLst>
          </p:cNvPr>
          <p:cNvGrpSpPr/>
          <p:nvPr/>
        </p:nvGrpSpPr>
        <p:grpSpPr>
          <a:xfrm>
            <a:off x="200202" y="3659489"/>
            <a:ext cx="3588027" cy="1280160"/>
            <a:chOff x="5796330" y="3503107"/>
            <a:chExt cx="3588027" cy="128016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E69BE16-2314-7245-96FA-9746B58FA1CD}"/>
                </a:ext>
              </a:extLst>
            </p:cNvPr>
            <p:cNvSpPr/>
            <p:nvPr/>
          </p:nvSpPr>
          <p:spPr>
            <a:xfrm>
              <a:off x="5823856" y="3503107"/>
              <a:ext cx="3474720" cy="128016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374E044-F884-D04F-891D-7E5127262813}"/>
                </a:ext>
              </a:extLst>
            </p:cNvPr>
            <p:cNvSpPr txBox="1"/>
            <p:nvPr/>
          </p:nvSpPr>
          <p:spPr>
            <a:xfrm>
              <a:off x="5796330" y="3550065"/>
              <a:ext cx="358802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Implied model for discrepancy </a:t>
              </a:r>
              <a:r>
                <a:rPr lang="en-US" dirty="0" err="1"/>
                <a:t>δ</a:t>
              </a:r>
              <a:r>
                <a:rPr lang="en-US" b="1" i="1" dirty="0" err="1"/>
                <a:t>y</a:t>
              </a:r>
              <a:r>
                <a:rPr lang="en-US" b="1" baseline="-25000" dirty="0" err="1"/>
                <a:t>th</a:t>
              </a:r>
              <a:r>
                <a:rPr lang="en-US" b="1" dirty="0"/>
                <a:t>: </a:t>
              </a:r>
              <a:r>
                <a:rPr lang="en-US" dirty="0"/>
                <a:t>contact term plus independent Gaussian noise with same </a:t>
              </a:r>
              <a:r>
                <a:rPr lang="en-US" dirty="0" err="1"/>
                <a:t>σ</a:t>
              </a:r>
              <a:r>
                <a:rPr lang="en-US" dirty="0"/>
                <a:t>, </a:t>
              </a:r>
              <a:br>
                <a:rPr lang="en-US" dirty="0"/>
              </a:br>
              <a:r>
                <a:rPr lang="en-US" dirty="0"/>
                <a:t>correlated through [</a:t>
              </a:r>
              <a:r>
                <a:rPr lang="en-US" i="1" dirty="0"/>
                <a:t>M</a:t>
              </a:r>
              <a:r>
                <a:rPr lang="en-US" i="1" baseline="30000" dirty="0"/>
                <a:t>0ν</a:t>
              </a:r>
              <a:r>
                <a:rPr lang="en-US" dirty="0"/>
                <a:t>]</a:t>
              </a:r>
              <a:r>
                <a:rPr lang="en-US" baseline="-25000" dirty="0"/>
                <a:t>a</a:t>
              </a:r>
              <a:r>
                <a:rPr lang="en-US" dirty="0"/>
                <a:t>. </a:t>
              </a:r>
              <a:endParaRPr lang="en-US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7A9261E-0302-5042-98A7-E7F417D27616}"/>
              </a:ext>
            </a:extLst>
          </p:cNvPr>
          <p:cNvGrpSpPr/>
          <p:nvPr/>
        </p:nvGrpSpPr>
        <p:grpSpPr>
          <a:xfrm>
            <a:off x="5568398" y="186244"/>
            <a:ext cx="3566160" cy="1280160"/>
            <a:chOff x="5796330" y="3503107"/>
            <a:chExt cx="3566160" cy="128016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5FFD505-CA96-8140-B5E9-ECB93094FA50}"/>
                </a:ext>
              </a:extLst>
            </p:cNvPr>
            <p:cNvSpPr/>
            <p:nvPr/>
          </p:nvSpPr>
          <p:spPr>
            <a:xfrm>
              <a:off x="5823856" y="3503107"/>
              <a:ext cx="3474720" cy="128016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7821D8B-57DC-1744-807C-0349EC230C94}"/>
                </a:ext>
              </a:extLst>
            </p:cNvPr>
            <p:cNvSpPr txBox="1"/>
            <p:nvPr/>
          </p:nvSpPr>
          <p:spPr>
            <a:xfrm>
              <a:off x="5796330" y="3550065"/>
              <a:ext cx="356616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Experience from SRG running: </a:t>
              </a:r>
              <a:r>
                <a:rPr lang="en-US" dirty="0"/>
                <a:t>soft potentials </a:t>
              </a:r>
              <a:r>
                <a:rPr lang="en-US" dirty="0">
                  <a:sym typeface="Wingdings" pitchFamily="2" charset="2"/>
                </a:rPr>
                <a:t></a:t>
              </a:r>
              <a:r>
                <a:rPr lang="en-US" dirty="0"/>
                <a:t> factorization works very well </a:t>
              </a:r>
              <a:r>
                <a:rPr lang="en-US" dirty="0">
                  <a:sym typeface="Wingdings" pitchFamily="2" charset="2"/>
                </a:rPr>
                <a:t> matrix element  ≈ scale independent  ≈ 0 eigenvalue (?)</a:t>
              </a:r>
              <a:endParaRPr lang="en-US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054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85CFB0B-570C-5142-819A-A5DC4CA251F9}"/>
              </a:ext>
            </a:extLst>
          </p:cNvPr>
          <p:cNvSpPr txBox="1"/>
          <p:nvPr/>
        </p:nvSpPr>
        <p:spPr>
          <a:xfrm>
            <a:off x="1103284" y="224735"/>
            <a:ext cx="35350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Recap of take-away points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625FB9-AF1B-774A-AAED-68785A2B0058}"/>
              </a:ext>
            </a:extLst>
          </p:cNvPr>
          <p:cNvSpPr txBox="1"/>
          <p:nvPr/>
        </p:nvSpPr>
        <p:spPr>
          <a:xfrm>
            <a:off x="201386" y="686400"/>
            <a:ext cx="562247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4310" indent="-19431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Bayesian statistics is a powerful framework for (chiral) EFT uncertainty quantification (UQ). </a:t>
            </a:r>
            <a:r>
              <a:rPr lang="en-US" i="1" dirty="0">
                <a:solidFill>
                  <a:srgbClr val="0070C0"/>
                </a:solidFill>
              </a:rPr>
              <a:t>Everything is a pdf.</a:t>
            </a:r>
          </a:p>
          <a:p>
            <a:pPr marL="194310" indent="-19431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EFT theory </a:t>
            </a:r>
            <a:r>
              <a:rPr lang="en-US" i="1" dirty="0"/>
              <a:t>discrepancy model </a:t>
            </a:r>
            <a:r>
              <a:rPr lang="en-US" dirty="0"/>
              <a:t>from the convergence pattern and naturalness </a:t>
            </a:r>
            <a:r>
              <a:rPr lang="en-US" i="1" dirty="0"/>
              <a:t>priors</a:t>
            </a:r>
            <a:r>
              <a:rPr lang="en-US" dirty="0"/>
              <a:t>; assumptions explicit.</a:t>
            </a:r>
          </a:p>
          <a:p>
            <a:pPr marL="194310" indent="-19431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0070C0"/>
                </a:solidFill>
              </a:rPr>
              <a:t>Model checking </a:t>
            </a:r>
            <a:r>
              <a:rPr lang="en-US" dirty="0">
                <a:solidFill>
                  <a:srgbClr val="0070C0"/>
                </a:solidFill>
              </a:rPr>
              <a:t>is an essential part of Bayesian UQ.</a:t>
            </a:r>
            <a:endParaRPr lang="en-US" i="1" dirty="0"/>
          </a:p>
          <a:p>
            <a:pPr marL="194310" indent="-19431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i="1" dirty="0"/>
              <a:t>Correlations</a:t>
            </a:r>
            <a:r>
              <a:rPr lang="en-US" dirty="0"/>
              <a:t> matter (in many ways). Gaussian process truncation error model for continuous correlations. </a:t>
            </a:r>
          </a:p>
          <a:p>
            <a:pPr marL="194310" indent="-19431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Bayesian: </a:t>
            </a:r>
            <a:r>
              <a:rPr lang="en-US" i="1" dirty="0">
                <a:solidFill>
                  <a:srgbClr val="0070C0"/>
                </a:solidFill>
              </a:rPr>
              <a:t>sample</a:t>
            </a:r>
            <a:r>
              <a:rPr lang="en-US" dirty="0">
                <a:solidFill>
                  <a:srgbClr val="0070C0"/>
                </a:solidFill>
              </a:rPr>
              <a:t> for parameter estimation and the propagation of uncertainties; use </a:t>
            </a:r>
            <a:r>
              <a:rPr lang="en-US" i="1" dirty="0">
                <a:solidFill>
                  <a:srgbClr val="0070C0"/>
                </a:solidFill>
              </a:rPr>
              <a:t>emulators</a:t>
            </a:r>
            <a:r>
              <a:rPr lang="en-US" dirty="0">
                <a:solidFill>
                  <a:srgbClr val="0070C0"/>
                </a:solidFill>
              </a:rPr>
              <a:t> (like EC)!</a:t>
            </a:r>
          </a:p>
          <a:p>
            <a:pPr marL="194310" indent="-19431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Using priors and truncation errors minimizes overfitting and dependence on how much data is used; posteriors can be used for diagnostics.</a:t>
            </a:r>
          </a:p>
          <a:p>
            <a:pPr marL="194310" indent="-19431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0070C0"/>
                </a:solidFill>
              </a:rPr>
              <a:t>Model mixing </a:t>
            </a:r>
            <a:r>
              <a:rPr lang="en-US" dirty="0">
                <a:solidFill>
                  <a:srgbClr val="0070C0"/>
                </a:solidFill>
              </a:rPr>
              <a:t>is a frontier. Can we use RG invariance?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26897E1-2E4C-1647-9DE3-01F2600FDB31}"/>
              </a:ext>
            </a:extLst>
          </p:cNvPr>
          <p:cNvSpPr/>
          <p:nvPr/>
        </p:nvSpPr>
        <p:spPr>
          <a:xfrm>
            <a:off x="5963832" y="2501208"/>
            <a:ext cx="29787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hlinkClick r:id="rId3"/>
              </a:rPr>
              <a:t>https://buqeye.github.io</a:t>
            </a:r>
            <a:endParaRPr lang="en-US" sz="20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681E1C-CCA1-E84B-A10A-D6C09D3F80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5601" y="416771"/>
            <a:ext cx="2022235" cy="199667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4DBE2E5-466A-CC46-8671-4F7774599A97}"/>
              </a:ext>
            </a:extLst>
          </p:cNvPr>
          <p:cNvSpPr/>
          <p:nvPr/>
        </p:nvSpPr>
        <p:spPr>
          <a:xfrm>
            <a:off x="6003588" y="2909825"/>
            <a:ext cx="29787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Papers and software (including </a:t>
            </a:r>
            <a:r>
              <a:rPr lang="en-US" sz="1600" dirty="0" err="1">
                <a:solidFill>
                  <a:srgbClr val="FF0000"/>
                </a:solidFill>
              </a:rPr>
              <a:t>Jupyter</a:t>
            </a:r>
            <a:r>
              <a:rPr lang="en-US" sz="1600" dirty="0">
                <a:solidFill>
                  <a:srgbClr val="FF0000"/>
                </a:solidFill>
              </a:rPr>
              <a:t> notebook for figures)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3E1D70B-DC9E-A64F-8318-3F6FD0F076F2}"/>
              </a:ext>
            </a:extLst>
          </p:cNvPr>
          <p:cNvGrpSpPr/>
          <p:nvPr/>
        </p:nvGrpSpPr>
        <p:grpSpPr>
          <a:xfrm>
            <a:off x="5823857" y="3503107"/>
            <a:ext cx="3329194" cy="1549539"/>
            <a:chOff x="5823857" y="3503107"/>
            <a:chExt cx="3329194" cy="154953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460A717-9EDE-3647-BF47-30A6DB72F3EE}"/>
                </a:ext>
              </a:extLst>
            </p:cNvPr>
            <p:cNvSpPr/>
            <p:nvPr/>
          </p:nvSpPr>
          <p:spPr>
            <a:xfrm>
              <a:off x="5823857" y="3503107"/>
              <a:ext cx="3158513" cy="154953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598A02A-6E93-AC43-B605-BB0FF126BB64}"/>
                </a:ext>
              </a:extLst>
            </p:cNvPr>
            <p:cNvSpPr txBox="1"/>
            <p:nvPr/>
          </p:nvSpPr>
          <p:spPr>
            <a:xfrm>
              <a:off x="5832907" y="3550065"/>
              <a:ext cx="3320144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New and </a:t>
              </a:r>
              <a:r>
                <a:rPr lang="en-US" b="1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coming soon</a:t>
              </a:r>
              <a:r>
                <a:rPr lang="en-US" b="1" dirty="0"/>
                <a:t>: </a:t>
              </a:r>
              <a:r>
                <a:rPr lang="en-US" dirty="0"/>
                <a:t>experimental design; EC for scattering; </a:t>
              </a:r>
              <a:r>
                <a:rPr lang="en-US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constraints on 3BF LECs; analysis of NN forces; exploiting correlations in nuclei. </a:t>
              </a:r>
            </a:p>
          </p:txBody>
        </p:sp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F2E6047-C343-F741-A409-09B2436577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87C7CF1-4D7D-C941-87F6-6592CA3F75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63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55E7BF-AEE9-4841-9364-B009BDC10FBC}"/>
              </a:ext>
            </a:extLst>
          </p:cNvPr>
          <p:cNvSpPr txBox="1"/>
          <p:nvPr/>
        </p:nvSpPr>
        <p:spPr>
          <a:xfrm>
            <a:off x="2725982" y="914400"/>
            <a:ext cx="36920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Extra slides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B600E0-E41E-694C-96AC-11D18872D5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87C7CF1-4D7D-C941-87F6-6592CA3F75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01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egrees_of_freedom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50" y="577002"/>
            <a:ext cx="3498415" cy="45090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24303" y="25062"/>
            <a:ext cx="7777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Summary: ingredients of EFTs that invite Bayesian statistics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55938" y="586843"/>
            <a:ext cx="3498414" cy="4824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4018" indent="-144018">
              <a:spcAft>
                <a:spcPts val="900"/>
              </a:spcAft>
              <a:buFont typeface="Arial"/>
              <a:buChar char="•"/>
            </a:pPr>
            <a:r>
              <a:rPr lang="en-US" i="1" dirty="0">
                <a:solidFill>
                  <a:srgbClr val="FF0000"/>
                </a:solidFill>
              </a:rPr>
              <a:t>Choice</a:t>
            </a:r>
            <a:r>
              <a:rPr lang="en-US" dirty="0"/>
              <a:t> of degrees of freedom and organization (“power counting”)</a:t>
            </a:r>
          </a:p>
          <a:p>
            <a:pPr marL="144018" indent="-144018">
              <a:spcAft>
                <a:spcPts val="900"/>
              </a:spcAft>
              <a:buFont typeface="Arial"/>
              <a:buChar char="•"/>
            </a:pPr>
            <a:r>
              <a:rPr lang="en-US" dirty="0"/>
              <a:t>Well-defined order-by-order construction used to predict observables ⇒ </a:t>
            </a:r>
            <a:r>
              <a:rPr lang="en-US" i="1" dirty="0">
                <a:solidFill>
                  <a:srgbClr val="FF0000"/>
                </a:solidFill>
              </a:rPr>
              <a:t>truncation error</a:t>
            </a:r>
          </a:p>
          <a:p>
            <a:pPr marL="144018" indent="-144018">
              <a:spcAft>
                <a:spcPts val="900"/>
              </a:spcAft>
              <a:buFont typeface="Arial"/>
              <a:buChar char="•"/>
            </a:pPr>
            <a:r>
              <a:rPr lang="en-US" dirty="0"/>
              <a:t>Short distance physics is encoded in low-energy constants (LECs) that need to be </a:t>
            </a:r>
            <a:r>
              <a:rPr lang="en-US" i="1" dirty="0">
                <a:solidFill>
                  <a:srgbClr val="FF0000"/>
                </a:solidFill>
              </a:rPr>
              <a:t>fitted</a:t>
            </a:r>
          </a:p>
          <a:p>
            <a:pPr marL="144018" indent="-144018">
              <a:spcAft>
                <a:spcPts val="900"/>
              </a:spcAft>
              <a:buFont typeface="Arial"/>
              <a:buChar char="•"/>
            </a:pPr>
            <a:r>
              <a:rPr lang="en-US" i="1" dirty="0">
                <a:solidFill>
                  <a:srgbClr val="FF0000"/>
                </a:solidFill>
              </a:rPr>
              <a:t>Expectation</a:t>
            </a:r>
            <a:r>
              <a:rPr lang="en-US" dirty="0"/>
              <a:t> is that observables improve as powers of a small parameter (e.g., ratios of scales) that may not be well determined</a:t>
            </a:r>
          </a:p>
          <a:p>
            <a:pPr marL="144018" indent="-144018">
              <a:spcAft>
                <a:spcPts val="900"/>
              </a:spcAft>
              <a:buFont typeface="Arial"/>
              <a:buChar char="•"/>
            </a:pPr>
            <a:r>
              <a:rPr lang="en-US" dirty="0"/>
              <a:t>Need to </a:t>
            </a:r>
            <a:r>
              <a:rPr lang="en-US" i="1" dirty="0">
                <a:solidFill>
                  <a:srgbClr val="FF0000"/>
                </a:solidFill>
              </a:rPr>
              <a:t>validate</a:t>
            </a:r>
            <a:r>
              <a:rPr lang="en-US" dirty="0"/>
              <a:t> the EFT and provide robust theory error bars</a:t>
            </a:r>
          </a:p>
          <a:p>
            <a:pPr>
              <a:spcAft>
                <a:spcPts val="900"/>
              </a:spcAft>
            </a:pPr>
            <a:endParaRPr lang="en-US" dirty="0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772089E-6466-4C4C-BE43-09E51FEE3825}"/>
              </a:ext>
            </a:extLst>
          </p:cNvPr>
          <p:cNvSpPr/>
          <p:nvPr/>
        </p:nvSpPr>
        <p:spPr>
          <a:xfrm>
            <a:off x="1374799" y="1861012"/>
            <a:ext cx="2718262" cy="710738"/>
          </a:xfrm>
          <a:prstGeom prst="round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0FDB9ED-ACB2-5E4D-A097-402C9E0A09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6660" y="859326"/>
            <a:ext cx="3568700" cy="1879600"/>
          </a:xfrm>
          <a:prstGeom prst="rect">
            <a:avLst/>
          </a:prstGeom>
          <a:solidFill>
            <a:srgbClr val="FFEEEE"/>
          </a:solidFill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B2C0C3E-B35A-BC49-B713-B20A8A969E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1260" y="2839042"/>
            <a:ext cx="3594100" cy="1841500"/>
          </a:xfrm>
          <a:prstGeom prst="rect">
            <a:avLst/>
          </a:prstGeom>
          <a:solidFill>
            <a:srgbClr val="FFEEEE"/>
          </a:solidFill>
        </p:spPr>
      </p:pic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2CD12CDC-BCEA-CD49-B73B-504918B902C6}"/>
              </a:ext>
            </a:extLst>
          </p:cNvPr>
          <p:cNvSpPr/>
          <p:nvPr/>
        </p:nvSpPr>
        <p:spPr>
          <a:xfrm>
            <a:off x="253218" y="517871"/>
            <a:ext cx="4557933" cy="450166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396018A-9A2A-804D-B26C-34CCFBF7C824}"/>
              </a:ext>
            </a:extLst>
          </p:cNvPr>
          <p:cNvSpPr txBox="1"/>
          <p:nvPr/>
        </p:nvSpPr>
        <p:spPr>
          <a:xfrm>
            <a:off x="548640" y="703389"/>
            <a:ext cx="4023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Bayesian approach: (almost) </a:t>
            </a:r>
            <a:r>
              <a:rPr lang="en-US" i="1" dirty="0"/>
              <a:t>everything</a:t>
            </a:r>
            <a:r>
              <a:rPr lang="en-US" dirty="0"/>
              <a:t> is a probability density function (pdf)!</a:t>
            </a:r>
          </a:p>
          <a:p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FB12F9C-5863-B043-9CE5-3D89E72FD580}"/>
              </a:ext>
            </a:extLst>
          </p:cNvPr>
          <p:cNvSpPr txBox="1"/>
          <p:nvPr/>
        </p:nvSpPr>
        <p:spPr>
          <a:xfrm>
            <a:off x="655709" y="4302463"/>
            <a:ext cx="3810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Use rules of probability to manipulate.</a:t>
            </a:r>
          </a:p>
          <a:p>
            <a:r>
              <a:rPr lang="en-US" dirty="0"/>
              <a:t>Marginalize over nuisance parameters.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E397751-0E04-724E-8668-37F0FF534A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709" y="1447902"/>
            <a:ext cx="3937000" cy="26416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B2893C-F8EC-D746-938C-715004632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1D91C-BA14-BA44-AD3D-7D4131C9566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50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0" grpId="0" animBg="1"/>
      <p:bldP spid="31" grpId="0"/>
      <p:bldP spid="3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ABD59B8-CBD1-C644-A77A-B24D16CB8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4881" y="2103120"/>
            <a:ext cx="4133087" cy="28827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FE475D-832A-A848-8C1B-0B178978FA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4880" y="2103120"/>
            <a:ext cx="4116350" cy="29260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E89A65F-9EC5-D845-88A6-09E873498C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4880" y="2103120"/>
            <a:ext cx="4114800" cy="29249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0F78E49-AAD9-1743-BF9B-155AF98CEF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4880" y="2103120"/>
            <a:ext cx="4116350" cy="29260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698E73-1B56-0A4A-9717-BFD8D4AFD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342" y="208364"/>
            <a:ext cx="7220415" cy="594243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State of knowledge as probability distributions (pdfs)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A72272-46DC-7045-AB14-0C3CD39EFA3F}"/>
              </a:ext>
            </a:extLst>
          </p:cNvPr>
          <p:cNvSpPr txBox="1"/>
          <p:nvPr/>
        </p:nvSpPr>
        <p:spPr>
          <a:xfrm>
            <a:off x="439838" y="833377"/>
            <a:ext cx="8508098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94310" indent="-19431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pr</a:t>
            </a:r>
            <a:r>
              <a:rPr lang="en-US" sz="2000" dirty="0"/>
              <a:t>(A, B | C) “joint probability (density) of A and B given C” (</a:t>
            </a:r>
            <a:r>
              <a:rPr lang="en-US" sz="2000" i="1" dirty="0"/>
              <a:t>contingent</a:t>
            </a:r>
            <a:r>
              <a:rPr lang="en-US" sz="2000" dirty="0"/>
              <a:t> on C)</a:t>
            </a:r>
          </a:p>
          <a:p>
            <a:pPr marL="194310" indent="-19431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A, B, C can be observables, parameters, uncertainties, propositions, models, …</a:t>
            </a:r>
          </a:p>
          <a:p>
            <a:pPr marL="194310" indent="-19431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cf. quantum mechanics |</a:t>
            </a:r>
            <a:r>
              <a:rPr lang="en-US" sz="2000" dirty="0" err="1"/>
              <a:t>ψ</a:t>
            </a:r>
            <a:r>
              <a:rPr lang="en-US" sz="2000" dirty="0"/>
              <a:t>(x, y)|</a:t>
            </a:r>
            <a:r>
              <a:rPr lang="en-US" sz="2000" baseline="30000" dirty="0"/>
              <a:t>2  </a:t>
            </a:r>
            <a:r>
              <a:rPr lang="en-US" sz="2000" dirty="0"/>
              <a:t>or </a:t>
            </a:r>
            <a:r>
              <a:rPr lang="en-US" sz="2000" dirty="0">
                <a:solidFill>
                  <a:srgbClr val="FF0000"/>
                </a:solidFill>
              </a:rPr>
              <a:t>|</a:t>
            </a:r>
            <a:r>
              <a:rPr lang="en-US" sz="2000" dirty="0" err="1">
                <a:solidFill>
                  <a:srgbClr val="FF0000"/>
                </a:solidFill>
              </a:rPr>
              <a:t>ψ</a:t>
            </a:r>
            <a:r>
              <a:rPr lang="en-US" sz="2000" dirty="0">
                <a:solidFill>
                  <a:srgbClr val="FF0000"/>
                </a:solidFill>
              </a:rPr>
              <a:t>(x)|</a:t>
            </a:r>
            <a:r>
              <a:rPr lang="en-US" sz="2000" baseline="30000" dirty="0">
                <a:solidFill>
                  <a:srgbClr val="FF0000"/>
                </a:solidFill>
              </a:rPr>
              <a:t>2 </a:t>
            </a:r>
            <a:r>
              <a:rPr lang="en-US" sz="2000" dirty="0">
                <a:solidFill>
                  <a:srgbClr val="FF0000"/>
                </a:solidFill>
              </a:rPr>
              <a:t>= ∫ |</a:t>
            </a:r>
            <a:r>
              <a:rPr lang="en-US" sz="2000" dirty="0" err="1">
                <a:solidFill>
                  <a:srgbClr val="FF0000"/>
                </a:solidFill>
              </a:rPr>
              <a:t>ψ</a:t>
            </a:r>
            <a:r>
              <a:rPr lang="en-US" sz="2000" dirty="0">
                <a:solidFill>
                  <a:srgbClr val="FF0000"/>
                </a:solidFill>
              </a:rPr>
              <a:t>(x, y)|</a:t>
            </a:r>
            <a:r>
              <a:rPr lang="en-US" sz="2000" baseline="30000" dirty="0">
                <a:solidFill>
                  <a:srgbClr val="FF0000"/>
                </a:solidFill>
              </a:rPr>
              <a:t>2 </a:t>
            </a:r>
            <a:r>
              <a:rPr lang="en-US" sz="2000" dirty="0" err="1">
                <a:solidFill>
                  <a:srgbClr val="FF0000"/>
                </a:solidFill>
              </a:rPr>
              <a:t>dy</a:t>
            </a:r>
            <a:r>
              <a:rPr lang="en-US" sz="2000" dirty="0">
                <a:solidFill>
                  <a:srgbClr val="FF0000"/>
                </a:solidFill>
              </a:rPr>
              <a:t> (</a:t>
            </a:r>
            <a:r>
              <a:rPr lang="en-US" sz="2000" i="1" dirty="0">
                <a:solidFill>
                  <a:srgbClr val="FF0000"/>
                </a:solidFill>
              </a:rPr>
              <a:t>marginalization</a:t>
            </a:r>
            <a:r>
              <a:rPr lang="en-US" sz="2000" dirty="0">
                <a:solidFill>
                  <a:srgbClr val="FF0000"/>
                </a:solidFill>
              </a:rPr>
              <a:t>)</a:t>
            </a:r>
          </a:p>
          <a:p>
            <a:pPr marL="194310" indent="-19431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Bayesian confidence (credible) interval:</a:t>
            </a:r>
            <a:br>
              <a:rPr lang="en-US" sz="2000" dirty="0"/>
            </a:br>
            <a:r>
              <a:rPr lang="en-US" sz="2000" dirty="0"/>
              <a:t> </a:t>
            </a:r>
          </a:p>
          <a:p>
            <a:pPr>
              <a:spcAft>
                <a:spcPts val="300"/>
              </a:spcAft>
            </a:pPr>
            <a:r>
              <a:rPr lang="en-US" sz="2000" baseline="30000" dirty="0"/>
              <a:t> </a:t>
            </a:r>
            <a:endParaRPr lang="en-US" sz="20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F59A305-3F9F-B644-968B-806E803F31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884" y="2173593"/>
            <a:ext cx="3606834" cy="39815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1D06CD8-5E7E-A548-B5E1-BD98EF79DD64}"/>
              </a:ext>
            </a:extLst>
          </p:cNvPr>
          <p:cNvGrpSpPr/>
          <p:nvPr/>
        </p:nvGrpSpPr>
        <p:grpSpPr>
          <a:xfrm>
            <a:off x="256032" y="2754919"/>
            <a:ext cx="4043198" cy="2092881"/>
            <a:chOff x="256032" y="2754919"/>
            <a:chExt cx="4043198" cy="2092881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880B19E5-55C3-1644-BDBB-C794EBBA4FD6}"/>
                </a:ext>
              </a:extLst>
            </p:cNvPr>
            <p:cNvSpPr/>
            <p:nvPr/>
          </p:nvSpPr>
          <p:spPr>
            <a:xfrm>
              <a:off x="256032" y="2754919"/>
              <a:ext cx="4043198" cy="2092881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200"/>
                </a:spcAft>
              </a:pPr>
              <a:endParaRPr lang="en-US" dirty="0">
                <a:solidFill>
                  <a:srgbClr val="FF0000"/>
                </a:solidFill>
              </a:endParaRPr>
            </a:p>
            <a:p>
              <a:pPr algn="ctr">
                <a:spcAft>
                  <a:spcPts val="200"/>
                </a:spcAft>
              </a:pPr>
              <a:r>
                <a:rPr lang="en-US" dirty="0" err="1">
                  <a:solidFill>
                    <a:srgbClr val="FF0000"/>
                  </a:solidFill>
                </a:rPr>
                <a:t>Pr</a:t>
              </a:r>
              <a:r>
                <a:rPr lang="en-US" dirty="0">
                  <a:solidFill>
                    <a:srgbClr val="FF0000"/>
                  </a:solidFill>
                </a:rPr>
                <a:t>(</a:t>
              </a:r>
              <a:r>
                <a:rPr lang="en-US" b="1" dirty="0" err="1">
                  <a:solidFill>
                    <a:srgbClr val="FF0000"/>
                  </a:solidFill>
                </a:rPr>
                <a:t>θ</a:t>
              </a:r>
              <a:r>
                <a:rPr lang="en-US" b="1" dirty="0">
                  <a:solidFill>
                    <a:srgbClr val="FF0000"/>
                  </a:solidFill>
                </a:rPr>
                <a:t> </a:t>
              </a:r>
              <a:r>
                <a:rPr lang="en-US" dirty="0">
                  <a:solidFill>
                    <a:srgbClr val="FF0000"/>
                  </a:solidFill>
                </a:rPr>
                <a:t>| </a:t>
              </a:r>
              <a:r>
                <a:rPr lang="en-US" b="1" dirty="0" err="1">
                  <a:solidFill>
                    <a:srgbClr val="FF0000"/>
                  </a:solidFill>
                </a:rPr>
                <a:t>y</a:t>
              </a:r>
              <a:r>
                <a:rPr lang="en-US" baseline="-25000" dirty="0" err="1">
                  <a:solidFill>
                    <a:srgbClr val="FF0000"/>
                  </a:solidFill>
                </a:rPr>
                <a:t>exp</a:t>
              </a:r>
              <a:r>
                <a:rPr lang="en-US" baseline="-25000" dirty="0">
                  <a:solidFill>
                    <a:srgbClr val="FF0000"/>
                  </a:solidFill>
                </a:rPr>
                <a:t> </a:t>
              </a:r>
              <a:r>
                <a:rPr lang="en-US" dirty="0">
                  <a:solidFill>
                    <a:srgbClr val="FF0000"/>
                  </a:solidFill>
                </a:rPr>
                <a:t>, </a:t>
              </a:r>
              <a:r>
                <a:rPr lang="en-US" dirty="0" err="1">
                  <a:solidFill>
                    <a:srgbClr val="FF0000"/>
                  </a:solidFill>
                </a:rPr>
                <a:t>Σ</a:t>
              </a:r>
              <a:r>
                <a:rPr lang="en-US" baseline="-25000" dirty="0" err="1">
                  <a:solidFill>
                    <a:srgbClr val="FF0000"/>
                  </a:solidFill>
                </a:rPr>
                <a:t>exp</a:t>
              </a:r>
              <a:r>
                <a:rPr lang="en-US" dirty="0">
                  <a:solidFill>
                    <a:srgbClr val="FF0000"/>
                  </a:solidFill>
                </a:rPr>
                <a:t> , </a:t>
              </a:r>
              <a:r>
                <a:rPr lang="en-US" dirty="0" err="1">
                  <a:solidFill>
                    <a:srgbClr val="FF0000"/>
                  </a:solidFill>
                </a:rPr>
                <a:t>Σ</a:t>
              </a:r>
              <a:r>
                <a:rPr lang="en-US" baseline="-25000" dirty="0" err="1">
                  <a:solidFill>
                    <a:srgbClr val="FF0000"/>
                  </a:solidFill>
                </a:rPr>
                <a:t>th</a:t>
              </a:r>
              <a:r>
                <a:rPr lang="en-US" dirty="0">
                  <a:solidFill>
                    <a:srgbClr val="FF0000"/>
                  </a:solidFill>
                </a:rPr>
                <a:t> , I)</a:t>
              </a:r>
              <a:r>
                <a:rPr lang="en-US" dirty="0">
                  <a:solidFill>
                    <a:schemeClr val="tx1"/>
                  </a:solidFill>
                </a:rPr>
                <a:t> ⇒</a:t>
              </a:r>
            </a:p>
            <a:p>
              <a:pPr algn="ctr">
                <a:spcAft>
                  <a:spcPts val="200"/>
                </a:spcAft>
              </a:pPr>
              <a:r>
                <a:rPr lang="en-US" dirty="0">
                  <a:solidFill>
                    <a:schemeClr val="tx1"/>
                  </a:solidFill>
                </a:rPr>
                <a:t>pdf of model parameters </a:t>
              </a:r>
              <a:r>
                <a:rPr lang="en-US" b="1" dirty="0" err="1">
                  <a:solidFill>
                    <a:schemeClr val="tx1"/>
                  </a:solidFill>
                </a:rPr>
                <a:t>θ</a:t>
              </a:r>
              <a:r>
                <a:rPr lang="en-US" b="1" dirty="0">
                  <a:solidFill>
                    <a:schemeClr val="tx1"/>
                  </a:solidFill>
                </a:rPr>
                <a:t> </a:t>
              </a:r>
              <a:r>
                <a:rPr lang="en-US" dirty="0">
                  <a:solidFill>
                    <a:schemeClr val="tx1"/>
                  </a:solidFill>
                </a:rPr>
                <a:t>given data </a:t>
              </a:r>
              <a:r>
                <a:rPr lang="en-US" dirty="0" err="1">
                  <a:solidFill>
                    <a:schemeClr val="tx1"/>
                  </a:solidFill>
                </a:rPr>
                <a:t>y</a:t>
              </a:r>
              <a:r>
                <a:rPr lang="en-US" baseline="-25000" dirty="0" err="1">
                  <a:solidFill>
                    <a:schemeClr val="tx1"/>
                  </a:solidFill>
                </a:rPr>
                <a:t>exp</a:t>
              </a:r>
              <a:r>
                <a:rPr lang="en-US" baseline="-25000" dirty="0">
                  <a:solidFill>
                    <a:schemeClr val="tx1"/>
                  </a:solidFill>
                </a:rPr>
                <a:t> </a:t>
              </a:r>
              <a:r>
                <a:rPr lang="en-US" dirty="0">
                  <a:solidFill>
                    <a:schemeClr val="tx1"/>
                  </a:solidFill>
                </a:rPr>
                <a:t>and experiment/theory errors </a:t>
              </a:r>
              <a:r>
                <a:rPr lang="en-US" dirty="0" err="1">
                  <a:solidFill>
                    <a:schemeClr val="tx1"/>
                  </a:solidFill>
                </a:rPr>
                <a:t>Σ</a:t>
              </a:r>
              <a:r>
                <a:rPr lang="en-US" dirty="0">
                  <a:solidFill>
                    <a:schemeClr val="tx1"/>
                  </a:solidFill>
                </a:rPr>
                <a:t>, plus other information I 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A23C54F-FC47-DA4F-9246-56B24C76106D}"/>
                </a:ext>
              </a:extLst>
            </p:cNvPr>
            <p:cNvSpPr txBox="1"/>
            <p:nvPr/>
          </p:nvSpPr>
          <p:spPr>
            <a:xfrm>
              <a:off x="439838" y="2791073"/>
              <a:ext cx="35100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Examples of pdfs for theory UQ: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7A8626-8310-0F4E-9445-5F029641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1D91C-BA14-BA44-AD3D-7D4131C9566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2204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B8F6A-7F6A-E145-8077-2A45F5602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8516"/>
            <a:ext cx="8229600" cy="669339"/>
          </a:xfrm>
        </p:spPr>
        <p:txBody>
          <a:bodyPr>
            <a:norm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Bayes’s</a:t>
            </a:r>
            <a:r>
              <a:rPr lang="en-US" sz="2400" b="1" dirty="0">
                <a:solidFill>
                  <a:srgbClr val="FF0000"/>
                </a:solidFill>
              </a:rPr>
              <a:t> Theorem: How to update knowledge in PDFs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9CFD7D7-5946-C749-8DB9-3A38C12C4C9F}"/>
              </a:ext>
            </a:extLst>
          </p:cNvPr>
          <p:cNvGrpSpPr/>
          <p:nvPr/>
        </p:nvGrpSpPr>
        <p:grpSpPr>
          <a:xfrm>
            <a:off x="496956" y="1788594"/>
            <a:ext cx="3293010" cy="3256302"/>
            <a:chOff x="457200" y="1788594"/>
            <a:chExt cx="3293010" cy="325630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CAD2CCD-E00D-4547-89AB-44EE8351DB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" y="2194560"/>
              <a:ext cx="3180715" cy="2850336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60932B4-CC1A-3C4B-97BB-E7DB903E55AE}"/>
                </a:ext>
              </a:extLst>
            </p:cNvPr>
            <p:cNvSpPr/>
            <p:nvPr/>
          </p:nvSpPr>
          <p:spPr>
            <a:xfrm>
              <a:off x="898019" y="1788594"/>
              <a:ext cx="285219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Likelihood overwhelms prior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B29131F-D30A-8749-9D79-7D6B38D33782}"/>
              </a:ext>
            </a:extLst>
          </p:cNvPr>
          <p:cNvGrpSpPr/>
          <p:nvPr/>
        </p:nvGrpSpPr>
        <p:grpSpPr>
          <a:xfrm>
            <a:off x="4561659" y="1817288"/>
            <a:ext cx="4090847" cy="3223634"/>
            <a:chOff x="4627919" y="1817288"/>
            <a:chExt cx="4090847" cy="322363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A4FE246-8815-224D-9C04-491AF8A6DB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18941" y="2190586"/>
              <a:ext cx="3187962" cy="2850336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BA31D80-9226-BD4C-8DED-E14D83BC7FE1}"/>
                </a:ext>
              </a:extLst>
            </p:cNvPr>
            <p:cNvSpPr/>
            <p:nvPr/>
          </p:nvSpPr>
          <p:spPr>
            <a:xfrm>
              <a:off x="4627919" y="1817288"/>
              <a:ext cx="409084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Prior suppresses unconstrained likelihood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3B8774B-6C24-DB4C-AD10-157669656EE6}"/>
              </a:ext>
            </a:extLst>
          </p:cNvPr>
          <p:cNvGrpSpPr/>
          <p:nvPr/>
        </p:nvGrpSpPr>
        <p:grpSpPr>
          <a:xfrm>
            <a:off x="111389" y="2233571"/>
            <a:ext cx="8860333" cy="2146748"/>
            <a:chOff x="111389" y="2326335"/>
            <a:chExt cx="8860333" cy="2146748"/>
          </a:xfrm>
        </p:grpSpPr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B6E2B39C-9EDF-3844-B58F-57B97465CAE7}"/>
                </a:ext>
              </a:extLst>
            </p:cNvPr>
            <p:cNvSpPr/>
            <p:nvPr/>
          </p:nvSpPr>
          <p:spPr>
            <a:xfrm>
              <a:off x="111389" y="2326335"/>
              <a:ext cx="8860333" cy="2146748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2B49626-F968-0A4D-9E15-CE5B51B3C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7850" y="2642079"/>
              <a:ext cx="8587409" cy="1573091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08896FF-0D2E-1B4C-BF17-F57D68186B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541" y="829416"/>
            <a:ext cx="8860333" cy="87846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98DE65-B8F0-434D-9FF4-39F3B2FAD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1D91C-BA14-BA44-AD3D-7D4131C9566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63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5125C7B-26DC-3044-9A73-20510C34A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531" y="158839"/>
            <a:ext cx="6992937" cy="704922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+mn-lt"/>
              </a:rPr>
              <a:t>Parameter estimation: Exploring projected posteriors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931ADCA-C3ED-6144-87A9-8FC721806D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704" y="1064615"/>
            <a:ext cx="9144000" cy="3263504"/>
          </a:xfrm>
        </p:spPr>
        <p:txBody>
          <a:bodyPr>
            <a:normAutofit/>
          </a:bodyPr>
          <a:lstStyle/>
          <a:p>
            <a:pPr marL="192024" indent="-192024"/>
            <a:r>
              <a:rPr lang="en-US" sz="2000" dirty="0"/>
              <a:t>First without the model discrepancy (theory error) term:</a:t>
            </a:r>
          </a:p>
          <a:p>
            <a:endParaRPr lang="en-US" sz="2000" dirty="0"/>
          </a:p>
          <a:p>
            <a:endParaRPr lang="en-US" sz="2000" dirty="0"/>
          </a:p>
          <a:p>
            <a:pPr marL="192024" indent="-192024"/>
            <a:r>
              <a:rPr lang="en-US" sz="2000" dirty="0"/>
              <a:t>Consider high-enough order so that truncation error is small</a:t>
            </a:r>
          </a:p>
          <a:p>
            <a:pPr marL="192024" indent="-192024"/>
            <a:r>
              <a:rPr lang="en-US" sz="2000" dirty="0">
                <a:solidFill>
                  <a:srgbClr val="FF0000"/>
                </a:solidFill>
              </a:rPr>
              <a:t>Regular least-squares (𝜒</a:t>
            </a:r>
            <a:r>
              <a:rPr lang="en-US" sz="2000" baseline="30000" dirty="0">
                <a:solidFill>
                  <a:srgbClr val="FF0000"/>
                </a:solidFill>
              </a:rPr>
              <a:t>2</a:t>
            </a:r>
            <a:r>
              <a:rPr lang="en-US" sz="2000" dirty="0">
                <a:solidFill>
                  <a:srgbClr val="FF0000"/>
                </a:solidFill>
              </a:rPr>
              <a:t>) likelihood times Gaussian prior for natural LECs: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991D6F-FD84-5740-9D43-AB9CF47E9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531" y="3188152"/>
            <a:ext cx="5925312" cy="3475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C849C7-9723-0F45-8A27-A7019E4AB3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3426" y="3813226"/>
            <a:ext cx="3648456" cy="3470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FC41180-5872-B548-9CF8-8821D4FD91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1300" y="4385997"/>
            <a:ext cx="1704975" cy="3905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EEA82F-53F7-844D-BC5B-41FA66081CE4}"/>
              </a:ext>
            </a:extLst>
          </p:cNvPr>
          <p:cNvSpPr txBox="1"/>
          <p:nvPr/>
        </p:nvSpPr>
        <p:spPr>
          <a:xfrm>
            <a:off x="1520608" y="4348303"/>
            <a:ext cx="117378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Residual: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01ED6C-2F75-F049-9063-9F216478E49F}"/>
              </a:ext>
            </a:extLst>
          </p:cNvPr>
          <p:cNvSpPr txBox="1"/>
          <p:nvPr/>
        </p:nvSpPr>
        <p:spPr>
          <a:xfrm>
            <a:off x="6502834" y="4456191"/>
            <a:ext cx="1614487" cy="553998"/>
          </a:xfrm>
          <a:prstGeom prst="rect">
            <a:avLst/>
          </a:prstGeom>
          <a:solidFill>
            <a:srgbClr val="FF0000">
              <a:alpha val="12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FF0000"/>
                </a:solidFill>
              </a:rPr>
              <a:t>Discourages large LECs (naturalness)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4260F52-BE50-2A4A-B9C6-CBA40C1B4A5E}"/>
              </a:ext>
            </a:extLst>
          </p:cNvPr>
          <p:cNvCxnSpPr/>
          <p:nvPr/>
        </p:nvCxnSpPr>
        <p:spPr>
          <a:xfrm flipH="1" flipV="1">
            <a:off x="6892529" y="4144679"/>
            <a:ext cx="321525" cy="308927"/>
          </a:xfrm>
          <a:prstGeom prst="line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0575CBC-30F3-CA47-BC33-E187C14A5820}"/>
              </a:ext>
            </a:extLst>
          </p:cNvPr>
          <p:cNvGrpSpPr>
            <a:grpSpLocks noChangeAspect="1"/>
          </p:cNvGrpSpPr>
          <p:nvPr/>
        </p:nvGrpSpPr>
        <p:grpSpPr>
          <a:xfrm>
            <a:off x="2515530" y="1583043"/>
            <a:ext cx="3093720" cy="457200"/>
            <a:chOff x="2778709" y="1749806"/>
            <a:chExt cx="4042461" cy="59740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435D1D2-E84F-7F49-A7A6-7BAD53950C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78709" y="1849374"/>
              <a:ext cx="4042461" cy="398272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70C8D60-5918-134D-A756-27BE40870A6E}"/>
                </a:ext>
              </a:extLst>
            </p:cNvPr>
            <p:cNvSpPr/>
            <p:nvPr/>
          </p:nvSpPr>
          <p:spPr>
            <a:xfrm>
              <a:off x="4558285" y="1749806"/>
              <a:ext cx="1097280" cy="59740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D9AD0D-0A32-014C-A7FD-02AFC45B3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1D91C-BA14-BA44-AD3D-7D4131C9566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211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9649FCD-8BB0-AE48-97CA-274BC8EBF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8763" y="107941"/>
            <a:ext cx="5915025" cy="704922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+mn-lt"/>
              </a:rPr>
              <a:t>Projected posteriors as a diagnostic tool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5A49DE-3ED7-0E43-8D34-76991B5D32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6933" b="-6933"/>
          <a:stretch/>
        </p:blipFill>
        <p:spPr>
          <a:xfrm>
            <a:off x="1824288" y="812863"/>
            <a:ext cx="5323974" cy="7496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C8C18B-A966-BB45-BC88-693021063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42" y="1629786"/>
            <a:ext cx="3161495" cy="32189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3D865D-39F7-3D42-9B8C-0EE0A35AD2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4718" y="1902835"/>
            <a:ext cx="3205140" cy="26728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A8A20AC-0AA2-D745-83EC-B7289F04DFDD}"/>
              </a:ext>
            </a:extLst>
          </p:cNvPr>
          <p:cNvSpPr txBox="1"/>
          <p:nvPr/>
        </p:nvSpPr>
        <p:spPr>
          <a:xfrm>
            <a:off x="1768749" y="2464593"/>
            <a:ext cx="1484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3P0 channel at N3LO</a:t>
            </a:r>
          </a:p>
          <a:p>
            <a:pPr algn="ctr"/>
            <a:r>
              <a:rPr lang="en-US" sz="1200" dirty="0"/>
              <a:t> np sector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6640A8-99D1-E64B-BE0A-EF71F28326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1419" y="4574857"/>
            <a:ext cx="2028073" cy="2739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70FD3DD-29F9-8B4A-A5D6-1C1F9589C337}"/>
              </a:ext>
            </a:extLst>
          </p:cNvPr>
          <p:cNvSpPr txBox="1"/>
          <p:nvPr/>
        </p:nvSpPr>
        <p:spPr>
          <a:xfrm>
            <a:off x="3127089" y="2012387"/>
            <a:ext cx="28104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/>
              <a:t>Projected posteriors give: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600" dirty="0"/>
              <a:t>info on correlations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600" dirty="0"/>
              <a:t>“best” parameter values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600" dirty="0"/>
              <a:t>indication of normality</a:t>
            </a:r>
          </a:p>
          <a:p>
            <a:pPr lvl="1"/>
            <a:endParaRPr lang="en-US" sz="16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Uncorrelated and Gaussian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/>
              <a:t>Also: Comparison to EKM’s values from optimization</a:t>
            </a:r>
          </a:p>
          <a:p>
            <a:r>
              <a:rPr lang="en-US" sz="1600" dirty="0"/>
              <a:t>     (need not match!)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249475-2880-244D-BAAA-CDCC7109E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1D91C-BA14-BA44-AD3D-7D4131C9566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8576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85CFB0B-570C-5142-819A-A5DC4CA251F9}"/>
              </a:ext>
            </a:extLst>
          </p:cNvPr>
          <p:cNvSpPr txBox="1"/>
          <p:nvPr/>
        </p:nvSpPr>
        <p:spPr>
          <a:xfrm>
            <a:off x="1103284" y="224735"/>
            <a:ext cx="3818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Preview of take-away points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625FB9-AF1B-774A-AAED-68785A2B0058}"/>
              </a:ext>
            </a:extLst>
          </p:cNvPr>
          <p:cNvSpPr txBox="1"/>
          <p:nvPr/>
        </p:nvSpPr>
        <p:spPr>
          <a:xfrm>
            <a:off x="201386" y="686400"/>
            <a:ext cx="56224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4310" indent="-19431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Bayesian statistics is a powerful framework for (chiral) EFT uncertainty quantification (UQ). </a:t>
            </a:r>
            <a:r>
              <a:rPr lang="en-US" i="1" dirty="0">
                <a:solidFill>
                  <a:srgbClr val="0070C0"/>
                </a:solidFill>
              </a:rPr>
              <a:t>Everything is a pdf.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8497E76-4D0A-7E42-962E-3BF30B531439}"/>
              </a:ext>
            </a:extLst>
          </p:cNvPr>
          <p:cNvGrpSpPr/>
          <p:nvPr/>
        </p:nvGrpSpPr>
        <p:grpSpPr>
          <a:xfrm>
            <a:off x="3151217" y="1332730"/>
            <a:ext cx="3435319" cy="3739330"/>
            <a:chOff x="3151217" y="1332730"/>
            <a:chExt cx="3435319" cy="373933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BDD3DB2-DDAC-DD45-9350-27E10603C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94225" y="1332730"/>
              <a:ext cx="2811092" cy="2862203"/>
            </a:xfrm>
            <a:prstGeom prst="rect">
              <a:avLst/>
            </a:prstGeom>
          </p:spPr>
        </p:pic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A1E568E5-C81D-C64B-AEA5-3571752FEDCE}"/>
                </a:ext>
              </a:extLst>
            </p:cNvPr>
            <p:cNvSpPr/>
            <p:nvPr/>
          </p:nvSpPr>
          <p:spPr>
            <a:xfrm>
              <a:off x="3151217" y="4157660"/>
              <a:ext cx="3435319" cy="914400"/>
            </a:xfrm>
            <a:prstGeom prst="roundRect">
              <a:avLst/>
            </a:prstGeom>
            <a:noFill/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200"/>
                </a:spcAft>
              </a:pPr>
              <a:r>
                <a:rPr lang="en-US" sz="1600" dirty="0" err="1">
                  <a:solidFill>
                    <a:srgbClr val="FF0000"/>
                  </a:solidFill>
                </a:rPr>
                <a:t>pr</a:t>
              </a:r>
              <a:r>
                <a:rPr lang="en-US" sz="1600" dirty="0">
                  <a:solidFill>
                    <a:srgbClr val="FF0000"/>
                  </a:solidFill>
                </a:rPr>
                <a:t>(</a:t>
              </a:r>
              <a:r>
                <a:rPr lang="en-US" sz="1600" b="1" dirty="0" err="1">
                  <a:solidFill>
                    <a:srgbClr val="FF0000"/>
                  </a:solidFill>
                </a:rPr>
                <a:t>θ</a:t>
              </a:r>
              <a:r>
                <a:rPr lang="en-US" sz="1600" b="1" dirty="0">
                  <a:solidFill>
                    <a:srgbClr val="FF0000"/>
                  </a:solidFill>
                </a:rPr>
                <a:t> </a:t>
              </a:r>
              <a:r>
                <a:rPr lang="en-US" sz="1600" dirty="0">
                  <a:solidFill>
                    <a:srgbClr val="FF0000"/>
                  </a:solidFill>
                </a:rPr>
                <a:t>| </a:t>
              </a:r>
              <a:r>
                <a:rPr lang="en-US" sz="1600" b="1" dirty="0" err="1">
                  <a:solidFill>
                    <a:srgbClr val="FF0000"/>
                  </a:solidFill>
                </a:rPr>
                <a:t>y</a:t>
              </a:r>
              <a:r>
                <a:rPr lang="en-US" sz="1600" baseline="-25000" dirty="0" err="1">
                  <a:solidFill>
                    <a:srgbClr val="FF0000"/>
                  </a:solidFill>
                </a:rPr>
                <a:t>exp</a:t>
              </a:r>
              <a:r>
                <a:rPr lang="en-US" sz="1600" baseline="-25000" dirty="0">
                  <a:solidFill>
                    <a:srgbClr val="FF0000"/>
                  </a:solidFill>
                </a:rPr>
                <a:t> </a:t>
              </a:r>
              <a:r>
                <a:rPr lang="en-US" sz="1600" dirty="0">
                  <a:solidFill>
                    <a:srgbClr val="FF0000"/>
                  </a:solidFill>
                </a:rPr>
                <a:t>, </a:t>
              </a:r>
              <a:r>
                <a:rPr lang="en-US" sz="1600" dirty="0" err="1">
                  <a:solidFill>
                    <a:srgbClr val="FF0000"/>
                  </a:solidFill>
                </a:rPr>
                <a:t>Σ</a:t>
              </a:r>
              <a:r>
                <a:rPr lang="en-US" sz="1600" baseline="-25000" dirty="0" err="1">
                  <a:solidFill>
                    <a:srgbClr val="FF0000"/>
                  </a:solidFill>
                </a:rPr>
                <a:t>exp</a:t>
              </a:r>
              <a:r>
                <a:rPr lang="en-US" sz="1600" dirty="0">
                  <a:solidFill>
                    <a:srgbClr val="FF0000"/>
                  </a:solidFill>
                </a:rPr>
                <a:t> , </a:t>
              </a:r>
              <a:r>
                <a:rPr lang="en-US" sz="1600" dirty="0" err="1">
                  <a:solidFill>
                    <a:srgbClr val="FF0000"/>
                  </a:solidFill>
                </a:rPr>
                <a:t>Σ</a:t>
              </a:r>
              <a:r>
                <a:rPr lang="en-US" sz="1600" baseline="-25000" dirty="0" err="1">
                  <a:solidFill>
                    <a:srgbClr val="FF0000"/>
                  </a:solidFill>
                </a:rPr>
                <a:t>th</a:t>
              </a:r>
              <a:r>
                <a:rPr lang="en-US" sz="1600" dirty="0">
                  <a:solidFill>
                    <a:srgbClr val="FF0000"/>
                  </a:solidFill>
                </a:rPr>
                <a:t> , I)</a:t>
              </a:r>
              <a:r>
                <a:rPr lang="en-US" sz="1600" dirty="0">
                  <a:solidFill>
                    <a:schemeClr val="tx1"/>
                  </a:solidFill>
                </a:rPr>
                <a:t> ⇒</a:t>
              </a:r>
            </a:p>
            <a:p>
              <a:pPr algn="ctr">
                <a:spcAft>
                  <a:spcPts val="200"/>
                </a:spcAft>
              </a:pPr>
              <a:r>
                <a:rPr lang="en-US" sz="1600" dirty="0">
                  <a:solidFill>
                    <a:schemeClr val="tx1"/>
                  </a:solidFill>
                </a:rPr>
                <a:t>pdf of model parameters </a:t>
              </a:r>
              <a:r>
                <a:rPr lang="en-US" sz="1600" b="1" dirty="0" err="1">
                  <a:solidFill>
                    <a:schemeClr val="tx1"/>
                  </a:solidFill>
                </a:rPr>
                <a:t>θ</a:t>
              </a:r>
              <a:r>
                <a:rPr lang="en-US" sz="1600" b="1" dirty="0">
                  <a:solidFill>
                    <a:schemeClr val="tx1"/>
                  </a:solidFill>
                </a:rPr>
                <a:t> </a:t>
              </a:r>
              <a:r>
                <a:rPr lang="en-US" sz="1600" dirty="0">
                  <a:solidFill>
                    <a:schemeClr val="tx1"/>
                  </a:solidFill>
                </a:rPr>
                <a:t>given data </a:t>
              </a:r>
              <a:r>
                <a:rPr lang="en-US" sz="1600" b="1" dirty="0" err="1">
                  <a:solidFill>
                    <a:schemeClr val="tx1"/>
                  </a:solidFill>
                </a:rPr>
                <a:t>y</a:t>
              </a:r>
              <a:r>
                <a:rPr lang="en-US" sz="1600" baseline="-25000" dirty="0" err="1">
                  <a:solidFill>
                    <a:schemeClr val="tx1"/>
                  </a:solidFill>
                </a:rPr>
                <a:t>exp</a:t>
              </a:r>
              <a:r>
                <a:rPr lang="en-US" sz="1600" baseline="-25000" dirty="0">
                  <a:solidFill>
                    <a:schemeClr val="tx1"/>
                  </a:solidFill>
                </a:rPr>
                <a:t> </a:t>
              </a:r>
              <a:r>
                <a:rPr lang="en-US" sz="1600" dirty="0">
                  <a:solidFill>
                    <a:schemeClr val="tx1"/>
                  </a:solidFill>
                </a:rPr>
                <a:t>and experiment/theory errors </a:t>
              </a:r>
              <a:r>
                <a:rPr lang="en-US" sz="1600" dirty="0" err="1">
                  <a:solidFill>
                    <a:schemeClr val="tx1"/>
                  </a:solidFill>
                </a:rPr>
                <a:t>Σ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82E7F0E-8DEB-E04D-8E54-EEEFE161FEF0}"/>
              </a:ext>
            </a:extLst>
          </p:cNvPr>
          <p:cNvGrpSpPr/>
          <p:nvPr/>
        </p:nvGrpSpPr>
        <p:grpSpPr>
          <a:xfrm>
            <a:off x="0" y="1327082"/>
            <a:ext cx="3328989" cy="3714793"/>
            <a:chOff x="0" y="1327082"/>
            <a:chExt cx="3328989" cy="371479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D508592-54B8-3948-97E4-B5B2CBF30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2846" y="1327082"/>
              <a:ext cx="2629775" cy="3158668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34E88B2-BCAC-094C-9494-E5711CA7919C}"/>
                </a:ext>
              </a:extLst>
            </p:cNvPr>
            <p:cNvSpPr/>
            <p:nvPr/>
          </p:nvSpPr>
          <p:spPr>
            <a:xfrm>
              <a:off x="0" y="4457100"/>
              <a:ext cx="332898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200"/>
                </a:spcAft>
              </a:pPr>
              <a:r>
                <a:rPr lang="en-US" sz="1600" dirty="0" err="1">
                  <a:solidFill>
                    <a:srgbClr val="FF0000"/>
                  </a:solidFill>
                </a:rPr>
                <a:t>pr</a:t>
              </a:r>
              <a:r>
                <a:rPr lang="en-US" sz="1600" dirty="0">
                  <a:solidFill>
                    <a:srgbClr val="FF0000"/>
                  </a:solidFill>
                </a:rPr>
                <a:t>(</a:t>
              </a:r>
              <a:r>
                <a:rPr lang="en-US" sz="1600" dirty="0" err="1">
                  <a:solidFill>
                    <a:srgbClr val="FF0000"/>
                  </a:solidFill>
                </a:rPr>
                <a:t>δ</a:t>
              </a:r>
              <a:r>
                <a:rPr lang="en-US" sz="1600" b="1" dirty="0" err="1">
                  <a:solidFill>
                    <a:srgbClr val="FF0000"/>
                  </a:solidFill>
                </a:rPr>
                <a:t>y</a:t>
              </a:r>
              <a:r>
                <a:rPr lang="en-US" sz="1600" b="1" baseline="-25000" dirty="0" err="1">
                  <a:solidFill>
                    <a:srgbClr val="FF0000"/>
                  </a:solidFill>
                </a:rPr>
                <a:t>th</a:t>
              </a:r>
              <a:r>
                <a:rPr lang="en-US" sz="1600" b="1" baseline="-25000" dirty="0">
                  <a:solidFill>
                    <a:srgbClr val="FF0000"/>
                  </a:solidFill>
                </a:rPr>
                <a:t> </a:t>
              </a:r>
              <a:r>
                <a:rPr lang="en-US" sz="1600" dirty="0">
                  <a:solidFill>
                    <a:srgbClr val="FF0000"/>
                  </a:solidFill>
                </a:rPr>
                <a:t>|</a:t>
              </a:r>
              <a:r>
                <a:rPr lang="en-US" sz="1600" b="1" dirty="0" err="1">
                  <a:solidFill>
                    <a:srgbClr val="FF0000"/>
                  </a:solidFill>
                </a:rPr>
                <a:t>y</a:t>
              </a:r>
              <a:r>
                <a:rPr lang="en-US" sz="1600" b="1" baseline="-25000" dirty="0" err="1">
                  <a:solidFill>
                    <a:srgbClr val="FF0000"/>
                  </a:solidFill>
                </a:rPr>
                <a:t>th</a:t>
              </a:r>
              <a:r>
                <a:rPr lang="en-US" sz="1600" dirty="0">
                  <a:solidFill>
                    <a:srgbClr val="FF0000"/>
                  </a:solidFill>
                </a:rPr>
                <a:t> , I)</a:t>
              </a:r>
              <a:r>
                <a:rPr lang="en-US" sz="1600" dirty="0"/>
                <a:t> ⇒ pdf of </a:t>
              </a:r>
              <a:r>
                <a:rPr lang="en-US" sz="1600" i="1" dirty="0"/>
                <a:t>theory error </a:t>
              </a:r>
              <a:r>
                <a:rPr lang="en-US" sz="1600" dirty="0" err="1"/>
                <a:t>δ</a:t>
              </a:r>
              <a:r>
                <a:rPr lang="en-US" sz="1600" b="1" dirty="0" err="1"/>
                <a:t>y</a:t>
              </a:r>
              <a:r>
                <a:rPr lang="en-US" sz="1600" b="1" baseline="-25000" dirty="0" err="1"/>
                <a:t>th</a:t>
              </a:r>
              <a:r>
                <a:rPr lang="en-US" sz="1600" b="1" baseline="-25000" dirty="0"/>
                <a:t> </a:t>
              </a:r>
              <a:r>
                <a:rPr lang="en-US" sz="1600" dirty="0"/>
                <a:t>given theory calculations </a:t>
              </a:r>
              <a:r>
                <a:rPr lang="en-US" sz="1600" b="1" dirty="0" err="1"/>
                <a:t>y</a:t>
              </a:r>
              <a:r>
                <a:rPr lang="en-US" sz="1600" b="1" baseline="-25000" dirty="0" err="1"/>
                <a:t>th</a:t>
              </a:r>
              <a:endParaRPr lang="en-US" sz="1600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44C9C81-CA66-C940-ABB5-8933E6382C5E}"/>
              </a:ext>
            </a:extLst>
          </p:cNvPr>
          <p:cNvGrpSpPr/>
          <p:nvPr/>
        </p:nvGrpSpPr>
        <p:grpSpPr>
          <a:xfrm>
            <a:off x="6131378" y="224735"/>
            <a:ext cx="3028950" cy="3032082"/>
            <a:chOff x="6131378" y="224735"/>
            <a:chExt cx="3028950" cy="303208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55F3BAB-1335-2340-8FEF-C849797FD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31379" y="224735"/>
              <a:ext cx="2629776" cy="2375867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CA22711-C88F-AA4C-B869-FF7522CFF856}"/>
                </a:ext>
              </a:extLst>
            </p:cNvPr>
            <p:cNvSpPr/>
            <p:nvPr/>
          </p:nvSpPr>
          <p:spPr>
            <a:xfrm>
              <a:off x="6131378" y="2672042"/>
              <a:ext cx="302895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200"/>
                </a:spcAft>
              </a:pPr>
              <a:r>
                <a:rPr lang="en-US" sz="1600" dirty="0" err="1">
                  <a:solidFill>
                    <a:srgbClr val="FF0000"/>
                  </a:solidFill>
                </a:rPr>
                <a:t>pr</a:t>
              </a:r>
              <a:r>
                <a:rPr lang="en-US" sz="1600" dirty="0">
                  <a:solidFill>
                    <a:srgbClr val="FF0000"/>
                  </a:solidFill>
                </a:rPr>
                <a:t>(</a:t>
              </a:r>
              <a:r>
                <a:rPr lang="en-US" sz="1600" dirty="0" err="1">
                  <a:solidFill>
                    <a:srgbClr val="FF0000"/>
                  </a:solidFill>
                </a:rPr>
                <a:t>Λ</a:t>
              </a:r>
              <a:r>
                <a:rPr lang="en-US" sz="1600" baseline="-25000" dirty="0" err="1">
                  <a:solidFill>
                    <a:srgbClr val="FF0000"/>
                  </a:solidFill>
                </a:rPr>
                <a:t>b</a:t>
              </a:r>
              <a:r>
                <a:rPr lang="en-US" sz="1600" baseline="-25000" dirty="0">
                  <a:solidFill>
                    <a:srgbClr val="FF0000"/>
                  </a:solidFill>
                </a:rPr>
                <a:t> </a:t>
              </a:r>
              <a:r>
                <a:rPr lang="en-US" sz="1600" dirty="0">
                  <a:solidFill>
                    <a:srgbClr val="FF0000"/>
                  </a:solidFill>
                </a:rPr>
                <a:t>| </a:t>
              </a:r>
              <a:r>
                <a:rPr lang="en-US" sz="1600" b="1" dirty="0" err="1">
                  <a:solidFill>
                    <a:srgbClr val="FF0000"/>
                  </a:solidFill>
                </a:rPr>
                <a:t>y</a:t>
              </a:r>
              <a:r>
                <a:rPr lang="en-US" sz="1600" b="1" baseline="-25000" dirty="0" err="1">
                  <a:solidFill>
                    <a:srgbClr val="FF0000"/>
                  </a:solidFill>
                </a:rPr>
                <a:t>th</a:t>
              </a:r>
              <a:r>
                <a:rPr lang="en-US" sz="1600" dirty="0">
                  <a:solidFill>
                    <a:srgbClr val="FF0000"/>
                  </a:solidFill>
                </a:rPr>
                <a:t>, I)</a:t>
              </a:r>
              <a:r>
                <a:rPr lang="en-US" sz="1600" dirty="0"/>
                <a:t> ⇒ pdf of breakdown scale of EFT expansion 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CA56B6E-45C8-E247-AC17-645CCA4260D3}"/>
              </a:ext>
            </a:extLst>
          </p:cNvPr>
          <p:cNvGrpSpPr/>
          <p:nvPr/>
        </p:nvGrpSpPr>
        <p:grpSpPr>
          <a:xfrm>
            <a:off x="6220990" y="3256817"/>
            <a:ext cx="2897774" cy="1740141"/>
            <a:chOff x="6220990" y="3256817"/>
            <a:chExt cx="2897774" cy="174014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F46435C-FB6A-2743-A3F9-78E1FA6D76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20990" y="3256817"/>
              <a:ext cx="2897774" cy="1484725"/>
            </a:xfrm>
            <a:prstGeom prst="rect">
              <a:avLst/>
            </a:prstGeom>
            <a:noFill/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F9039DA-6C0F-B042-A6C2-22E1E3E072E0}"/>
                </a:ext>
              </a:extLst>
            </p:cNvPr>
            <p:cNvSpPr txBox="1"/>
            <p:nvPr/>
          </p:nvSpPr>
          <p:spPr>
            <a:xfrm>
              <a:off x="6842866" y="4658404"/>
              <a:ext cx="169334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Naturalness prior!</a:t>
              </a:r>
            </a:p>
          </p:txBody>
        </p:sp>
      </p:grp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B7254CD2-9842-DD4E-812E-4304550081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87C7CF1-4D7D-C941-87F6-6592CA3F75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0803847-2550-6B4D-AF53-E84D84835F6D}"/>
              </a:ext>
            </a:extLst>
          </p:cNvPr>
          <p:cNvSpPr txBox="1"/>
          <p:nvPr/>
        </p:nvSpPr>
        <p:spPr>
          <a:xfrm>
            <a:off x="4801352" y="1794396"/>
            <a:ext cx="1450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3P0 channel at N3LO, np sector</a:t>
            </a:r>
          </a:p>
        </p:txBody>
      </p:sp>
    </p:spTree>
    <p:extLst>
      <p:ext uri="{BB962C8B-B14F-4D97-AF65-F5344CB8AC3E}">
        <p14:creationId xmlns:p14="http://schemas.microsoft.com/office/powerpoint/2010/main" val="341494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AF5EB1-ADF8-244D-A879-CD7D8AB36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4288" y="812864"/>
            <a:ext cx="4672584" cy="6579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1EC3CE-5CCA-7940-A4A2-3C965F56F4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115" y="1531739"/>
            <a:ext cx="3471173" cy="36080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975D909-ECC1-ED40-A614-DACCC8C80222}"/>
              </a:ext>
            </a:extLst>
          </p:cNvPr>
          <p:cNvSpPr txBox="1"/>
          <p:nvPr/>
        </p:nvSpPr>
        <p:spPr>
          <a:xfrm>
            <a:off x="5017229" y="1863940"/>
            <a:ext cx="3656871" cy="2516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/>
              <a:t>Irregular structure of posterior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/>
              <a:t>Nothing </a:t>
            </a:r>
            <a:r>
              <a:rPr lang="en-US" sz="1600" i="1" dirty="0"/>
              <a:t>necessarily</a:t>
            </a:r>
            <a:r>
              <a:rPr lang="en-US" sz="1600" dirty="0"/>
              <a:t> wrong, but a clue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/>
              <a:t>Here: a physics issue actually explains the distorted structure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/>
              <a:t>Parameter redundancy at N3LO, an operator can be eliminated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/>
              <a:t>True in 3S1-3D1 channel as well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3725EB-21BA-A84F-A54D-F41918E862F5}"/>
              </a:ext>
            </a:extLst>
          </p:cNvPr>
          <p:cNvSpPr txBox="1"/>
          <p:nvPr/>
        </p:nvSpPr>
        <p:spPr>
          <a:xfrm>
            <a:off x="6057386" y="4765373"/>
            <a:ext cx="3086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chemeClr val="accent6">
                    <a:lumMod val="75000"/>
                  </a:schemeClr>
                </a:solidFill>
              </a:rPr>
              <a:t>Wesolowski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 et al., J. Phys. G (2019)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A04878-9487-064F-B921-A0E91FCD538F}"/>
              </a:ext>
            </a:extLst>
          </p:cNvPr>
          <p:cNvSpPr txBox="1"/>
          <p:nvPr/>
        </p:nvSpPr>
        <p:spPr>
          <a:xfrm>
            <a:off x="2079833" y="1890004"/>
            <a:ext cx="1475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1S0 channel at N3LO</a:t>
            </a:r>
          </a:p>
          <a:p>
            <a:pPr algn="ctr"/>
            <a:r>
              <a:rPr lang="en-US" sz="1200" dirty="0"/>
              <a:t> np sector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1C2198-9373-3D47-AB41-D6AB75BFA7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3063" y="3538933"/>
            <a:ext cx="6229350" cy="119062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74EC54D-B216-0845-B70F-7B5A5FFDDB05}"/>
              </a:ext>
            </a:extLst>
          </p:cNvPr>
          <p:cNvSpPr txBox="1">
            <a:spLocks/>
          </p:cNvSpPr>
          <p:nvPr/>
        </p:nvSpPr>
        <p:spPr>
          <a:xfrm>
            <a:off x="1528763" y="107941"/>
            <a:ext cx="5915025" cy="7049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+mn-lt"/>
              </a:rPr>
              <a:t>Projected posteriors as a diagnostic tool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878640-6BFF-004E-BD8C-5C8809D8A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1D91C-BA14-BA44-AD3D-7D4131C9566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55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AF5EB1-ADF8-244D-A879-CD7D8AB36C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6933" b="-6933"/>
          <a:stretch/>
        </p:blipFill>
        <p:spPr>
          <a:xfrm>
            <a:off x="1824288" y="736663"/>
            <a:ext cx="5323974" cy="7496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2CB29B-45A9-0D47-A91D-6D79405B8F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837" y="1441585"/>
            <a:ext cx="3466464" cy="3619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675E5B-2279-714F-AADC-52A9AC5DE4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0939" y="2808038"/>
            <a:ext cx="2347679" cy="196875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CB357C1-0A34-B74A-B53E-018811E1D020}"/>
              </a:ext>
            </a:extLst>
          </p:cNvPr>
          <p:cNvSpPr txBox="1"/>
          <p:nvPr/>
        </p:nvSpPr>
        <p:spPr>
          <a:xfrm>
            <a:off x="4205947" y="1951731"/>
            <a:ext cx="46442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/>
              <a:t>Set            to 0 and use only 3 parameters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/>
              <a:t>Description of data still good (and potential softer)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/>
              <a:t>Reinert et al., EPJA (2018) improved potential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ADEAD08-FED1-6147-9665-E9084ED10A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8019" y="2003354"/>
            <a:ext cx="370490" cy="20747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F7FEB48-A76B-FA4F-827B-ABC0F82C21E5}"/>
              </a:ext>
            </a:extLst>
          </p:cNvPr>
          <p:cNvSpPr txBox="1"/>
          <p:nvPr/>
        </p:nvSpPr>
        <p:spPr>
          <a:xfrm>
            <a:off x="2079832" y="1895884"/>
            <a:ext cx="1475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1S0 channel at N3LO</a:t>
            </a:r>
          </a:p>
          <a:p>
            <a:pPr algn="ctr"/>
            <a:r>
              <a:rPr lang="en-US" sz="1200" dirty="0"/>
              <a:t> np sector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51167DA-BB85-8D4E-8361-CCC4C3517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8763" y="107941"/>
            <a:ext cx="5915025" cy="704922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+mn-lt"/>
              </a:rPr>
              <a:t>Projected posteriors as a diagnostic tool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5ED62C-8DA1-904B-8687-861923A7B407}"/>
              </a:ext>
            </a:extLst>
          </p:cNvPr>
          <p:cNvSpPr txBox="1"/>
          <p:nvPr/>
        </p:nvSpPr>
        <p:spPr>
          <a:xfrm>
            <a:off x="6057386" y="4765373"/>
            <a:ext cx="3086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chemeClr val="accent6">
                    <a:lumMod val="75000"/>
                  </a:schemeClr>
                </a:solidFill>
              </a:rPr>
              <a:t>Wesolowski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 et al., J. Phys. G (2019)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38B914-601E-4C4F-A858-5CD1DD33D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1D91C-BA14-BA44-AD3D-7D4131C9566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3938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16005-2EB4-5E48-BB50-BB3A95037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1444"/>
            <a:ext cx="7643813" cy="566873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+mn-lt"/>
              </a:rPr>
              <a:t>Effect of the prior with less data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305E1E5-2A7B-F94A-AB38-1028C1A8F6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10014" y="1776239"/>
            <a:ext cx="5469023" cy="309026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2AC6B9-EEDE-0E40-82AD-9281B5BEEE9D}"/>
              </a:ext>
            </a:extLst>
          </p:cNvPr>
          <p:cNvSpPr txBox="1"/>
          <p:nvPr/>
        </p:nvSpPr>
        <p:spPr>
          <a:xfrm>
            <a:off x="3100151" y="4764901"/>
            <a:ext cx="3700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Increase </a:t>
            </a:r>
            <a:r>
              <a:rPr lang="en-US" sz="1600" dirty="0" err="1">
                <a:solidFill>
                  <a:schemeClr val="accent2">
                    <a:lumMod val="75000"/>
                  </a:schemeClr>
                </a:solidFill>
              </a:rPr>
              <a:t>E</a:t>
            </a:r>
            <a:r>
              <a:rPr lang="en-US" sz="1600" baseline="-25000" dirty="0" err="1">
                <a:solidFill>
                  <a:schemeClr val="accent2">
                    <a:lumMod val="75000"/>
                  </a:schemeClr>
                </a:solidFill>
              </a:rPr>
              <a:t>max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 (more data at higher energy)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4D646B-98E5-9A44-8D33-58675C073566}"/>
              </a:ext>
            </a:extLst>
          </p:cNvPr>
          <p:cNvSpPr txBox="1"/>
          <p:nvPr/>
        </p:nvSpPr>
        <p:spPr>
          <a:xfrm rot="16200000">
            <a:off x="684330" y="3147130"/>
            <a:ext cx="18603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Increase prior width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3D46266-E2DD-D54C-BA37-656EAE8183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4264" y="621020"/>
            <a:ext cx="4672584" cy="65793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399F3DB-F539-7245-B904-63B66DDDFDC3}"/>
              </a:ext>
            </a:extLst>
          </p:cNvPr>
          <p:cNvSpPr/>
          <p:nvPr/>
        </p:nvSpPr>
        <p:spPr>
          <a:xfrm>
            <a:off x="2171700" y="1918388"/>
            <a:ext cx="834081" cy="2737182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BA46B9-E288-C540-915B-AAAC503D9E10}"/>
              </a:ext>
            </a:extLst>
          </p:cNvPr>
          <p:cNvSpPr txBox="1"/>
          <p:nvPr/>
        </p:nvSpPr>
        <p:spPr>
          <a:xfrm>
            <a:off x="3125551" y="3113855"/>
            <a:ext cx="4214167" cy="369332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Less data, prior needed to avoid overfitting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F86E45-2D2C-6A42-ABDE-C3A9ED7D60DF}"/>
              </a:ext>
            </a:extLst>
          </p:cNvPr>
          <p:cNvSpPr/>
          <p:nvPr/>
        </p:nvSpPr>
        <p:spPr>
          <a:xfrm>
            <a:off x="2171700" y="3282527"/>
            <a:ext cx="5062287" cy="687246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2B1566-D5F8-E742-BC6A-58EE4894CD49}"/>
              </a:ext>
            </a:extLst>
          </p:cNvPr>
          <p:cNvSpPr txBox="1"/>
          <p:nvPr/>
        </p:nvSpPr>
        <p:spPr>
          <a:xfrm>
            <a:off x="3125551" y="4058947"/>
            <a:ext cx="4532075" cy="369332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Increase range of data, prior has less influence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6B39ADE-906B-D547-AD06-881DEDD402D8}"/>
              </a:ext>
            </a:extLst>
          </p:cNvPr>
          <p:cNvSpPr txBox="1"/>
          <p:nvPr/>
        </p:nvSpPr>
        <p:spPr>
          <a:xfrm>
            <a:off x="1608148" y="1454880"/>
            <a:ext cx="30348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Repeat same problem, vary givens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2467F6-FF34-1140-A4A0-997ADC6B719B}"/>
              </a:ext>
            </a:extLst>
          </p:cNvPr>
          <p:cNvSpPr txBox="1"/>
          <p:nvPr/>
        </p:nvSpPr>
        <p:spPr>
          <a:xfrm>
            <a:off x="5986205" y="1275705"/>
            <a:ext cx="3086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chemeClr val="accent6">
                    <a:lumMod val="75000"/>
                  </a:schemeClr>
                </a:solidFill>
              </a:rPr>
              <a:t>Wesolowski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 et al., J. Phys. G (2019)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F3F28E-D746-5242-AD71-0E2801660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1D91C-BA14-BA44-AD3D-7D4131C9566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833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EC94AEA-16FA-E84A-ACFB-84E7C657BC0F}"/>
              </a:ext>
            </a:extLst>
          </p:cNvPr>
          <p:cNvSpPr txBox="1"/>
          <p:nvPr/>
        </p:nvSpPr>
        <p:spPr>
          <a:xfrm>
            <a:off x="2288932" y="1402677"/>
            <a:ext cx="3963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Full posterior pdf including theory error: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CC2FF1-A1ED-2C4A-9A6E-1D1EBBD3C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459" y="2761045"/>
            <a:ext cx="5408261" cy="6381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188A23-9540-A542-9C09-623B3FFF9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162" y="3982093"/>
            <a:ext cx="7035294" cy="8112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019502-9660-B348-BFA3-5F104CDC28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987" y="1838073"/>
            <a:ext cx="6974576" cy="4126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B2663A-76B1-BD44-954E-B27698F8D553}"/>
              </a:ext>
            </a:extLst>
          </p:cNvPr>
          <p:cNvSpPr txBox="1"/>
          <p:nvPr/>
        </p:nvSpPr>
        <p:spPr>
          <a:xfrm>
            <a:off x="1765460" y="2343165"/>
            <a:ext cx="5294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Covariance matrix for assuming uncorrelated </a:t>
            </a:r>
            <a:r>
              <a:rPr lang="en-US" i="1" dirty="0">
                <a:solidFill>
                  <a:schemeClr val="accent1"/>
                </a:solidFill>
              </a:rPr>
              <a:t>Q</a:t>
            </a:r>
            <a:r>
              <a:rPr lang="en-US" dirty="0">
                <a:solidFill>
                  <a:schemeClr val="accent1"/>
                </a:solidFill>
              </a:rPr>
              <a:t> points: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D43701-2553-C442-ACA1-217E0A27D098}"/>
              </a:ext>
            </a:extLst>
          </p:cNvPr>
          <p:cNvSpPr txBox="1"/>
          <p:nvPr/>
        </p:nvSpPr>
        <p:spPr>
          <a:xfrm>
            <a:off x="1659662" y="3597744"/>
            <a:ext cx="518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Covariance matrix assuming fully correlated </a:t>
            </a:r>
            <a:r>
              <a:rPr lang="en-US" i="1" dirty="0">
                <a:solidFill>
                  <a:schemeClr val="accent2"/>
                </a:solidFill>
              </a:rPr>
              <a:t>Q</a:t>
            </a:r>
            <a:r>
              <a:rPr lang="en-US" dirty="0">
                <a:solidFill>
                  <a:schemeClr val="accent2"/>
                </a:solidFill>
              </a:rPr>
              <a:t> points: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85FFEA2-AEA5-E543-8941-94C81AE45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766" y="145988"/>
            <a:ext cx="6441909" cy="569118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+mn-lt"/>
              </a:rPr>
              <a:t>Parameter estimation including truncation errors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4F8F7D6-8C4C-054E-84E0-48C158B4B375}"/>
              </a:ext>
            </a:extLst>
          </p:cNvPr>
          <p:cNvGrpSpPr>
            <a:grpSpLocks noChangeAspect="1"/>
          </p:cNvGrpSpPr>
          <p:nvPr/>
        </p:nvGrpSpPr>
        <p:grpSpPr>
          <a:xfrm>
            <a:off x="1424363" y="795597"/>
            <a:ext cx="2724912" cy="402696"/>
            <a:chOff x="1136464" y="1133292"/>
            <a:chExt cx="4042461" cy="59740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9B918FC-DF46-4942-B283-141E1ED180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6464" y="1266082"/>
              <a:ext cx="4042461" cy="398272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21C3063-2EBB-414A-A1C2-CD6E4CA3FBC3}"/>
                </a:ext>
              </a:extLst>
            </p:cNvPr>
            <p:cNvSpPr/>
            <p:nvPr/>
          </p:nvSpPr>
          <p:spPr>
            <a:xfrm>
              <a:off x="3157694" y="1133292"/>
              <a:ext cx="856085" cy="597408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F98AE453-3EC5-044C-A2C5-7507EF3799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4101" y="648678"/>
            <a:ext cx="2468880" cy="71231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2D03F03-759F-494A-AF36-DC7B35A81576}"/>
              </a:ext>
            </a:extLst>
          </p:cNvPr>
          <p:cNvSpPr txBox="1"/>
          <p:nvPr/>
        </p:nvSpPr>
        <p:spPr>
          <a:xfrm>
            <a:off x="6057386" y="4765373"/>
            <a:ext cx="3086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chemeClr val="accent6">
                    <a:lumMod val="75000"/>
                  </a:schemeClr>
                </a:solidFill>
              </a:rPr>
              <a:t>Wesolowski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 et al., J. Phys. G (2019)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2580EC6-8C26-5F42-85FB-4720360B4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1D91C-BA14-BA44-AD3D-7D4131C9566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944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0F6D59F-C8AA-9E49-A322-5101FB6892B5}"/>
              </a:ext>
            </a:extLst>
          </p:cNvPr>
          <p:cNvSpPr txBox="1"/>
          <p:nvPr/>
        </p:nvSpPr>
        <p:spPr>
          <a:xfrm>
            <a:off x="361368" y="198530"/>
            <a:ext cx="8653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Bayes is great, but won’t the sampling be too expensive?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19F1B4-C743-0A4F-A0D9-93980E790C88}"/>
              </a:ext>
            </a:extLst>
          </p:cNvPr>
          <p:cNvSpPr txBox="1"/>
          <p:nvPr/>
        </p:nvSpPr>
        <p:spPr>
          <a:xfrm>
            <a:off x="459980" y="777977"/>
            <a:ext cx="81630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2024" indent="-192024">
              <a:buFont typeface="Arial" panose="020B0604020202020204" pitchFamily="34" charset="0"/>
              <a:buChar char="•"/>
            </a:pPr>
            <a:r>
              <a:rPr lang="en-US" sz="2000" b="1" dirty="0"/>
              <a:t>Dilemma:</a:t>
            </a:r>
            <a:r>
              <a:rPr lang="en-US" sz="2000" dirty="0"/>
              <a:t> Bayesian sampling of posteriors is desirable, but modern nuclear theory calculations typically require supercomputer resources. </a:t>
            </a:r>
          </a:p>
          <a:p>
            <a:pPr marL="192024" indent="-192024">
              <a:buFont typeface="Arial" panose="020B0604020202020204" pitchFamily="34" charset="0"/>
              <a:buChar char="•"/>
            </a:pPr>
            <a:r>
              <a:rPr lang="en-US" sz="2000" b="1" dirty="0"/>
              <a:t>Solution:</a:t>
            </a:r>
            <a:r>
              <a:rPr lang="en-US" sz="2000" dirty="0"/>
              <a:t> Emulators! Train a computer model of the calculation using a representative set of parameters and then sample from the model instead.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EB8ABA-3BF5-D74E-9428-75424BD74BE7}"/>
              </a:ext>
            </a:extLst>
          </p:cNvPr>
          <p:cNvSpPr txBox="1"/>
          <p:nvPr/>
        </p:nvSpPr>
        <p:spPr>
          <a:xfrm>
            <a:off x="459980" y="2157643"/>
            <a:ext cx="78841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2024" indent="-192024">
              <a:buFont typeface="Arial" panose="020B0604020202020204" pitchFamily="34" charset="0"/>
              <a:buChar char="•"/>
            </a:pPr>
            <a:r>
              <a:rPr lang="en-US" sz="2000" b="1" dirty="0"/>
              <a:t>Gaussian process emulators: </a:t>
            </a:r>
            <a:r>
              <a:rPr lang="en-US" sz="2000" dirty="0"/>
              <a:t>think about efficient interpolations formulas, but with error estimates. </a:t>
            </a:r>
            <a:br>
              <a:rPr lang="en-US" sz="2000" dirty="0"/>
            </a:br>
            <a:r>
              <a:rPr lang="en-US" sz="2000" b="1" dirty="0"/>
              <a:t>Eigenvector continuation: </a:t>
            </a:r>
            <a:r>
              <a:rPr lang="en-US" sz="2000" dirty="0"/>
              <a:t>use a </a:t>
            </a:r>
            <a:r>
              <a:rPr lang="en-US" sz="2000" i="1" dirty="0"/>
              <a:t>really</a:t>
            </a:r>
            <a:r>
              <a:rPr lang="en-US" sz="2000" dirty="0"/>
              <a:t> effective variational basis</a:t>
            </a:r>
            <a:br>
              <a:rPr lang="en-US" sz="2000" dirty="0"/>
            </a:br>
            <a:r>
              <a:rPr lang="en-US" sz="2000" dirty="0"/>
              <a:t>(introduced for physics applications by Frame et al., PRL </a:t>
            </a:r>
            <a:r>
              <a:rPr lang="en-US" sz="2000" b="1" dirty="0"/>
              <a:t>121</a:t>
            </a:r>
            <a:r>
              <a:rPr lang="en-US" sz="2000" dirty="0"/>
              <a:t> (2018)).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F68E5D8-8A31-104A-AED5-2A1084F4053A}"/>
              </a:ext>
            </a:extLst>
          </p:cNvPr>
          <p:cNvGrpSpPr/>
          <p:nvPr/>
        </p:nvGrpSpPr>
        <p:grpSpPr>
          <a:xfrm>
            <a:off x="873060" y="3551421"/>
            <a:ext cx="7398770" cy="1501226"/>
            <a:chOff x="808892" y="3551421"/>
            <a:chExt cx="7398770" cy="1501226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7EB504B2-619C-7140-94A5-F7A6F884028B}"/>
                </a:ext>
              </a:extLst>
            </p:cNvPr>
            <p:cNvSpPr/>
            <p:nvPr/>
          </p:nvSpPr>
          <p:spPr>
            <a:xfrm>
              <a:off x="808892" y="3551421"/>
              <a:ext cx="7398770" cy="150122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FA3A3E1-089A-374E-BB56-BC4AFAC2FC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8590" y="3622278"/>
              <a:ext cx="6962503" cy="1322692"/>
            </a:xfrm>
            <a:prstGeom prst="rect">
              <a:avLst/>
            </a:prstGeom>
          </p:spPr>
        </p:pic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86AEF62-7818-424E-ADBA-FFA0A7C393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87C7CF1-4D7D-C941-87F6-6592CA3F75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00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D31BFBC-9E45-7642-B8A0-D81497F757EC}"/>
              </a:ext>
            </a:extLst>
          </p:cNvPr>
          <p:cNvSpPr txBox="1"/>
          <p:nvPr/>
        </p:nvSpPr>
        <p:spPr>
          <a:xfrm>
            <a:off x="6773555" y="563457"/>
            <a:ext cx="23139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hlinkClick r:id="rId3"/>
              </a:rPr>
              <a:t>arXiv:1909.08446</a:t>
            </a:r>
            <a:endParaRPr lang="en-US" b="1" dirty="0"/>
          </a:p>
          <a:p>
            <a:r>
              <a:rPr lang="en-US" dirty="0"/>
              <a:t>based</a:t>
            </a:r>
            <a:r>
              <a:rPr lang="en-US" b="1" dirty="0"/>
              <a:t> </a:t>
            </a:r>
            <a:r>
              <a:rPr lang="en-US" dirty="0"/>
              <a:t>on</a:t>
            </a:r>
            <a:r>
              <a:rPr lang="en-US" b="1" dirty="0"/>
              <a:t> </a:t>
            </a:r>
            <a:r>
              <a:rPr lang="en-US" dirty="0"/>
              <a:t>Frame et al., </a:t>
            </a:r>
          </a:p>
          <a:p>
            <a:r>
              <a:rPr lang="en-US" dirty="0"/>
              <a:t>PRL </a:t>
            </a:r>
            <a:r>
              <a:rPr lang="en-US" b="1" dirty="0"/>
              <a:t>121</a:t>
            </a:r>
            <a:r>
              <a:rPr lang="en-US" dirty="0"/>
              <a:t> (2018))</a:t>
            </a:r>
            <a:r>
              <a:rPr lang="en-US" b="1" dirty="0"/>
              <a:t> 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F6D59F-C8AA-9E49-A322-5101FB6892B5}"/>
              </a:ext>
            </a:extLst>
          </p:cNvPr>
          <p:cNvSpPr txBox="1"/>
          <p:nvPr/>
        </p:nvSpPr>
        <p:spPr>
          <a:xfrm>
            <a:off x="330040" y="55492"/>
            <a:ext cx="8653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Bayes is great, but won’t the sampling be too expensive?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7C65E5-3246-174B-B0BA-A1D9A138B9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164" y="1625153"/>
            <a:ext cx="4234847" cy="31858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EA80C2-9436-2640-8FFF-D0D9843D9D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0988" y="1625153"/>
            <a:ext cx="4265135" cy="31858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CBDBFB2-8BD8-F042-9C0C-7F639F21ED2A}"/>
              </a:ext>
            </a:extLst>
          </p:cNvPr>
          <p:cNvSpPr txBox="1"/>
          <p:nvPr/>
        </p:nvSpPr>
        <p:spPr>
          <a:xfrm>
            <a:off x="656492" y="517157"/>
            <a:ext cx="61529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/>
              <a:t>Eigenvector Continuation as an Efficient and Accurate Emulator </a:t>
            </a:r>
          </a:p>
          <a:p>
            <a:pPr algn="ctr"/>
            <a:r>
              <a:rPr lang="en-US" i="1" dirty="0"/>
              <a:t>for Uncertainty Quantification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EF09CF-26BD-ED4E-8340-17B541DC6073}"/>
              </a:ext>
            </a:extLst>
          </p:cNvPr>
          <p:cNvSpPr txBox="1"/>
          <p:nvPr/>
        </p:nvSpPr>
        <p:spPr>
          <a:xfrm>
            <a:off x="1317210" y="1120379"/>
            <a:ext cx="5101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S. König, A. </a:t>
            </a:r>
            <a:r>
              <a:rPr lang="en-US" dirty="0" err="1"/>
              <a:t>Ekström</a:t>
            </a:r>
            <a:r>
              <a:rPr lang="en-US" dirty="0"/>
              <a:t>, K. </a:t>
            </a:r>
            <a:r>
              <a:rPr lang="en-US" dirty="0" err="1"/>
              <a:t>Hebeler</a:t>
            </a:r>
            <a:r>
              <a:rPr lang="en-US" dirty="0"/>
              <a:t>, D. Lee, A. </a:t>
            </a:r>
            <a:r>
              <a:rPr lang="en-US" dirty="0" err="1"/>
              <a:t>Schwenk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59B653-F0F3-2945-8ADA-B59CB716A496}"/>
              </a:ext>
            </a:extLst>
          </p:cNvPr>
          <p:cNvSpPr txBox="1"/>
          <p:nvPr/>
        </p:nvSpPr>
        <p:spPr>
          <a:xfrm>
            <a:off x="1008184" y="2719754"/>
            <a:ext cx="1218667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baseline="30000" dirty="0">
                <a:solidFill>
                  <a:srgbClr val="FF0000"/>
                </a:solidFill>
              </a:rPr>
              <a:t>4</a:t>
            </a:r>
            <a:r>
              <a:rPr lang="en-US" b="1" dirty="0">
                <a:solidFill>
                  <a:srgbClr val="FF0000"/>
                </a:solidFill>
              </a:rPr>
              <a:t>He energy</a:t>
            </a:r>
            <a:endParaRPr lang="en-US" b="1" baseline="300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893375-D012-BF45-B490-28BA1FD4F6DA}"/>
              </a:ext>
            </a:extLst>
          </p:cNvPr>
          <p:cNvSpPr txBox="1"/>
          <p:nvPr/>
        </p:nvSpPr>
        <p:spPr>
          <a:xfrm>
            <a:off x="5243031" y="2597707"/>
            <a:ext cx="1218667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baseline="30000" dirty="0">
                <a:solidFill>
                  <a:srgbClr val="FF0000"/>
                </a:solidFill>
              </a:rPr>
              <a:t>4</a:t>
            </a:r>
            <a:r>
              <a:rPr lang="en-US" b="1" dirty="0">
                <a:solidFill>
                  <a:srgbClr val="FF0000"/>
                </a:solidFill>
              </a:rPr>
              <a:t>He energy</a:t>
            </a:r>
            <a:endParaRPr lang="en-US" b="1" baseline="30000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A29414-4140-684B-BD26-1C9EBC0C6B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87C7CF1-4D7D-C941-87F6-6592CA3F75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67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D31BFBC-9E45-7642-B8A0-D81497F757EC}"/>
              </a:ext>
            </a:extLst>
          </p:cNvPr>
          <p:cNvSpPr txBox="1"/>
          <p:nvPr/>
        </p:nvSpPr>
        <p:spPr>
          <a:xfrm>
            <a:off x="7080749" y="638171"/>
            <a:ext cx="1955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hlinkClick r:id="rId3"/>
              </a:rPr>
              <a:t>arXiv: 1910.02922</a:t>
            </a:r>
            <a:r>
              <a:rPr lang="en-US" b="1" dirty="0"/>
              <a:t> 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F6D59F-C8AA-9E49-A322-5101FB6892B5}"/>
              </a:ext>
            </a:extLst>
          </p:cNvPr>
          <p:cNvSpPr txBox="1"/>
          <p:nvPr/>
        </p:nvSpPr>
        <p:spPr>
          <a:xfrm>
            <a:off x="245533" y="55673"/>
            <a:ext cx="8630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Bayes is great, but won’t the sampling be too expensive?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57568C-D27A-6544-B4E5-2DF2D58A561F}"/>
              </a:ext>
            </a:extLst>
          </p:cNvPr>
          <p:cNvSpPr txBox="1"/>
          <p:nvPr/>
        </p:nvSpPr>
        <p:spPr>
          <a:xfrm>
            <a:off x="275350" y="4268732"/>
            <a:ext cx="8373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“We have to use (16 + 1) · 216 = </a:t>
            </a:r>
            <a:r>
              <a:rPr lang="en-US" sz="1600" dirty="0">
                <a:solidFill>
                  <a:srgbClr val="FF0000"/>
                </a:solidFill>
              </a:rPr>
              <a:t>1,114,112 quasi MC samples </a:t>
            </a:r>
            <a:r>
              <a:rPr lang="en-US" sz="1600" dirty="0"/>
              <a:t>to extract statistically significant main and total effects of the energy and radius for all LECs. With SP-CC(64) this took about </a:t>
            </a:r>
            <a:r>
              <a:rPr lang="en-US" sz="1600" dirty="0">
                <a:solidFill>
                  <a:srgbClr val="FF0000"/>
                </a:solidFill>
              </a:rPr>
              <a:t>1 hour </a:t>
            </a:r>
            <a:r>
              <a:rPr lang="en-US" sz="1600" dirty="0"/>
              <a:t>on a standard laptop, while an equivalent set of exact CCSD computations would require </a:t>
            </a:r>
            <a:r>
              <a:rPr lang="en-US" sz="1600" dirty="0">
                <a:solidFill>
                  <a:srgbClr val="FF0000"/>
                </a:solidFill>
              </a:rPr>
              <a:t>20 years</a:t>
            </a:r>
            <a:r>
              <a:rPr lang="en-US" sz="1600" dirty="0"/>
              <a:t>."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6E3EC5-82A7-9446-B2F4-B5B5D1C06B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227" y="1240177"/>
            <a:ext cx="2349386" cy="29978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4AE627-27D9-B34F-B380-62C5926EF3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2116" y="1384766"/>
            <a:ext cx="5956300" cy="26797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C10DCF-BC92-6445-B5E8-B63D52630AC7}"/>
              </a:ext>
            </a:extLst>
          </p:cNvPr>
          <p:cNvSpPr txBox="1"/>
          <p:nvPr/>
        </p:nvSpPr>
        <p:spPr>
          <a:xfrm>
            <a:off x="644732" y="536133"/>
            <a:ext cx="6286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Global sensitivity analysis of bulk properties of an atomic nucleus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7F96C0-1D9A-C944-85EF-53FCF1745221}"/>
              </a:ext>
            </a:extLst>
          </p:cNvPr>
          <p:cNvSpPr txBox="1"/>
          <p:nvPr/>
        </p:nvSpPr>
        <p:spPr>
          <a:xfrm>
            <a:off x="2534864" y="822837"/>
            <a:ext cx="2506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A. </a:t>
            </a:r>
            <a:r>
              <a:rPr lang="en-US" dirty="0" err="1"/>
              <a:t>Ekström</a:t>
            </a:r>
            <a:r>
              <a:rPr lang="en-US" dirty="0"/>
              <a:t> and G. Hagen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D7F40B-DB09-CD4D-9365-F0E6796606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87C7CF1-4D7D-C941-87F6-6592CA3F75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82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36C70A-53F1-934F-B454-BF07C9D9E5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898" r="3073" b="1705"/>
          <a:stretch/>
        </p:blipFill>
        <p:spPr>
          <a:xfrm>
            <a:off x="137160" y="604520"/>
            <a:ext cx="8869680" cy="43891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E1A28A-05BE-F347-A5BB-E37880622494}"/>
              </a:ext>
            </a:extLst>
          </p:cNvPr>
          <p:cNvSpPr txBox="1"/>
          <p:nvPr/>
        </p:nvSpPr>
        <p:spPr>
          <a:xfrm>
            <a:off x="1967109" y="142855"/>
            <a:ext cx="56180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Gaussian process model of the coefficients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7216F6-8DE5-4B47-BC60-D4A5087A52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08" y="665533"/>
            <a:ext cx="2788474" cy="56201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338CD0-3727-5D49-849E-D2C0E5081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1D91C-BA14-BA44-AD3D-7D4131C9566D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330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85CFB0B-570C-5142-819A-A5DC4CA251F9}"/>
              </a:ext>
            </a:extLst>
          </p:cNvPr>
          <p:cNvSpPr txBox="1"/>
          <p:nvPr/>
        </p:nvSpPr>
        <p:spPr>
          <a:xfrm>
            <a:off x="1103284" y="224735"/>
            <a:ext cx="3818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Preview of take-away points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625FB9-AF1B-774A-AAED-68785A2B0058}"/>
              </a:ext>
            </a:extLst>
          </p:cNvPr>
          <p:cNvSpPr txBox="1"/>
          <p:nvPr/>
        </p:nvSpPr>
        <p:spPr>
          <a:xfrm>
            <a:off x="201386" y="686400"/>
            <a:ext cx="562247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4310" indent="-19431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Bayesian statistics is a powerful framework for (chiral) EFT uncertainty quantification (UQ). </a:t>
            </a:r>
            <a:r>
              <a:rPr lang="en-US" i="1" dirty="0">
                <a:solidFill>
                  <a:srgbClr val="0070C0"/>
                </a:solidFill>
              </a:rPr>
              <a:t>Everything is a pdf.</a:t>
            </a:r>
          </a:p>
          <a:p>
            <a:pPr marL="194310" indent="-19431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EFT theory </a:t>
            </a:r>
            <a:r>
              <a:rPr lang="en-US" i="1" dirty="0"/>
              <a:t>discrepancy model </a:t>
            </a:r>
            <a:r>
              <a:rPr lang="en-US" dirty="0"/>
              <a:t>from the convergence pattern and naturalness </a:t>
            </a:r>
            <a:r>
              <a:rPr lang="en-US" i="1" dirty="0"/>
              <a:t>priors</a:t>
            </a:r>
            <a:r>
              <a:rPr lang="en-US" dirty="0"/>
              <a:t>; assumptions explicit.</a:t>
            </a:r>
          </a:p>
          <a:p>
            <a:pPr marL="194310" indent="-19431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0070C0"/>
                </a:solidFill>
              </a:rPr>
              <a:t>Model checking </a:t>
            </a:r>
            <a:r>
              <a:rPr lang="en-US" dirty="0">
                <a:solidFill>
                  <a:srgbClr val="0070C0"/>
                </a:solidFill>
              </a:rPr>
              <a:t>is an essential part of Bayesian UQ.</a:t>
            </a:r>
            <a:endParaRPr lang="en-US" i="1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6B6F4EA-6101-114E-A8FD-2938174BE25E}"/>
              </a:ext>
            </a:extLst>
          </p:cNvPr>
          <p:cNvGrpSpPr/>
          <p:nvPr/>
        </p:nvGrpSpPr>
        <p:grpSpPr>
          <a:xfrm>
            <a:off x="5842510" y="701855"/>
            <a:ext cx="3100104" cy="4205793"/>
            <a:chOff x="5842510" y="701855"/>
            <a:chExt cx="3100104" cy="420579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B2F531A-08D9-D74C-AF00-2BA21F06C9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42510" y="701855"/>
              <a:ext cx="3100104" cy="328246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057FE04-7E89-1449-B15A-DBC1F2345305}"/>
                </a:ext>
              </a:extLst>
            </p:cNvPr>
            <p:cNvSpPr txBox="1"/>
            <p:nvPr/>
          </p:nvSpPr>
          <p:spPr>
            <a:xfrm>
              <a:off x="6005836" y="3984318"/>
              <a:ext cx="293677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Toy model for an observable </a:t>
              </a:r>
              <a:r>
                <a:rPr lang="en-US" i="1" dirty="0"/>
                <a:t>y(x); </a:t>
              </a:r>
              <a:r>
                <a:rPr lang="en-US" dirty="0"/>
                <a:t>e.g., cross section vs. energy, order-by-order in EFT.</a:t>
              </a:r>
              <a:endParaRPr lang="en-US" i="1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BB904E0-6052-D041-AB6C-30BBA4DD5229}"/>
              </a:ext>
            </a:extLst>
          </p:cNvPr>
          <p:cNvGrpSpPr>
            <a:grpSpLocks noChangeAspect="1"/>
          </p:cNvGrpSpPr>
          <p:nvPr/>
        </p:nvGrpSpPr>
        <p:grpSpPr>
          <a:xfrm>
            <a:off x="2979141" y="2382842"/>
            <a:ext cx="2704960" cy="2651760"/>
            <a:chOff x="3952787" y="171577"/>
            <a:chExt cx="4299954" cy="421538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0E8006F-E72E-A848-A20F-62A125D03F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52787" y="171577"/>
              <a:ext cx="4215384" cy="4215384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1D3A626-CA87-C349-9D47-28AE659C2660}"/>
                </a:ext>
              </a:extLst>
            </p:cNvPr>
            <p:cNvSpPr/>
            <p:nvPr/>
          </p:nvSpPr>
          <p:spPr>
            <a:xfrm>
              <a:off x="5684362" y="2406397"/>
              <a:ext cx="2568379" cy="9295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0000"/>
                  </a:solidFill>
                </a:rPr>
                <a:t>Order-by-order</a:t>
              </a:r>
              <a:br>
                <a:rPr lang="en-US" sz="1600" b="1" dirty="0">
                  <a:solidFill>
                    <a:srgbClr val="FF0000"/>
                  </a:solidFill>
                </a:rPr>
              </a:br>
              <a:r>
                <a:rPr lang="en-US" sz="1600" b="1" dirty="0">
                  <a:solidFill>
                    <a:srgbClr val="FF0000"/>
                  </a:solidFill>
                </a:rPr>
                <a:t>failure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0B1830-54DA-9547-8037-A34137951A19}"/>
              </a:ext>
            </a:extLst>
          </p:cNvPr>
          <p:cNvGrpSpPr>
            <a:grpSpLocks noChangeAspect="1"/>
          </p:cNvGrpSpPr>
          <p:nvPr/>
        </p:nvGrpSpPr>
        <p:grpSpPr>
          <a:xfrm>
            <a:off x="174882" y="2353789"/>
            <a:ext cx="2730670" cy="2651760"/>
            <a:chOff x="355031" y="976604"/>
            <a:chExt cx="4340823" cy="421538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11858C7-9527-AE4F-AA15-67146A709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5031" y="976604"/>
              <a:ext cx="4215384" cy="4215384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9D16AAD-8E3F-4944-977F-CE9A02315576}"/>
                </a:ext>
              </a:extLst>
            </p:cNvPr>
            <p:cNvSpPr txBox="1"/>
            <p:nvPr/>
          </p:nvSpPr>
          <p:spPr>
            <a:xfrm>
              <a:off x="2349757" y="3626192"/>
              <a:ext cx="2346097" cy="9295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0000"/>
                  </a:solidFill>
                </a:rPr>
                <a:t>Order-by-order</a:t>
              </a:r>
              <a:br>
                <a:rPr lang="en-US" sz="1600" b="1" dirty="0">
                  <a:solidFill>
                    <a:srgbClr val="FF0000"/>
                  </a:solidFill>
                </a:rPr>
              </a:br>
              <a:r>
                <a:rPr lang="en-US" sz="1600" b="1" dirty="0">
                  <a:solidFill>
                    <a:srgbClr val="FF0000"/>
                  </a:solidFill>
                </a:rPr>
                <a:t>success</a:t>
              </a:r>
            </a:p>
          </p:txBody>
        </p:sp>
      </p:grp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0CEE948E-342D-FE47-94D1-C85D7228D5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87C7CF1-4D7D-C941-87F6-6592CA3F75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54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9C9C9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85CFB0B-570C-5142-819A-A5DC4CA251F9}"/>
              </a:ext>
            </a:extLst>
          </p:cNvPr>
          <p:cNvSpPr txBox="1"/>
          <p:nvPr/>
        </p:nvSpPr>
        <p:spPr>
          <a:xfrm>
            <a:off x="1103284" y="224735"/>
            <a:ext cx="3818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Preview of take-away points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625FB9-AF1B-774A-AAED-68785A2B0058}"/>
              </a:ext>
            </a:extLst>
          </p:cNvPr>
          <p:cNvSpPr txBox="1"/>
          <p:nvPr/>
        </p:nvSpPr>
        <p:spPr>
          <a:xfrm>
            <a:off x="201386" y="686400"/>
            <a:ext cx="5622471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4310" indent="-19431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Bayesian statistics is a powerful framework for (chiral) EFT uncertainty quantification (UQ). </a:t>
            </a:r>
            <a:r>
              <a:rPr lang="en-US" i="1" dirty="0">
                <a:solidFill>
                  <a:srgbClr val="0070C0"/>
                </a:solidFill>
              </a:rPr>
              <a:t>Everything is a pdf.</a:t>
            </a:r>
          </a:p>
          <a:p>
            <a:pPr marL="194310" indent="-19431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EFT theory </a:t>
            </a:r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discrepancy model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from the convergence pattern and naturalness </a:t>
            </a:r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priors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; assumptions explicit.</a:t>
            </a:r>
          </a:p>
          <a:p>
            <a:pPr marL="194310" indent="-19431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Model checking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is an essential part of Bayesian UQ.</a:t>
            </a:r>
            <a:endParaRPr lang="en-US" i="1" dirty="0">
              <a:solidFill>
                <a:schemeClr val="bg1">
                  <a:lumMod val="75000"/>
                </a:schemeClr>
              </a:solidFill>
            </a:endParaRPr>
          </a:p>
          <a:p>
            <a:pPr marL="194310" indent="-19431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i="1" dirty="0"/>
              <a:t>Correlations</a:t>
            </a:r>
            <a:r>
              <a:rPr lang="en-US" dirty="0"/>
              <a:t> matter (in many ways). Gaussian process truncation error model for continuous correlations. </a:t>
            </a:r>
          </a:p>
          <a:p>
            <a:pPr marL="194310" indent="-19431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rgbClr val="0070C0"/>
              </a:solidFill>
            </a:endParaRPr>
          </a:p>
          <a:p>
            <a:pPr marL="194310" indent="-19431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0BB077-874F-874D-86CE-4BF8E7154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7658" y="25953"/>
            <a:ext cx="2891154" cy="30485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491150-D59D-9749-AB49-4CDDC1EA84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7491" y="3074504"/>
            <a:ext cx="2046294" cy="2036907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5F5EB1-14A8-7F4B-AB62-5EFBEC596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87C7CF1-4D7D-C941-87F6-6592CA3F75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33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9C9C9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85CFB0B-570C-5142-819A-A5DC4CA251F9}"/>
              </a:ext>
            </a:extLst>
          </p:cNvPr>
          <p:cNvSpPr txBox="1"/>
          <p:nvPr/>
        </p:nvSpPr>
        <p:spPr>
          <a:xfrm>
            <a:off x="1103284" y="224735"/>
            <a:ext cx="3818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Preview of take-away points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625FB9-AF1B-774A-AAED-68785A2B0058}"/>
              </a:ext>
            </a:extLst>
          </p:cNvPr>
          <p:cNvSpPr txBox="1"/>
          <p:nvPr/>
        </p:nvSpPr>
        <p:spPr>
          <a:xfrm>
            <a:off x="201386" y="686400"/>
            <a:ext cx="5622471" cy="380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4310" indent="-19431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Bayesian statistics is a powerful framework for (chiral) EFT uncertainty quantification (UQ). </a:t>
            </a:r>
            <a:r>
              <a:rPr lang="en-US" i="1" dirty="0">
                <a:solidFill>
                  <a:srgbClr val="0070C0"/>
                </a:solidFill>
              </a:rPr>
              <a:t>Everything is a pdf.</a:t>
            </a:r>
          </a:p>
          <a:p>
            <a:pPr marL="194310" indent="-19431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EFT theory </a:t>
            </a:r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discrepancy model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from the convergence pattern and naturalness </a:t>
            </a:r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priors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; assumptions explicit.</a:t>
            </a:r>
          </a:p>
          <a:p>
            <a:pPr marL="194310" indent="-19431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Model checking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is an essential part of Bayesian UQ.</a:t>
            </a:r>
            <a:endParaRPr lang="en-US" i="1" dirty="0">
              <a:solidFill>
                <a:schemeClr val="bg1">
                  <a:lumMod val="75000"/>
                </a:schemeClr>
              </a:solidFill>
            </a:endParaRPr>
          </a:p>
          <a:p>
            <a:pPr marL="194310" indent="-19431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Correlations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matter (in many ways). Gaussian process truncation error model for continuous correlations. </a:t>
            </a:r>
          </a:p>
          <a:p>
            <a:pPr marL="194310" indent="-19431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Bayesian: </a:t>
            </a:r>
            <a:r>
              <a:rPr lang="en-US" i="1" dirty="0">
                <a:solidFill>
                  <a:srgbClr val="0070C0"/>
                </a:solidFill>
              </a:rPr>
              <a:t>sample</a:t>
            </a:r>
            <a:r>
              <a:rPr lang="en-US" dirty="0">
                <a:solidFill>
                  <a:srgbClr val="0070C0"/>
                </a:solidFill>
              </a:rPr>
              <a:t> for parameter estimation and the propagation of uncertainties; use </a:t>
            </a:r>
            <a:r>
              <a:rPr lang="en-US" i="1" dirty="0">
                <a:solidFill>
                  <a:srgbClr val="0070C0"/>
                </a:solidFill>
              </a:rPr>
              <a:t>emulators</a:t>
            </a:r>
            <a:r>
              <a:rPr lang="en-US" dirty="0">
                <a:solidFill>
                  <a:srgbClr val="0070C0"/>
                </a:solidFill>
              </a:rPr>
              <a:t> (like EC)!</a:t>
            </a:r>
          </a:p>
          <a:p>
            <a:pPr marL="194310" indent="-19431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Using priors and truncation errors minimizes overfitting and dependence on how much data is used; posteriors can be used for diagnostics.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65C7DA8-568F-B249-B585-792909D126A7}"/>
              </a:ext>
            </a:extLst>
          </p:cNvPr>
          <p:cNvGrpSpPr/>
          <p:nvPr/>
        </p:nvGrpSpPr>
        <p:grpSpPr>
          <a:xfrm>
            <a:off x="5708681" y="702085"/>
            <a:ext cx="3435319" cy="3739330"/>
            <a:chOff x="5708681" y="702085"/>
            <a:chExt cx="3435319" cy="373933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5E8D466-C5D5-2448-9D1C-9C428807481D}"/>
                </a:ext>
              </a:extLst>
            </p:cNvPr>
            <p:cNvGrpSpPr/>
            <p:nvPr/>
          </p:nvGrpSpPr>
          <p:grpSpPr>
            <a:xfrm>
              <a:off x="5708681" y="702085"/>
              <a:ext cx="3435319" cy="3739330"/>
              <a:chOff x="3151217" y="1332730"/>
              <a:chExt cx="3435319" cy="3739330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2894957C-DA31-CC48-A08B-AC545A7382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94225" y="1332730"/>
                <a:ext cx="2811092" cy="2862203"/>
              </a:xfrm>
              <a:prstGeom prst="rect">
                <a:avLst/>
              </a:prstGeom>
            </p:spPr>
          </p:pic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46B97B4B-38D2-F84A-95CC-4060E8ACC9EE}"/>
                  </a:ext>
                </a:extLst>
              </p:cNvPr>
              <p:cNvSpPr/>
              <p:nvPr/>
            </p:nvSpPr>
            <p:spPr>
              <a:xfrm>
                <a:off x="3151217" y="4157660"/>
                <a:ext cx="3435319" cy="914400"/>
              </a:xfrm>
              <a:prstGeom prst="roundRect">
                <a:avLst/>
              </a:prstGeom>
              <a:noFill/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Aft>
                    <a:spcPts val="200"/>
                  </a:spcAft>
                </a:pPr>
                <a:r>
                  <a:rPr lang="en-US" sz="1600" dirty="0" err="1">
                    <a:solidFill>
                      <a:srgbClr val="FF0000"/>
                    </a:solidFill>
                  </a:rPr>
                  <a:t>pr</a:t>
                </a:r>
                <a:r>
                  <a:rPr lang="en-US" sz="1600" dirty="0">
                    <a:solidFill>
                      <a:srgbClr val="FF0000"/>
                    </a:solidFill>
                  </a:rPr>
                  <a:t>(</a:t>
                </a:r>
                <a:r>
                  <a:rPr lang="en-US" sz="1600" b="1" dirty="0" err="1">
                    <a:solidFill>
                      <a:srgbClr val="FF0000"/>
                    </a:solidFill>
                  </a:rPr>
                  <a:t>θ</a:t>
                </a:r>
                <a:r>
                  <a:rPr lang="en-US" sz="1600" b="1" dirty="0">
                    <a:solidFill>
                      <a:srgbClr val="FF0000"/>
                    </a:solidFill>
                  </a:rPr>
                  <a:t> </a:t>
                </a:r>
                <a:r>
                  <a:rPr lang="en-US" sz="1600" dirty="0">
                    <a:solidFill>
                      <a:srgbClr val="FF0000"/>
                    </a:solidFill>
                  </a:rPr>
                  <a:t>| </a:t>
                </a:r>
                <a:r>
                  <a:rPr lang="en-US" sz="1600" b="1" dirty="0" err="1">
                    <a:solidFill>
                      <a:srgbClr val="FF0000"/>
                    </a:solidFill>
                  </a:rPr>
                  <a:t>y</a:t>
                </a:r>
                <a:r>
                  <a:rPr lang="en-US" sz="1600" baseline="-25000" dirty="0" err="1">
                    <a:solidFill>
                      <a:srgbClr val="FF0000"/>
                    </a:solidFill>
                  </a:rPr>
                  <a:t>exp</a:t>
                </a:r>
                <a:r>
                  <a:rPr lang="en-US" sz="1600" baseline="-25000" dirty="0">
                    <a:solidFill>
                      <a:srgbClr val="FF0000"/>
                    </a:solidFill>
                  </a:rPr>
                  <a:t> </a:t>
                </a:r>
                <a:r>
                  <a:rPr lang="en-US" sz="1600" dirty="0">
                    <a:solidFill>
                      <a:srgbClr val="FF0000"/>
                    </a:solidFill>
                  </a:rPr>
                  <a:t>, </a:t>
                </a:r>
                <a:r>
                  <a:rPr lang="en-US" sz="1600" dirty="0" err="1">
                    <a:solidFill>
                      <a:srgbClr val="FF0000"/>
                    </a:solidFill>
                  </a:rPr>
                  <a:t>Σ</a:t>
                </a:r>
                <a:r>
                  <a:rPr lang="en-US" sz="1600" baseline="-25000" dirty="0" err="1">
                    <a:solidFill>
                      <a:srgbClr val="FF0000"/>
                    </a:solidFill>
                  </a:rPr>
                  <a:t>exp</a:t>
                </a:r>
                <a:r>
                  <a:rPr lang="en-US" sz="1600" dirty="0">
                    <a:solidFill>
                      <a:srgbClr val="FF0000"/>
                    </a:solidFill>
                  </a:rPr>
                  <a:t> , </a:t>
                </a:r>
                <a:r>
                  <a:rPr lang="en-US" sz="1600" dirty="0" err="1">
                    <a:solidFill>
                      <a:srgbClr val="FF0000"/>
                    </a:solidFill>
                  </a:rPr>
                  <a:t>Σ</a:t>
                </a:r>
                <a:r>
                  <a:rPr lang="en-US" sz="1600" baseline="-25000" dirty="0" err="1">
                    <a:solidFill>
                      <a:srgbClr val="FF0000"/>
                    </a:solidFill>
                  </a:rPr>
                  <a:t>th</a:t>
                </a:r>
                <a:r>
                  <a:rPr lang="en-US" sz="1600" dirty="0">
                    <a:solidFill>
                      <a:srgbClr val="FF0000"/>
                    </a:solidFill>
                  </a:rPr>
                  <a:t> , I)</a:t>
                </a:r>
                <a:r>
                  <a:rPr lang="en-US" sz="1600" dirty="0">
                    <a:solidFill>
                      <a:schemeClr val="tx1"/>
                    </a:solidFill>
                  </a:rPr>
                  <a:t> ⇒</a:t>
                </a:r>
              </a:p>
              <a:p>
                <a:pPr algn="ctr">
                  <a:spcAft>
                    <a:spcPts val="200"/>
                  </a:spcAft>
                </a:pPr>
                <a:r>
                  <a:rPr lang="en-US" sz="1600" dirty="0">
                    <a:solidFill>
                      <a:schemeClr val="tx1"/>
                    </a:solidFill>
                  </a:rPr>
                  <a:t>pdf of model parameters </a:t>
                </a:r>
                <a:r>
                  <a:rPr lang="en-US" sz="1600" b="1" dirty="0" err="1">
                    <a:solidFill>
                      <a:schemeClr val="tx1"/>
                    </a:solidFill>
                  </a:rPr>
                  <a:t>θ</a:t>
                </a:r>
                <a:r>
                  <a:rPr lang="en-US" sz="1600" b="1" dirty="0">
                    <a:solidFill>
                      <a:schemeClr val="tx1"/>
                    </a:solidFill>
                  </a:rPr>
                  <a:t> </a:t>
                </a:r>
                <a:r>
                  <a:rPr lang="en-US" sz="1600" dirty="0">
                    <a:solidFill>
                      <a:schemeClr val="tx1"/>
                    </a:solidFill>
                  </a:rPr>
                  <a:t>given data </a:t>
                </a:r>
                <a:r>
                  <a:rPr lang="en-US" sz="1600" b="1" dirty="0" err="1">
                    <a:solidFill>
                      <a:schemeClr val="tx1"/>
                    </a:solidFill>
                  </a:rPr>
                  <a:t>y</a:t>
                </a:r>
                <a:r>
                  <a:rPr lang="en-US" sz="1600" baseline="-25000" dirty="0" err="1">
                    <a:solidFill>
                      <a:schemeClr val="tx1"/>
                    </a:solidFill>
                  </a:rPr>
                  <a:t>exp</a:t>
                </a:r>
                <a:r>
                  <a:rPr lang="en-US" sz="1600" baseline="-25000" dirty="0">
                    <a:solidFill>
                      <a:schemeClr val="tx1"/>
                    </a:solidFill>
                  </a:rPr>
                  <a:t> </a:t>
                </a:r>
                <a:r>
                  <a:rPr lang="en-US" sz="1600" dirty="0">
                    <a:solidFill>
                      <a:schemeClr val="tx1"/>
                    </a:solidFill>
                  </a:rPr>
                  <a:t>and experiment/theory errors </a:t>
                </a:r>
                <a:r>
                  <a:rPr lang="en-US" sz="1600" dirty="0" err="1">
                    <a:solidFill>
                      <a:schemeClr val="tx1"/>
                    </a:solidFill>
                  </a:rPr>
                  <a:t>Σ</a:t>
                </a:r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1249D59-6FED-6845-835D-F2DCE2DA3C51}"/>
                </a:ext>
              </a:extLst>
            </p:cNvPr>
            <p:cNvSpPr txBox="1"/>
            <p:nvPr/>
          </p:nvSpPr>
          <p:spPr>
            <a:xfrm>
              <a:off x="7323723" y="1023957"/>
              <a:ext cx="15433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3P0 channel at N3LO np sector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A58F2A1-2289-A04C-B867-9F3D55638F14}"/>
              </a:ext>
            </a:extLst>
          </p:cNvPr>
          <p:cNvGrpSpPr/>
          <p:nvPr/>
        </p:nvGrpSpPr>
        <p:grpSpPr>
          <a:xfrm>
            <a:off x="5704832" y="224735"/>
            <a:ext cx="3439168" cy="3365413"/>
            <a:chOff x="5704832" y="224735"/>
            <a:chExt cx="3439168" cy="336541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6347CA2-A235-1940-953C-27ECC5A688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04832" y="224735"/>
              <a:ext cx="3237782" cy="336541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1759F78-3000-A645-93F4-24C24FEF0B46}"/>
                </a:ext>
              </a:extLst>
            </p:cNvPr>
            <p:cNvSpPr txBox="1"/>
            <p:nvPr/>
          </p:nvSpPr>
          <p:spPr>
            <a:xfrm>
              <a:off x="6927473" y="343677"/>
              <a:ext cx="190308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1S0 channel at N3LO</a:t>
              </a:r>
            </a:p>
            <a:p>
              <a:pPr algn="ctr"/>
              <a:r>
                <a:rPr lang="en-US" sz="1600" dirty="0"/>
                <a:t> np sector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BF3EB36-8266-D541-A7E5-710764E6E483}"/>
                </a:ext>
              </a:extLst>
            </p:cNvPr>
            <p:cNvSpPr txBox="1"/>
            <p:nvPr/>
          </p:nvSpPr>
          <p:spPr>
            <a:xfrm>
              <a:off x="7600693" y="1023957"/>
              <a:ext cx="15433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solidFill>
                    <a:schemeClr val="accent6">
                      <a:lumMod val="75000"/>
                    </a:schemeClr>
                  </a:solidFill>
                </a:rPr>
                <a:t>Wesolowski</a:t>
              </a:r>
              <a:r>
                <a:rPr lang="en-US" sz="1400" dirty="0">
                  <a:solidFill>
                    <a:schemeClr val="accent6">
                      <a:lumMod val="75000"/>
                    </a:schemeClr>
                  </a:solidFill>
                </a:rPr>
                <a:t> et al., J. Phys. G (2019)</a:t>
              </a:r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9269049-C036-DE48-A66A-0CC67AFD98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87C7CF1-4D7D-C941-87F6-6592CA3F75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70426F-E453-3247-A797-6AF02D19A30D}"/>
              </a:ext>
            </a:extLst>
          </p:cNvPr>
          <p:cNvSpPr txBox="1"/>
          <p:nvPr/>
        </p:nvSpPr>
        <p:spPr>
          <a:xfrm>
            <a:off x="589136" y="4579774"/>
            <a:ext cx="8665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Xilin</a:t>
            </a:r>
            <a:r>
              <a:rPr lang="en-US" dirty="0">
                <a:solidFill>
                  <a:srgbClr val="FF0000"/>
                </a:solidFill>
              </a:rPr>
              <a:t> Zhang S@INT talk on eigenvector continuation (EC) for scattering on August 13.</a:t>
            </a:r>
          </a:p>
        </p:txBody>
      </p:sp>
    </p:spTree>
    <p:extLst>
      <p:ext uri="{BB962C8B-B14F-4D97-AF65-F5344CB8AC3E}">
        <p14:creationId xmlns:p14="http://schemas.microsoft.com/office/powerpoint/2010/main" val="369036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85CFB0B-570C-5142-819A-A5DC4CA251F9}"/>
              </a:ext>
            </a:extLst>
          </p:cNvPr>
          <p:cNvSpPr txBox="1"/>
          <p:nvPr/>
        </p:nvSpPr>
        <p:spPr>
          <a:xfrm>
            <a:off x="1103284" y="224735"/>
            <a:ext cx="3818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Preview of take-away points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625FB9-AF1B-774A-AAED-68785A2B0058}"/>
              </a:ext>
            </a:extLst>
          </p:cNvPr>
          <p:cNvSpPr txBox="1"/>
          <p:nvPr/>
        </p:nvSpPr>
        <p:spPr>
          <a:xfrm>
            <a:off x="201386" y="686400"/>
            <a:ext cx="562247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4310" indent="-19431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Bayesian statistics is a powerful framework for (chiral) EFT uncertainty quantification (UQ). </a:t>
            </a:r>
            <a:r>
              <a:rPr lang="en-US" i="1" dirty="0">
                <a:solidFill>
                  <a:srgbClr val="0070C0"/>
                </a:solidFill>
              </a:rPr>
              <a:t>Everything is a pdf.</a:t>
            </a:r>
          </a:p>
          <a:p>
            <a:pPr marL="194310" indent="-19431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EFT theory </a:t>
            </a:r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discrepancy model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from the convergence pattern and naturalness </a:t>
            </a:r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priors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; assumptions explicit.</a:t>
            </a:r>
          </a:p>
          <a:p>
            <a:pPr marL="194310" indent="-19431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Model checking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is an essential part of Bayesian UQ.</a:t>
            </a:r>
            <a:endParaRPr lang="en-US" i="1" dirty="0">
              <a:solidFill>
                <a:schemeClr val="bg1">
                  <a:lumMod val="75000"/>
                </a:schemeClr>
              </a:solidFill>
            </a:endParaRPr>
          </a:p>
          <a:p>
            <a:pPr marL="194310" indent="-19431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Correlations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matter (in many ways). Gaussian process truncation error model for continuous correlations. </a:t>
            </a:r>
          </a:p>
          <a:p>
            <a:pPr marL="194310" indent="-19431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Bayesian: </a:t>
            </a:r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sample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for parameter estimation and the propagation of uncertainties; use </a:t>
            </a:r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emulators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(like EC)!</a:t>
            </a:r>
          </a:p>
          <a:p>
            <a:pPr marL="194310" indent="-19431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Using priors and truncation errors minimizes overfitting and dependence on how much data is used; posteriors can be used for diagnostics.</a:t>
            </a:r>
          </a:p>
          <a:p>
            <a:pPr marL="194310" indent="-19431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0070C0"/>
                </a:solidFill>
              </a:rPr>
              <a:t>Model mixing </a:t>
            </a:r>
            <a:r>
              <a:rPr lang="en-US" dirty="0">
                <a:solidFill>
                  <a:srgbClr val="0070C0"/>
                </a:solidFill>
              </a:rPr>
              <a:t>is a frontier. Can we use RG invariance?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D55989-91AA-9345-BC9F-B763BE90DE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017355"/>
            <a:ext cx="4229100" cy="1422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1C91F36-C904-6941-8B50-5443D63EEDD5}"/>
              </a:ext>
            </a:extLst>
          </p:cNvPr>
          <p:cNvSpPr/>
          <p:nvPr/>
        </p:nvSpPr>
        <p:spPr>
          <a:xfrm>
            <a:off x="5521165" y="1417191"/>
            <a:ext cx="34214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Gaute</a:t>
            </a:r>
            <a:r>
              <a:rPr lang="en-US" b="1" dirty="0">
                <a:solidFill>
                  <a:srgbClr val="FF0000"/>
                </a:solidFill>
              </a:rPr>
              <a:t> Hagen’s talk on 17-Jul-2020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EA46CD-863E-764A-A059-45F9ECD928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8835" y="3390071"/>
            <a:ext cx="1828800" cy="457200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631EA8-513A-2B45-9639-4E88C58D9B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87C7CF1-4D7D-C941-87F6-6592CA3F75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09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56B1258-637C-0141-8533-057832B8F03C}"/>
              </a:ext>
            </a:extLst>
          </p:cNvPr>
          <p:cNvSpPr txBox="1"/>
          <p:nvPr/>
        </p:nvSpPr>
        <p:spPr>
          <a:xfrm>
            <a:off x="345439" y="194540"/>
            <a:ext cx="86507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BUQEYE Collaboration </a:t>
            </a:r>
            <a:r>
              <a:rPr lang="en-US" dirty="0"/>
              <a:t>(“Bayesian Uncertainty Quantification: Errors for Your EFT”)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D330DEB-5145-FC43-9375-F36E80AEA82E}"/>
              </a:ext>
            </a:extLst>
          </p:cNvPr>
          <p:cNvGrpSpPr/>
          <p:nvPr/>
        </p:nvGrpSpPr>
        <p:grpSpPr>
          <a:xfrm>
            <a:off x="650240" y="684282"/>
            <a:ext cx="8168640" cy="1097280"/>
            <a:chOff x="650240" y="684282"/>
            <a:chExt cx="8168640" cy="1097280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21B73BFA-30A5-7B4A-A34A-94D69D9ED061}"/>
                </a:ext>
              </a:extLst>
            </p:cNvPr>
            <p:cNvSpPr/>
            <p:nvPr/>
          </p:nvSpPr>
          <p:spPr>
            <a:xfrm>
              <a:off x="650240" y="684282"/>
              <a:ext cx="8168640" cy="1097280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B135E8F-2122-EA42-9F3C-D0B504DE04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1698" y="785237"/>
              <a:ext cx="669116" cy="8869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8D7EC90-E30B-874C-8065-B2232B894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58032" y="778710"/>
              <a:ext cx="758952" cy="8854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1CDC6DB-C854-5E4B-BC8F-FC9E599D32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2432132" y="785237"/>
              <a:ext cx="694944" cy="8876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D78C15E-233A-7241-9C04-BE78493B12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21380" y="785237"/>
              <a:ext cx="791935" cy="8869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F2E0FD6-3A05-6F4F-A5BF-455A0751E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28463" y="785237"/>
              <a:ext cx="845714" cy="8869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8FD2D01-75E0-9A40-810A-497F8E7E7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83828" y="778710"/>
              <a:ext cx="996696" cy="8831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67A5EC0-2AD7-734F-8A64-0305EC9EB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189809" y="772160"/>
              <a:ext cx="653240" cy="8842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C7F1DEB-B094-F148-97FF-DEBD45855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964077" y="772688"/>
              <a:ext cx="822960" cy="8862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531DBE4-AA4F-1241-B330-06A42FEA6E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908065" y="776182"/>
              <a:ext cx="767138" cy="88426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92686B7C-A09C-C844-8C1C-45E65768846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11858" y="1843346"/>
            <a:ext cx="1111316" cy="109727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9923F9B-CAF9-264E-AE8E-FC19EE3D85FD}"/>
              </a:ext>
            </a:extLst>
          </p:cNvPr>
          <p:cNvSpPr/>
          <p:nvPr/>
        </p:nvSpPr>
        <p:spPr>
          <a:xfrm>
            <a:off x="3600380" y="1937081"/>
            <a:ext cx="33737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hlinkClick r:id="rId13"/>
              </a:rPr>
              <a:t>https://buqeye.github.io</a:t>
            </a:r>
            <a:endParaRPr lang="en-US" sz="24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5DB3336-CC8B-8045-BBDA-998425C023B8}"/>
              </a:ext>
            </a:extLst>
          </p:cNvPr>
          <p:cNvSpPr txBox="1"/>
          <p:nvPr/>
        </p:nvSpPr>
        <p:spPr>
          <a:xfrm>
            <a:off x="761901" y="1512333"/>
            <a:ext cx="739305" cy="3573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1200" dirty="0">
                <a:solidFill>
                  <a:schemeClr val="bg1"/>
                </a:solidFill>
              </a:rPr>
              <a:t>Christian</a:t>
            </a:r>
            <a:br>
              <a:rPr lang="en-US" sz="1200" dirty="0">
                <a:solidFill>
                  <a:schemeClr val="bg1"/>
                </a:solidFill>
              </a:rPr>
            </a:br>
            <a:r>
              <a:rPr lang="en-US" sz="1200" dirty="0" err="1">
                <a:solidFill>
                  <a:schemeClr val="bg1"/>
                </a:solidFill>
              </a:rPr>
              <a:t>Drischler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3BCFBEE-DAF0-A54D-B305-71EEB479C87E}"/>
              </a:ext>
            </a:extLst>
          </p:cNvPr>
          <p:cNvSpPr txBox="1"/>
          <p:nvPr/>
        </p:nvSpPr>
        <p:spPr>
          <a:xfrm>
            <a:off x="1565771" y="1512333"/>
            <a:ext cx="766172" cy="3573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1200" dirty="0">
                <a:solidFill>
                  <a:schemeClr val="bg1"/>
                </a:solidFill>
              </a:rPr>
              <a:t>Dick</a:t>
            </a:r>
            <a:br>
              <a:rPr lang="en-US" sz="1200" dirty="0">
                <a:solidFill>
                  <a:schemeClr val="bg1"/>
                </a:solidFill>
              </a:rPr>
            </a:br>
            <a:r>
              <a:rPr lang="en-US" sz="1200" dirty="0">
                <a:solidFill>
                  <a:schemeClr val="bg1"/>
                </a:solidFill>
              </a:rPr>
              <a:t>Furnstahl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A1486EC-5239-0A43-B187-C9A301C0EF21}"/>
              </a:ext>
            </a:extLst>
          </p:cNvPr>
          <p:cNvSpPr txBox="1"/>
          <p:nvPr/>
        </p:nvSpPr>
        <p:spPr>
          <a:xfrm>
            <a:off x="2237334" y="1513478"/>
            <a:ext cx="1099981" cy="3573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1200" dirty="0">
                <a:solidFill>
                  <a:schemeClr val="bg1"/>
                </a:solidFill>
              </a:rPr>
              <a:t>Harald</a:t>
            </a:r>
            <a:br>
              <a:rPr lang="en-US" sz="1200" dirty="0">
                <a:solidFill>
                  <a:schemeClr val="bg1"/>
                </a:solidFill>
              </a:rPr>
            </a:br>
            <a:r>
              <a:rPr lang="en-US" sz="1200" dirty="0" err="1">
                <a:solidFill>
                  <a:schemeClr val="bg1"/>
                </a:solidFill>
              </a:rPr>
              <a:t>Grießhammer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4587E9B-BEE2-614E-9A85-B679F9465C82}"/>
              </a:ext>
            </a:extLst>
          </p:cNvPr>
          <p:cNvSpPr txBox="1"/>
          <p:nvPr/>
        </p:nvSpPr>
        <p:spPr>
          <a:xfrm>
            <a:off x="3277517" y="1517264"/>
            <a:ext cx="627031" cy="3573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1200" dirty="0">
                <a:solidFill>
                  <a:schemeClr val="bg1"/>
                </a:solidFill>
              </a:rPr>
              <a:t>Natalie</a:t>
            </a:r>
            <a:br>
              <a:rPr lang="en-US" sz="1200" dirty="0">
                <a:solidFill>
                  <a:schemeClr val="bg1"/>
                </a:solidFill>
              </a:rPr>
            </a:br>
            <a:r>
              <a:rPr lang="en-US" sz="1200" dirty="0" err="1">
                <a:solidFill>
                  <a:schemeClr val="bg1"/>
                </a:solidFill>
              </a:rPr>
              <a:t>Klco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CD87A3A-A230-5540-861F-0BE97C6BCB58}"/>
              </a:ext>
            </a:extLst>
          </p:cNvPr>
          <p:cNvSpPr txBox="1"/>
          <p:nvPr/>
        </p:nvSpPr>
        <p:spPr>
          <a:xfrm>
            <a:off x="4182656" y="1512333"/>
            <a:ext cx="801951" cy="3573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1200" dirty="0">
                <a:solidFill>
                  <a:schemeClr val="bg1"/>
                </a:solidFill>
              </a:rPr>
              <a:t>Jordan</a:t>
            </a:r>
            <a:br>
              <a:rPr lang="en-US" sz="1200" dirty="0">
                <a:solidFill>
                  <a:schemeClr val="bg1"/>
                </a:solidFill>
              </a:rPr>
            </a:br>
            <a:r>
              <a:rPr lang="en-US" sz="1200" dirty="0">
                <a:solidFill>
                  <a:schemeClr val="bg1"/>
                </a:solidFill>
              </a:rPr>
              <a:t>Melendez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9777E4E-CDB0-1C40-83C6-B9E8393308B0}"/>
              </a:ext>
            </a:extLst>
          </p:cNvPr>
          <p:cNvSpPr txBox="1"/>
          <p:nvPr/>
        </p:nvSpPr>
        <p:spPr>
          <a:xfrm>
            <a:off x="5287252" y="1515598"/>
            <a:ext cx="626326" cy="3573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1200" dirty="0">
                <a:solidFill>
                  <a:schemeClr val="bg1"/>
                </a:solidFill>
              </a:rPr>
              <a:t>Daniel</a:t>
            </a:r>
            <a:br>
              <a:rPr lang="en-US" sz="1200" dirty="0">
                <a:solidFill>
                  <a:schemeClr val="bg1"/>
                </a:solidFill>
              </a:rPr>
            </a:br>
            <a:r>
              <a:rPr lang="en-US" sz="1200" dirty="0">
                <a:solidFill>
                  <a:schemeClr val="bg1"/>
                </a:solidFill>
              </a:rPr>
              <a:t>Phillips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EF95F4D-153B-114A-80C6-033DD6F7FF8A}"/>
              </a:ext>
            </a:extLst>
          </p:cNvPr>
          <p:cNvSpPr txBox="1"/>
          <p:nvPr/>
        </p:nvSpPr>
        <p:spPr>
          <a:xfrm>
            <a:off x="6220172" y="1492160"/>
            <a:ext cx="627479" cy="3573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1200" dirty="0">
                <a:solidFill>
                  <a:schemeClr val="bg1"/>
                </a:solidFill>
              </a:rPr>
              <a:t>Matt</a:t>
            </a:r>
            <a:br>
              <a:rPr lang="en-US" sz="1200" dirty="0">
                <a:solidFill>
                  <a:schemeClr val="bg1"/>
                </a:solidFill>
              </a:rPr>
            </a:br>
            <a:r>
              <a:rPr lang="en-US" sz="1200" dirty="0" err="1">
                <a:solidFill>
                  <a:schemeClr val="bg1"/>
                </a:solidFill>
              </a:rPr>
              <a:t>Pratola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3394BB9-D30A-A14D-8DC2-1274691B40D7}"/>
              </a:ext>
            </a:extLst>
          </p:cNvPr>
          <p:cNvSpPr txBox="1"/>
          <p:nvPr/>
        </p:nvSpPr>
        <p:spPr>
          <a:xfrm>
            <a:off x="6957634" y="1502592"/>
            <a:ext cx="927305" cy="3573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1200" dirty="0">
                <a:solidFill>
                  <a:schemeClr val="bg1"/>
                </a:solidFill>
              </a:rPr>
              <a:t>Sarah</a:t>
            </a:r>
            <a:br>
              <a:rPr lang="en-US" sz="1200" dirty="0">
                <a:solidFill>
                  <a:schemeClr val="bg1"/>
                </a:solidFill>
              </a:rPr>
            </a:br>
            <a:r>
              <a:rPr lang="en-US" sz="1200" dirty="0" err="1">
                <a:solidFill>
                  <a:schemeClr val="bg1"/>
                </a:solidFill>
              </a:rPr>
              <a:t>Wesolowski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A33C118-F1B4-904A-9C24-38DD40689C3A}"/>
              </a:ext>
            </a:extLst>
          </p:cNvPr>
          <p:cNvSpPr txBox="1"/>
          <p:nvPr/>
        </p:nvSpPr>
        <p:spPr>
          <a:xfrm>
            <a:off x="8012778" y="1501447"/>
            <a:ext cx="562976" cy="3573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1200" dirty="0" err="1">
                <a:solidFill>
                  <a:schemeClr val="bg1"/>
                </a:solidFill>
              </a:rPr>
              <a:t>Xilin</a:t>
            </a:r>
            <a:br>
              <a:rPr lang="en-US" sz="1200" dirty="0">
                <a:solidFill>
                  <a:schemeClr val="bg1"/>
                </a:solidFill>
              </a:rPr>
            </a:br>
            <a:r>
              <a:rPr lang="en-US" sz="1200" dirty="0">
                <a:solidFill>
                  <a:schemeClr val="bg1"/>
                </a:solidFill>
              </a:rPr>
              <a:t>Zhang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614C8F1-EC0D-E94E-A2B3-64D39E52545D}"/>
              </a:ext>
            </a:extLst>
          </p:cNvPr>
          <p:cNvSpPr txBox="1"/>
          <p:nvPr/>
        </p:nvSpPr>
        <p:spPr>
          <a:xfrm>
            <a:off x="-4391" y="2047607"/>
            <a:ext cx="128804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The buckeye is </a:t>
            </a:r>
            <a:br>
              <a:rPr lang="en-US" sz="1400" dirty="0">
                <a:solidFill>
                  <a:srgbClr val="FF0000"/>
                </a:solidFill>
              </a:rPr>
            </a:br>
            <a:r>
              <a:rPr lang="en-US" sz="1400" dirty="0">
                <a:solidFill>
                  <a:srgbClr val="FF0000"/>
                </a:solidFill>
              </a:rPr>
              <a:t>the state tree</a:t>
            </a:r>
            <a:br>
              <a:rPr lang="en-US" sz="1400" dirty="0">
                <a:solidFill>
                  <a:srgbClr val="FF0000"/>
                </a:solidFill>
              </a:rPr>
            </a:br>
            <a:r>
              <a:rPr lang="en-US" sz="1400" dirty="0">
                <a:solidFill>
                  <a:srgbClr val="FF0000"/>
                </a:solidFill>
              </a:rPr>
              <a:t>of Ohio!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BAFA4D5-98D0-8B4E-A1DC-98B9F8F0BD3A}"/>
              </a:ext>
            </a:extLst>
          </p:cNvPr>
          <p:cNvCxnSpPr>
            <a:cxnSpLocks/>
          </p:cNvCxnSpPr>
          <p:nvPr/>
        </p:nvCxnSpPr>
        <p:spPr>
          <a:xfrm>
            <a:off x="1206173" y="2403580"/>
            <a:ext cx="341456" cy="0"/>
          </a:xfrm>
          <a:prstGeom prst="line">
            <a:avLst/>
          </a:prstGeom>
          <a:ln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94250587-A760-E14F-B004-2410BFE17F4A}"/>
              </a:ext>
            </a:extLst>
          </p:cNvPr>
          <p:cNvSpPr txBox="1"/>
          <p:nvPr/>
        </p:nvSpPr>
        <p:spPr>
          <a:xfrm>
            <a:off x="2873743" y="2429882"/>
            <a:ext cx="5942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Papers and software (including </a:t>
            </a:r>
            <a:r>
              <a:rPr lang="en-US" dirty="0" err="1"/>
              <a:t>Jupyter</a:t>
            </a:r>
            <a:r>
              <a:rPr lang="en-US" dirty="0"/>
              <a:t> notebooks for figures)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7C3B34A-05E5-4F49-8134-BDF956A25440}"/>
              </a:ext>
            </a:extLst>
          </p:cNvPr>
          <p:cNvSpPr txBox="1"/>
          <p:nvPr/>
        </p:nvSpPr>
        <p:spPr>
          <a:xfrm>
            <a:off x="420152" y="3038958"/>
            <a:ext cx="84171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Prehistory:</a:t>
            </a:r>
            <a:br>
              <a:rPr lang="en-US" dirty="0"/>
            </a:br>
            <a:r>
              <a:rPr lang="en-US" dirty="0"/>
              <a:t>   INT program in 2003: Theories of Nuclear Forces and Nuclear Systems </a:t>
            </a:r>
            <a:br>
              <a:rPr lang="en-US" dirty="0"/>
            </a:br>
            <a:r>
              <a:rPr lang="en-US" dirty="0"/>
              <a:t>   M. Schindler + D. Phillips, Bayesian Methods for Parameter Estimation in EFTs (2008-9)</a:t>
            </a:r>
            <a:br>
              <a:rPr lang="en-US" dirty="0"/>
            </a:br>
            <a:r>
              <a:rPr lang="en-US" dirty="0"/>
              <a:t>   Ohio U. and Ohio State U. revive Bayesian EFT in 2014 </a:t>
            </a:r>
            <a:r>
              <a:rPr lang="en-US" dirty="0">
                <a:sym typeface="Wingdings" pitchFamily="2" charset="2"/>
              </a:rPr>
              <a:t> BUQEYE!</a:t>
            </a:r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826F460-1ABC-404D-A740-9D0B78AD66D4}"/>
              </a:ext>
            </a:extLst>
          </p:cNvPr>
          <p:cNvSpPr txBox="1"/>
          <p:nvPr/>
        </p:nvSpPr>
        <p:spPr>
          <a:xfrm>
            <a:off x="650240" y="4401806"/>
            <a:ext cx="77968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Recent highlight: </a:t>
            </a:r>
            <a:r>
              <a:rPr lang="en-US" dirty="0"/>
              <a:t>“</a:t>
            </a:r>
            <a:r>
              <a:rPr lang="en-US" dirty="0">
                <a:hlinkClick r:id="rId14"/>
              </a:rPr>
              <a:t>Effective Field Theory Truncation Errors and Why They Matter</a:t>
            </a:r>
            <a:r>
              <a:rPr lang="en-US" dirty="0"/>
              <a:t>,”</a:t>
            </a:r>
            <a:br>
              <a:rPr lang="en-US" dirty="0"/>
            </a:br>
            <a:r>
              <a:rPr lang="en-US" dirty="0"/>
              <a:t>                                  Jordan Melendez PhD thesis (2020)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64BFEA-65B7-1D49-90C0-94D3E7C49B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87C7CF1-4D7D-C941-87F6-6592CA3F75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06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76581</TotalTime>
  <Words>6056</Words>
  <Application>Microsoft Macintosh PowerPoint</Application>
  <PresentationFormat>On-screen Show (16:9)</PresentationFormat>
  <Paragraphs>585</Paragraphs>
  <Slides>47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1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Types of theory error</vt:lpstr>
      <vt:lpstr>PowerPoint Presentation</vt:lpstr>
      <vt:lpstr>Precursors of Bayesian EFT truncation error modeling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Effect of including truncation errors in parameter estimation</vt:lpstr>
      <vt:lpstr>PowerPoint Presentation</vt:lpstr>
      <vt:lpstr>PowerPoint Presentation</vt:lpstr>
      <vt:lpstr>PowerPoint Presentation</vt:lpstr>
      <vt:lpstr>Reminder about statistical correlations</vt:lpstr>
      <vt:lpstr>Correlations with nearby points: Gaussian processes (GPs)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State of knowledge as probability distributions (pdfs)</vt:lpstr>
      <vt:lpstr>Bayes’s Theorem: How to update knowledge in PDFs</vt:lpstr>
      <vt:lpstr>Parameter estimation: Exploring projected posteriors</vt:lpstr>
      <vt:lpstr>Projected posteriors as a diagnostic tool</vt:lpstr>
      <vt:lpstr>PowerPoint Presentation</vt:lpstr>
      <vt:lpstr>Projected posteriors as a diagnostic tool</vt:lpstr>
      <vt:lpstr>Effect of the prior with less data</vt:lpstr>
      <vt:lpstr>Parameter estimation including truncation errors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Dick</dc:creator>
  <cp:lastModifiedBy>Furnstahl, Dick</cp:lastModifiedBy>
  <cp:revision>842</cp:revision>
  <dcterms:created xsi:type="dcterms:W3CDTF">2018-04-13T02:23:48Z</dcterms:created>
  <dcterms:modified xsi:type="dcterms:W3CDTF">2020-07-27T12:26:20Z</dcterms:modified>
</cp:coreProperties>
</file>