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755" r:id="rId2"/>
    <p:sldId id="764" r:id="rId3"/>
    <p:sldId id="720" r:id="rId4"/>
    <p:sldId id="767" r:id="rId5"/>
    <p:sldId id="752" r:id="rId6"/>
    <p:sldId id="734" r:id="rId7"/>
    <p:sldId id="736" r:id="rId8"/>
    <p:sldId id="794" r:id="rId9"/>
    <p:sldId id="798" r:id="rId10"/>
    <p:sldId id="793" r:id="rId11"/>
    <p:sldId id="395" r:id="rId12"/>
    <p:sldId id="437" r:id="rId13"/>
    <p:sldId id="682" r:id="rId14"/>
    <p:sldId id="740" r:id="rId15"/>
    <p:sldId id="750" r:id="rId16"/>
    <p:sldId id="718" r:id="rId17"/>
    <p:sldId id="788" r:id="rId18"/>
    <p:sldId id="776" r:id="rId19"/>
    <p:sldId id="713" r:id="rId20"/>
    <p:sldId id="791" r:id="rId21"/>
    <p:sldId id="796" r:id="rId22"/>
    <p:sldId id="777" r:id="rId23"/>
    <p:sldId id="758" r:id="rId24"/>
    <p:sldId id="778" r:id="rId25"/>
    <p:sldId id="781" r:id="rId26"/>
    <p:sldId id="686" r:id="rId27"/>
    <p:sldId id="683" r:id="rId28"/>
    <p:sldId id="797" r:id="rId29"/>
    <p:sldId id="747" r:id="rId30"/>
    <p:sldId id="771" r:id="rId31"/>
    <p:sldId id="789" r:id="rId32"/>
    <p:sldId id="772" r:id="rId33"/>
    <p:sldId id="774" r:id="rId34"/>
    <p:sldId id="695" r:id="rId35"/>
    <p:sldId id="466" r:id="rId36"/>
    <p:sldId id="334" r:id="rId37"/>
    <p:sldId id="757" r:id="rId38"/>
    <p:sldId id="474" r:id="rId39"/>
    <p:sldId id="641" r:id="rId40"/>
    <p:sldId id="783" r:id="rId41"/>
    <p:sldId id="765" r:id="rId42"/>
    <p:sldId id="689" r:id="rId43"/>
    <p:sldId id="688" r:id="rId44"/>
    <p:sldId id="690" r:id="rId45"/>
    <p:sldId id="347" r:id="rId46"/>
    <p:sldId id="348" r:id="rId47"/>
    <p:sldId id="770" r:id="rId48"/>
    <p:sldId id="664"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178"/>
    <p:restoredTop sz="87075"/>
  </p:normalViewPr>
  <p:slideViewPr>
    <p:cSldViewPr snapToGrid="0" snapToObjects="1">
      <p:cViewPr>
        <p:scale>
          <a:sx n="82" d="100"/>
          <a:sy n="82" d="100"/>
        </p:scale>
        <p:origin x="960" y="79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225197-0E81-2B4C-86A0-BAF8C5D918AE}" type="datetimeFigureOut">
              <a:rPr lang="en-US" smtClean="0"/>
              <a:t>1/13/23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6A752D-AFD6-6746-BC0B-779D2D0AAFFF}" type="slidenum">
              <a:rPr lang="en-US" smtClean="0"/>
              <a:t>‹#›</a:t>
            </a:fld>
            <a:endParaRPr lang="en-US"/>
          </a:p>
        </p:txBody>
      </p:sp>
    </p:spTree>
    <p:extLst>
      <p:ext uri="{BB962C8B-B14F-4D97-AF65-F5344CB8AC3E}">
        <p14:creationId xmlns:p14="http://schemas.microsoft.com/office/powerpoint/2010/main" val="2890461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tinyurl.com/56drrvud"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Alternative for slides: </a:t>
            </a:r>
            <a:r>
              <a:rPr lang="en-US" dirty="0">
                <a:hlinkClick r:id="rId3"/>
              </a:rPr>
              <a:t>https://tinyurl.com/56drrvud</a:t>
            </a:r>
            <a:endParaRPr lang="en-US" dirty="0"/>
          </a:p>
          <a:p>
            <a:endParaRPr lang="en-US" dirty="0"/>
          </a:p>
        </p:txBody>
      </p:sp>
      <p:sp>
        <p:nvSpPr>
          <p:cNvPr id="4" name="Slide Number Placeholder 3"/>
          <p:cNvSpPr>
            <a:spLocks noGrp="1"/>
          </p:cNvSpPr>
          <p:nvPr>
            <p:ph type="sldNum" sz="quarter" idx="10"/>
          </p:nvPr>
        </p:nvSpPr>
        <p:spPr/>
        <p:txBody>
          <a:bodyPr/>
          <a:lstStyle/>
          <a:p>
            <a:fld id="{DCB91BF2-6347-7E43-8D88-61FF90024FB1}" type="slidenum">
              <a:rPr lang="en-US" smtClean="0"/>
              <a:t>1</a:t>
            </a:fld>
            <a:endParaRPr lang="en-US"/>
          </a:p>
        </p:txBody>
      </p:sp>
    </p:spTree>
    <p:extLst>
      <p:ext uri="{BB962C8B-B14F-4D97-AF65-F5344CB8AC3E}">
        <p14:creationId xmlns:p14="http://schemas.microsoft.com/office/powerpoint/2010/main" val="748816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 (150 MeV) SMS 450 MeV</a:t>
            </a:r>
          </a:p>
          <a:p>
            <a:r>
              <a:rPr lang="en-US" dirty="0" err="1"/>
              <a:t>Qsum</a:t>
            </a:r>
            <a:r>
              <a:rPr lang="en-US" dirty="0"/>
              <a:t>, </a:t>
            </a:r>
            <a:r>
              <a:rPr lang="en-US" dirty="0" err="1"/>
              <a:t>Qofprel</a:t>
            </a:r>
            <a:r>
              <a:rPr lang="en-US" dirty="0"/>
              <a:t>, cos</a:t>
            </a:r>
          </a:p>
        </p:txBody>
      </p:sp>
      <p:sp>
        <p:nvSpPr>
          <p:cNvPr id="4" name="Slide Number Placeholder 3"/>
          <p:cNvSpPr>
            <a:spLocks noGrp="1"/>
          </p:cNvSpPr>
          <p:nvPr>
            <p:ph type="sldNum" sz="quarter" idx="5"/>
          </p:nvPr>
        </p:nvSpPr>
        <p:spPr/>
        <p:txBody>
          <a:bodyPr/>
          <a:lstStyle/>
          <a:p>
            <a:fld id="{DCB91BF2-6347-7E43-8D88-61FF90024FB1}" type="slidenum">
              <a:rPr lang="en-US" smtClean="0"/>
              <a:t>10</a:t>
            </a:fld>
            <a:endParaRPr lang="en-US"/>
          </a:p>
        </p:txBody>
      </p:sp>
    </p:spTree>
    <p:extLst>
      <p:ext uri="{BB962C8B-B14F-4D97-AF65-F5344CB8AC3E}">
        <p14:creationId xmlns:p14="http://schemas.microsoft.com/office/powerpoint/2010/main" val="3545855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11</a:t>
            </a:fld>
            <a:endParaRPr lang="en-US"/>
          </a:p>
        </p:txBody>
      </p:sp>
    </p:spTree>
    <p:extLst>
      <p:ext uri="{BB962C8B-B14F-4D97-AF65-F5344CB8AC3E}">
        <p14:creationId xmlns:p14="http://schemas.microsoft.com/office/powerpoint/2010/main" val="1599324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Sarah </a:t>
            </a:r>
            <a:r>
              <a:rPr lang="en-US" dirty="0" err="1"/>
              <a:t>Wesolowski</a:t>
            </a:r>
            <a:r>
              <a:rPr lang="en-US" dirty="0"/>
              <a:t>, Isak </a:t>
            </a:r>
            <a:r>
              <a:rPr lang="en-US" dirty="0" err="1"/>
              <a:t>Svensson</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12</a:t>
            </a:fld>
            <a:endParaRPr lang="en-US"/>
          </a:p>
        </p:txBody>
      </p:sp>
    </p:spTree>
    <p:extLst>
      <p:ext uri="{BB962C8B-B14F-4D97-AF65-F5344CB8AC3E}">
        <p14:creationId xmlns:p14="http://schemas.microsoft.com/office/powerpoint/2010/main" val="2579092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F11996-39D8-AE4A-AE40-5C2219F7B4CB}" type="slidenum">
              <a:rPr lang="en-US" smtClean="0"/>
              <a:t>13</a:t>
            </a:fld>
            <a:endParaRPr lang="en-US"/>
          </a:p>
        </p:txBody>
      </p:sp>
    </p:spTree>
    <p:extLst>
      <p:ext uri="{BB962C8B-B14F-4D97-AF65-F5344CB8AC3E}">
        <p14:creationId xmlns:p14="http://schemas.microsoft.com/office/powerpoint/2010/main" val="3952036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Two mistakes in using results in first graph by the peak and </a:t>
            </a:r>
            <a:r>
              <a:rPr lang="en-US" sz="1200" kern="1200" dirty="0" err="1">
                <a:solidFill>
                  <a:schemeClr val="tx1"/>
                </a:solidFill>
                <a:effectLst/>
                <a:latin typeface="+mn-lt"/>
                <a:ea typeface="+mn-ea"/>
                <a:cs typeface="+mn-cs"/>
              </a:rPr>
              <a:t>sd</a:t>
            </a:r>
            <a:r>
              <a:rPr lang="en-US" sz="1200" kern="1200" dirty="0">
                <a:solidFill>
                  <a:schemeClr val="tx1"/>
                </a:solidFill>
                <a:effectLst/>
                <a:latin typeface="+mn-lt"/>
                <a:ea typeface="+mn-ea"/>
                <a:cs typeface="+mn-cs"/>
              </a:rPr>
              <a:t> treated as Gaussian: you miss the correlation and you miss the tails – not a Gaussian but essentially a Student t distribution.</a:t>
            </a:r>
          </a:p>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Emphasize that these are specific results, but it is a *framework* available to all through </a:t>
            </a:r>
            <a:r>
              <a:rPr lang="en-US" sz="1200" kern="1200" dirty="0" err="1">
                <a:solidFill>
                  <a:schemeClr val="tx1"/>
                </a:solidFill>
                <a:effectLst/>
                <a:latin typeface="+mn-lt"/>
                <a:ea typeface="+mn-ea"/>
                <a:cs typeface="+mn-cs"/>
              </a:rPr>
              <a:t>Jupyter</a:t>
            </a:r>
            <a:r>
              <a:rPr lang="en-US" sz="1200" kern="1200" dirty="0">
                <a:solidFill>
                  <a:schemeClr val="tx1"/>
                </a:solidFill>
                <a:effectLst/>
                <a:latin typeface="+mn-lt"/>
                <a:ea typeface="+mn-ea"/>
                <a:cs typeface="+mn-cs"/>
              </a:rPr>
              <a:t> notebooks.</a:t>
            </a:r>
          </a:p>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For PPD, statistically consistent *only* if the truncation error is included.</a:t>
            </a:r>
          </a:p>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&amp;{\color{black}\pr(\</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{x},\</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 &amp; \quad\int\! \pr(\</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{x},\bm{\theta}) p(\bm{\theta}|\</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d\bm{\theta}</a:t>
            </a:r>
          </a:p>
          <a:p>
            <a:pPr marL="194310" indent="-194310">
              <a:spcAft>
                <a:spcPts val="1200"/>
              </a:spcAft>
              <a:buFont typeface="Arial" panose="020B0604020202020204" pitchFamily="34" charset="0"/>
              <a:buChar char="•"/>
            </a:pPr>
            <a:endParaRPr lang="en-US" sz="1200" dirty="0"/>
          </a:p>
          <a:p>
            <a:pPr marL="194310" indent="-194310">
              <a:spcAft>
                <a:spcPts val="1200"/>
              </a:spcAft>
              <a:buFont typeface="Arial" panose="020B0604020202020204" pitchFamily="34" charset="0"/>
              <a:buChar char="•"/>
            </a:pPr>
            <a:endParaRPr lang="en-US" sz="1200" dirty="0"/>
          </a:p>
          <a:p>
            <a:pPr marL="194310" indent="-194310">
              <a:spcAft>
                <a:spcPts val="1200"/>
              </a:spcAft>
              <a:buFont typeface="Arial" panose="020B0604020202020204" pitchFamily="34" charset="0"/>
              <a:buChar char="•"/>
            </a:pPr>
            <a:r>
              <a:rPr lang="en-US" sz="1200" dirty="0"/>
              <a:t>The </a:t>
            </a:r>
            <a:r>
              <a:rPr lang="en-US" sz="1200" b="1" dirty="0"/>
              <a:t>distribution</a:t>
            </a:r>
            <a:r>
              <a:rPr lang="en-US" sz="1200" dirty="0"/>
              <a:t> for </a:t>
            </a:r>
            <a:r>
              <a:rPr lang="en-US" sz="1200" i="1" dirty="0"/>
              <a:t>Q</a:t>
            </a:r>
            <a:r>
              <a:rPr lang="en-US" sz="1200" dirty="0"/>
              <a:t> peaks at about 1/3 with a 20% uncertainty.</a:t>
            </a:r>
          </a:p>
          <a:p>
            <a:pPr marL="194310" indent="-194310">
              <a:spcAft>
                <a:spcPts val="1200"/>
              </a:spcAft>
              <a:buFont typeface="Arial" panose="020B0604020202020204" pitchFamily="34" charset="0"/>
              <a:buChar char="•"/>
            </a:pPr>
            <a:r>
              <a:rPr lang="en-US" sz="1200" dirty="0"/>
              <a:t>This is consistent with </a:t>
            </a:r>
            <a:r>
              <a:rPr lang="en-US" sz="1200" dirty="0" err="1"/>
              <a:t>χEFT</a:t>
            </a:r>
            <a:r>
              <a:rPr lang="en-US" sz="1200" dirty="0"/>
              <a:t> considerations for few-body observables [(</a:t>
            </a:r>
            <a:r>
              <a:rPr lang="en-US" sz="1200" i="1" dirty="0"/>
              <a:t>m</a:t>
            </a:r>
            <a:r>
              <a:rPr lang="en-US" sz="1200" baseline="-25000" dirty="0"/>
              <a:t>π</a:t>
            </a:r>
            <a:r>
              <a:rPr lang="en-US" sz="1200" dirty="0"/>
              <a:t>)</a:t>
            </a:r>
            <a:r>
              <a:rPr lang="en-US" sz="1200" baseline="30000" dirty="0"/>
              <a:t>eff</a:t>
            </a:r>
            <a:r>
              <a:rPr lang="en-US" sz="1200" dirty="0"/>
              <a:t>/</a:t>
            </a:r>
            <a:r>
              <a:rPr lang="en-US" sz="1200" dirty="0" err="1"/>
              <a:t>Λ</a:t>
            </a:r>
            <a:r>
              <a:rPr lang="en-US" sz="1200" i="1" baseline="-25000" dirty="0" err="1"/>
              <a:t>b</a:t>
            </a:r>
            <a:r>
              <a:rPr lang="en-US" sz="1200" dirty="0"/>
              <a:t>] and with other estimations (cf. LENPIC papers).</a:t>
            </a:r>
          </a:p>
          <a:p>
            <a:pPr marL="194310" indent="-194310">
              <a:spcAft>
                <a:spcPts val="1200"/>
              </a:spcAft>
              <a:buFont typeface="Arial" panose="020B0604020202020204" pitchFamily="34" charset="0"/>
              <a:buChar char="•"/>
            </a:pPr>
            <a:r>
              <a:rPr lang="en-US" sz="1200" dirty="0"/>
              <a:t>This is what the data prefer for the size of the N</a:t>
            </a:r>
            <a:r>
              <a:rPr lang="en-US" sz="1200" baseline="30000" dirty="0"/>
              <a:t>3</a:t>
            </a:r>
            <a:r>
              <a:rPr lang="en-US" sz="1200" dirty="0"/>
              <a:t>LO uncertainty.</a:t>
            </a:r>
          </a:p>
          <a:p>
            <a:pPr marL="194310" indent="-194310">
              <a:spcAft>
                <a:spcPts val="1200"/>
              </a:spcAft>
              <a:buFont typeface="Arial" panose="020B0604020202020204" pitchFamily="34" charset="0"/>
              <a:buChar char="•"/>
            </a:pPr>
            <a:endParaRPr lang="en-US" sz="1200" dirty="0"/>
          </a:p>
          <a:p>
            <a:pPr marL="194310" indent="-194310">
              <a:spcAft>
                <a:spcPts val="1200"/>
              </a:spcAft>
              <a:buFont typeface="Arial" panose="020B0604020202020204" pitchFamily="34" charset="0"/>
              <a:buChar char="•"/>
            </a:pPr>
            <a:endParaRPr lang="en-US" sz="1200" dirty="0"/>
          </a:p>
          <a:p>
            <a:pPr marL="194310" indent="-194310">
              <a:spcAft>
                <a:spcPts val="1200"/>
              </a:spcAft>
              <a:buFont typeface="Arial" panose="020B0604020202020204" pitchFamily="34" charset="0"/>
              <a:buChar char="•"/>
            </a:pPr>
            <a:endParaRPr lang="en-US" sz="1200" dirty="0"/>
          </a:p>
          <a:p>
            <a:pPr marL="194310" indent="-194310">
              <a:spcAft>
                <a:spcPts val="1200"/>
              </a:spcAft>
              <a:buFont typeface="Arial" panose="020B0604020202020204" pitchFamily="34" charset="0"/>
              <a:buChar char="•"/>
            </a:pPr>
            <a:r>
              <a:rPr lang="en-US" sz="1200" dirty="0"/>
              <a:t>Propagate errors from pdf for LECs learned from data to the observables.</a:t>
            </a:r>
          </a:p>
          <a:p>
            <a:pPr marL="194310" indent="-194310">
              <a:spcAft>
                <a:spcPts val="1200"/>
              </a:spcAft>
              <a:buFont typeface="Arial" panose="020B0604020202020204" pitchFamily="34" charset="0"/>
              <a:buChar char="•"/>
            </a:pPr>
            <a:r>
              <a:rPr lang="en-US" sz="1200" b="1" dirty="0"/>
              <a:t>Analysis is statistically consistent (experimental data are black circles) as long as truncation errors included.</a:t>
            </a:r>
          </a:p>
          <a:p>
            <a:pPr marL="194310" indent="-194310">
              <a:spcAft>
                <a:spcPts val="1200"/>
              </a:spcAft>
              <a:buFont typeface="Arial" panose="020B0604020202020204" pitchFamily="34" charset="0"/>
              <a:buChar char="•"/>
            </a:pPr>
            <a:r>
              <a:rPr lang="en-US" sz="1200" dirty="0"/>
              <a:t>Some observables are highly correlated; some are not.</a:t>
            </a:r>
          </a:p>
          <a:p>
            <a:endParaRPr lang="en-US" dirty="0"/>
          </a:p>
        </p:txBody>
      </p:sp>
      <p:sp>
        <p:nvSpPr>
          <p:cNvPr id="4" name="Slide Number Placeholder 3"/>
          <p:cNvSpPr>
            <a:spLocks noGrp="1"/>
          </p:cNvSpPr>
          <p:nvPr>
            <p:ph type="sldNum" sz="quarter" idx="5"/>
          </p:nvPr>
        </p:nvSpPr>
        <p:spPr/>
        <p:txBody>
          <a:bodyPr/>
          <a:lstStyle/>
          <a:p>
            <a:fld id="{79F11996-39D8-AE4A-AE40-5C2219F7B4CB}" type="slidenum">
              <a:rPr lang="en-US" smtClean="0"/>
              <a:t>14</a:t>
            </a:fld>
            <a:endParaRPr lang="en-US"/>
          </a:p>
        </p:txBody>
      </p:sp>
    </p:spTree>
    <p:extLst>
      <p:ext uri="{BB962C8B-B14F-4D97-AF65-F5344CB8AC3E}">
        <p14:creationId xmlns:p14="http://schemas.microsoft.com/office/powerpoint/2010/main" val="1420150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“Consistent” in multiple senses here: </a:t>
            </a:r>
            <a:r>
              <a:rPr lang="en-US" dirty="0" err="1"/>
              <a:t>Evgeny</a:t>
            </a:r>
            <a:r>
              <a:rPr lang="en-US" dirty="0"/>
              <a:t> will say more</a:t>
            </a:r>
          </a:p>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15</a:t>
            </a:fld>
            <a:endParaRPr lang="en-US"/>
          </a:p>
        </p:txBody>
      </p:sp>
    </p:spTree>
    <p:extLst>
      <p:ext uri="{BB962C8B-B14F-4D97-AF65-F5344CB8AC3E}">
        <p14:creationId xmlns:p14="http://schemas.microsoft.com/office/powerpoint/2010/main" val="914848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Arial" charset="0"/>
              </a:rPr>
              <a:t>Use c3 to learn Q.</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Arial" charset="0"/>
              </a:rPr>
              <a:t>Use c2,c3 to learn rho.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Arial" charset="0"/>
              </a:rPr>
              <a:t>Better estimates of correlations and Q.</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Arial" charset="0"/>
              </a:rPr>
              <a:t>Look for other opportunities to exploit correlations for physics in other nuclei!</a:t>
            </a:r>
          </a:p>
          <a:p>
            <a:endParaRPr lang="en-US" dirty="0"/>
          </a:p>
        </p:txBody>
      </p:sp>
      <p:sp>
        <p:nvSpPr>
          <p:cNvPr id="4" name="Slide Number Placeholder 3"/>
          <p:cNvSpPr>
            <a:spLocks noGrp="1"/>
          </p:cNvSpPr>
          <p:nvPr>
            <p:ph type="sldNum" sz="quarter" idx="5"/>
          </p:nvPr>
        </p:nvSpPr>
        <p:spPr/>
        <p:txBody>
          <a:bodyPr/>
          <a:lstStyle/>
          <a:p>
            <a:fld id="{79F11996-39D8-AE4A-AE40-5C2219F7B4CB}" type="slidenum">
              <a:rPr lang="en-US" smtClean="0"/>
              <a:t>16</a:t>
            </a:fld>
            <a:endParaRPr lang="en-US"/>
          </a:p>
        </p:txBody>
      </p:sp>
    </p:spTree>
    <p:extLst>
      <p:ext uri="{BB962C8B-B14F-4D97-AF65-F5344CB8AC3E}">
        <p14:creationId xmlns:p14="http://schemas.microsoft.com/office/powerpoint/2010/main" val="1103568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Arial" charset="0"/>
              </a:rPr>
              <a:t>Use c3 to learn Q.</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Arial" charset="0"/>
              </a:rPr>
              <a:t>Use c2,c3 to learn rho.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Arial" charset="0"/>
              </a:rPr>
              <a:t>Better estimates of correlations and Q.</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Arial" charset="0"/>
              </a:rPr>
              <a:t>Look for other opportunities to exploit correlations for physics in other nuclei!</a:t>
            </a:r>
          </a:p>
          <a:p>
            <a:endParaRPr lang="en-US" dirty="0"/>
          </a:p>
        </p:txBody>
      </p:sp>
      <p:sp>
        <p:nvSpPr>
          <p:cNvPr id="4" name="Slide Number Placeholder 3"/>
          <p:cNvSpPr>
            <a:spLocks noGrp="1"/>
          </p:cNvSpPr>
          <p:nvPr>
            <p:ph type="sldNum" sz="quarter" idx="5"/>
          </p:nvPr>
        </p:nvSpPr>
        <p:spPr/>
        <p:txBody>
          <a:bodyPr/>
          <a:lstStyle/>
          <a:p>
            <a:fld id="{79F11996-39D8-AE4A-AE40-5C2219F7B4CB}" type="slidenum">
              <a:rPr lang="en-US" smtClean="0"/>
              <a:t>17</a:t>
            </a:fld>
            <a:endParaRPr lang="en-US"/>
          </a:p>
        </p:txBody>
      </p:sp>
    </p:spTree>
    <p:extLst>
      <p:ext uri="{BB962C8B-B14F-4D97-AF65-F5344CB8AC3E}">
        <p14:creationId xmlns:p14="http://schemas.microsoft.com/office/powerpoint/2010/main" val="1442334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Sources of correlations in observables from EFT perspective: common operator.</a:t>
            </a:r>
          </a:p>
          <a:p>
            <a:r>
              <a:rPr lang="en-US" dirty="0"/>
              <a:t>Look for this (could be by machine learning!)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Maybe a teaser of correlations with model spaces with a couple of graphs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IR is particular to a given nucleus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UV is common to all nuclei, like operator product expansion</a:t>
            </a:r>
          </a:p>
          <a:p>
            <a:endParaRPr lang="en-US" dirty="0"/>
          </a:p>
        </p:txBody>
      </p:sp>
      <p:sp>
        <p:nvSpPr>
          <p:cNvPr id="4" name="Slide Number Placeholder 3"/>
          <p:cNvSpPr>
            <a:spLocks noGrp="1"/>
          </p:cNvSpPr>
          <p:nvPr>
            <p:ph type="sldNum" sz="quarter" idx="5"/>
          </p:nvPr>
        </p:nvSpPr>
        <p:spPr/>
        <p:txBody>
          <a:bodyPr/>
          <a:lstStyle/>
          <a:p>
            <a:fld id="{C56A752D-AFD6-6746-BC0B-779D2D0AAFFF}" type="slidenum">
              <a:rPr lang="en-US" smtClean="0"/>
              <a:t>18</a:t>
            </a:fld>
            <a:endParaRPr lang="en-US"/>
          </a:p>
        </p:txBody>
      </p:sp>
    </p:spTree>
    <p:extLst>
      <p:ext uri="{BB962C8B-B14F-4D97-AF65-F5344CB8AC3E}">
        <p14:creationId xmlns:p14="http://schemas.microsoft.com/office/powerpoint/2010/main" val="4110107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Consistent with </a:t>
            </a:r>
            <a:r>
              <a:rPr lang="en-US" dirty="0" err="1"/>
              <a:t>mpi</a:t>
            </a:r>
            <a:r>
              <a:rPr lang="en-US" dirty="0"/>
              <a:t>^{eff}/\</a:t>
            </a:r>
            <a:r>
              <a:rPr lang="en-US" dirty="0" err="1"/>
              <a:t>Lambda_b</a:t>
            </a:r>
            <a:endParaRPr lang="en-US" dirty="0"/>
          </a:p>
          <a:p>
            <a:endParaRPr lang="en-US" dirty="0"/>
          </a:p>
          <a:p>
            <a:endParaRPr lang="en-US" dirty="0"/>
          </a:p>
          <a:p>
            <a:r>
              <a:rPr lang="en-US" dirty="0"/>
              <a:t>Other ways to determine limits? RG? Lepage plots (residuals with experiment as opposed to internal)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{\rm pr}(\</a:t>
            </a:r>
            <a:r>
              <a:rPr lang="en-US" dirty="0" err="1">
                <a:solidFill>
                  <a:srgbClr val="000000"/>
                </a:solidFill>
                <a:effectLst/>
                <a:latin typeface="Monaco" pitchFamily="2" charset="77"/>
              </a:rPr>
              <a:t>Lambda_b</a:t>
            </a:r>
            <a:r>
              <a:rPr lang="en-US" dirty="0">
                <a:solidFill>
                  <a:srgbClr val="000000"/>
                </a:solidFill>
                <a:effectLst/>
                <a:latin typeface="Monaco" pitchFamily="2" charset="77"/>
              </a:rPr>
              <a:t> | \{</a:t>
            </a:r>
            <a:r>
              <a:rPr lang="en-US" dirty="0" err="1">
                <a:solidFill>
                  <a:srgbClr val="000000"/>
                </a:solidFill>
                <a:effectLst/>
                <a:latin typeface="Monaco" pitchFamily="2" charset="77"/>
              </a:rPr>
              <a:t>y_n</a:t>
            </a:r>
            <a:r>
              <a:rPr lang="en-US" dirty="0">
                <a:solidFill>
                  <a:srgbClr val="000000"/>
                </a:solidFill>
                <a:effectLst/>
                <a:latin typeface="Monaco" pitchFamily="2" charset="77"/>
              </a:rPr>
              <a:t>\}, y_{\rm ref}) \</a:t>
            </a:r>
            <a:r>
              <a:rPr lang="en-US" dirty="0" err="1">
                <a:solidFill>
                  <a:srgbClr val="000000"/>
                </a:solidFill>
                <a:effectLst/>
                <a:latin typeface="Monaco" pitchFamily="2" charset="77"/>
              </a:rPr>
              <a:t>propto</a:t>
            </a:r>
            <a:r>
              <a:rPr lang="en-US" dirty="0">
                <a:solidFill>
                  <a:srgbClr val="000000"/>
                </a:solidFill>
                <a:effectLst/>
                <a:latin typeface="Monaco" pitchFamily="2" charset="77"/>
              </a:rPr>
              <a:t> \frac{\rm pr(\</a:t>
            </a:r>
            <a:r>
              <a:rPr lang="en-US" dirty="0" err="1">
                <a:solidFill>
                  <a:srgbClr val="000000"/>
                </a:solidFill>
                <a:effectLst/>
                <a:latin typeface="Monaco" pitchFamily="2" charset="77"/>
              </a:rPr>
              <a:t>Lambda_b</a:t>
            </a:r>
            <a:r>
              <a:rPr lang="en-US" dirty="0">
                <a:solidFill>
                  <a:srgbClr val="000000"/>
                </a:solidFill>
                <a:effectLst/>
                <a:latin typeface="Monaco" pitchFamily="2" charset="77"/>
              </a:rPr>
              <a:t>)}{\tau^{\nu}\</a:t>
            </a:r>
            <a:r>
              <a:rPr lang="en-US" dirty="0" err="1">
                <a:solidFill>
                  <a:srgbClr val="000000"/>
                </a:solidFill>
                <a:effectLst/>
                <a:latin typeface="Monaco" pitchFamily="2" charset="77"/>
              </a:rPr>
              <a:t>prod_n</a:t>
            </a:r>
            <a:r>
              <a:rPr lang="en-US" dirty="0">
                <a:solidFill>
                  <a:srgbClr val="000000"/>
                </a:solidFill>
                <a:effectLst/>
                <a:latin typeface="Monaco" pitchFamily="2" charset="77"/>
              </a:rPr>
              <a:t> </a:t>
            </a:r>
            <a:r>
              <a:rPr lang="en-US" dirty="0" err="1">
                <a:solidFill>
                  <a:srgbClr val="000000"/>
                </a:solidFill>
                <a:effectLst/>
                <a:latin typeface="Monaco" pitchFamily="2" charset="77"/>
              </a:rPr>
              <a:t>Q^n</a:t>
            </a:r>
            <a:r>
              <a:rPr lang="en-US" dirty="0">
                <a:solidFill>
                  <a:srgbClr val="000000"/>
                </a:solidFill>
                <a:effectLst/>
                <a:latin typeface="Monaco" pitchFamily="2" charset="77"/>
              </a:rPr>
              <a:t>}</a:t>
            </a:r>
          </a:p>
          <a:p>
            <a:endParaRPr lang="en-US" dirty="0"/>
          </a:p>
        </p:txBody>
      </p:sp>
      <p:sp>
        <p:nvSpPr>
          <p:cNvPr id="4" name="Slide Number Placeholder 3"/>
          <p:cNvSpPr>
            <a:spLocks noGrp="1"/>
          </p:cNvSpPr>
          <p:nvPr>
            <p:ph type="sldNum" sz="quarter" idx="5"/>
          </p:nvPr>
        </p:nvSpPr>
        <p:spPr/>
        <p:txBody>
          <a:bodyPr/>
          <a:lstStyle/>
          <a:p>
            <a:fld id="{79F11996-39D8-AE4A-AE40-5C2219F7B4CB}" type="slidenum">
              <a:rPr lang="en-US" smtClean="0"/>
              <a:t>19</a:t>
            </a:fld>
            <a:endParaRPr lang="en-US"/>
          </a:p>
        </p:txBody>
      </p:sp>
    </p:spTree>
    <p:extLst>
      <p:ext uri="{BB962C8B-B14F-4D97-AF65-F5344CB8AC3E}">
        <p14:creationId xmlns:p14="http://schemas.microsoft.com/office/powerpoint/2010/main" val="2720918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6A752D-AFD6-6746-BC0B-779D2D0AAFFF}" type="slidenum">
              <a:rPr lang="en-US" smtClean="0"/>
              <a:t>2</a:t>
            </a:fld>
            <a:endParaRPr lang="en-US"/>
          </a:p>
        </p:txBody>
      </p:sp>
    </p:spTree>
    <p:extLst>
      <p:ext uri="{BB962C8B-B14F-4D97-AF65-F5344CB8AC3E}">
        <p14:creationId xmlns:p14="http://schemas.microsoft.com/office/powerpoint/2010/main" val="12173084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Consistent with </a:t>
            </a:r>
            <a:r>
              <a:rPr lang="en-US" dirty="0" err="1"/>
              <a:t>mpi</a:t>
            </a:r>
            <a:r>
              <a:rPr lang="en-US" dirty="0"/>
              <a:t>^{eff}/\</a:t>
            </a:r>
            <a:r>
              <a:rPr lang="en-US" dirty="0" err="1"/>
              <a:t>Lambda_b</a:t>
            </a:r>
            <a:endParaRPr lang="en-US" dirty="0"/>
          </a:p>
          <a:p>
            <a:endParaRPr lang="en-US" dirty="0"/>
          </a:p>
          <a:p>
            <a:endParaRPr lang="en-US" dirty="0"/>
          </a:p>
          <a:p>
            <a:r>
              <a:rPr lang="en-US" dirty="0"/>
              <a:t>Other ways to determine limits? RG? Lepage plots (residuals with experiment as opposed to internal)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{\rm pr}(\</a:t>
            </a:r>
            <a:r>
              <a:rPr lang="en-US" dirty="0" err="1">
                <a:solidFill>
                  <a:srgbClr val="000000"/>
                </a:solidFill>
                <a:effectLst/>
                <a:latin typeface="Monaco" pitchFamily="2" charset="77"/>
              </a:rPr>
              <a:t>Lambda_b</a:t>
            </a:r>
            <a:r>
              <a:rPr lang="en-US" dirty="0">
                <a:solidFill>
                  <a:srgbClr val="000000"/>
                </a:solidFill>
                <a:effectLst/>
                <a:latin typeface="Monaco" pitchFamily="2" charset="77"/>
              </a:rPr>
              <a:t> | \{</a:t>
            </a:r>
            <a:r>
              <a:rPr lang="en-US" dirty="0" err="1">
                <a:solidFill>
                  <a:srgbClr val="000000"/>
                </a:solidFill>
                <a:effectLst/>
                <a:latin typeface="Monaco" pitchFamily="2" charset="77"/>
              </a:rPr>
              <a:t>y_n</a:t>
            </a:r>
            <a:r>
              <a:rPr lang="en-US" dirty="0">
                <a:solidFill>
                  <a:srgbClr val="000000"/>
                </a:solidFill>
                <a:effectLst/>
                <a:latin typeface="Monaco" pitchFamily="2" charset="77"/>
              </a:rPr>
              <a:t>\}, y_{\rm ref}) \</a:t>
            </a:r>
            <a:r>
              <a:rPr lang="en-US" dirty="0" err="1">
                <a:solidFill>
                  <a:srgbClr val="000000"/>
                </a:solidFill>
                <a:effectLst/>
                <a:latin typeface="Monaco" pitchFamily="2" charset="77"/>
              </a:rPr>
              <a:t>propto</a:t>
            </a:r>
            <a:r>
              <a:rPr lang="en-US" dirty="0">
                <a:solidFill>
                  <a:srgbClr val="000000"/>
                </a:solidFill>
                <a:effectLst/>
                <a:latin typeface="Monaco" pitchFamily="2" charset="77"/>
              </a:rPr>
              <a:t> \frac{\rm pr(\</a:t>
            </a:r>
            <a:r>
              <a:rPr lang="en-US" dirty="0" err="1">
                <a:solidFill>
                  <a:srgbClr val="000000"/>
                </a:solidFill>
                <a:effectLst/>
                <a:latin typeface="Monaco" pitchFamily="2" charset="77"/>
              </a:rPr>
              <a:t>Lambda_b</a:t>
            </a:r>
            <a:r>
              <a:rPr lang="en-US" dirty="0">
                <a:solidFill>
                  <a:srgbClr val="000000"/>
                </a:solidFill>
                <a:effectLst/>
                <a:latin typeface="Monaco" pitchFamily="2" charset="77"/>
              </a:rPr>
              <a:t>)}{\tau^{\nu}\</a:t>
            </a:r>
            <a:r>
              <a:rPr lang="en-US" dirty="0" err="1">
                <a:solidFill>
                  <a:srgbClr val="000000"/>
                </a:solidFill>
                <a:effectLst/>
                <a:latin typeface="Monaco" pitchFamily="2" charset="77"/>
              </a:rPr>
              <a:t>prod_n</a:t>
            </a:r>
            <a:r>
              <a:rPr lang="en-US" dirty="0">
                <a:solidFill>
                  <a:srgbClr val="000000"/>
                </a:solidFill>
                <a:effectLst/>
                <a:latin typeface="Monaco" pitchFamily="2" charset="77"/>
              </a:rPr>
              <a:t> </a:t>
            </a:r>
            <a:r>
              <a:rPr lang="en-US" dirty="0" err="1">
                <a:solidFill>
                  <a:srgbClr val="000000"/>
                </a:solidFill>
                <a:effectLst/>
                <a:latin typeface="Monaco" pitchFamily="2" charset="77"/>
              </a:rPr>
              <a:t>Q^n</a:t>
            </a:r>
            <a:r>
              <a:rPr lang="en-US" dirty="0">
                <a:solidFill>
                  <a:srgbClr val="000000"/>
                </a:solidFill>
                <a:effectLst/>
                <a:latin typeface="Monaco" pitchFamily="2" charset="77"/>
              </a:rPr>
              <a:t>}</a:t>
            </a:r>
          </a:p>
          <a:p>
            <a:endParaRPr lang="en-US" dirty="0"/>
          </a:p>
        </p:txBody>
      </p:sp>
      <p:sp>
        <p:nvSpPr>
          <p:cNvPr id="4" name="Slide Number Placeholder 3"/>
          <p:cNvSpPr>
            <a:spLocks noGrp="1"/>
          </p:cNvSpPr>
          <p:nvPr>
            <p:ph type="sldNum" sz="quarter" idx="5"/>
          </p:nvPr>
        </p:nvSpPr>
        <p:spPr/>
        <p:txBody>
          <a:bodyPr/>
          <a:lstStyle/>
          <a:p>
            <a:fld id="{79F11996-39D8-AE4A-AE40-5C2219F7B4CB}" type="slidenum">
              <a:rPr lang="en-US" smtClean="0"/>
              <a:t>20</a:t>
            </a:fld>
            <a:endParaRPr lang="en-US"/>
          </a:p>
        </p:txBody>
      </p:sp>
    </p:spTree>
    <p:extLst>
      <p:ext uri="{BB962C8B-B14F-4D97-AF65-F5344CB8AC3E}">
        <p14:creationId xmlns:p14="http://schemas.microsoft.com/office/powerpoint/2010/main" val="3186709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Consistent with </a:t>
            </a:r>
            <a:r>
              <a:rPr lang="en-US" dirty="0" err="1"/>
              <a:t>mpi</a:t>
            </a:r>
            <a:r>
              <a:rPr lang="en-US" dirty="0"/>
              <a:t>^{eff}/\</a:t>
            </a:r>
            <a:r>
              <a:rPr lang="en-US" dirty="0" err="1"/>
              <a:t>Lambda_b</a:t>
            </a:r>
            <a:endParaRPr lang="en-US" dirty="0"/>
          </a:p>
          <a:p>
            <a:endParaRPr lang="en-US" dirty="0"/>
          </a:p>
          <a:p>
            <a:endParaRPr lang="en-US" dirty="0"/>
          </a:p>
          <a:p>
            <a:r>
              <a:rPr lang="en-US" dirty="0"/>
              <a:t>Other ways to determine limits? RG? Lepage plots (residuals with experiment as opposed to internal)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{\rm pr}(\</a:t>
            </a:r>
            <a:r>
              <a:rPr lang="en-US" dirty="0" err="1">
                <a:solidFill>
                  <a:srgbClr val="000000"/>
                </a:solidFill>
                <a:effectLst/>
                <a:latin typeface="Monaco" pitchFamily="2" charset="77"/>
              </a:rPr>
              <a:t>Lambda_b</a:t>
            </a:r>
            <a:r>
              <a:rPr lang="en-US" dirty="0">
                <a:solidFill>
                  <a:srgbClr val="000000"/>
                </a:solidFill>
                <a:effectLst/>
                <a:latin typeface="Monaco" pitchFamily="2" charset="77"/>
              </a:rPr>
              <a:t> | \{</a:t>
            </a:r>
            <a:r>
              <a:rPr lang="en-US" dirty="0" err="1">
                <a:solidFill>
                  <a:srgbClr val="000000"/>
                </a:solidFill>
                <a:effectLst/>
                <a:latin typeface="Monaco" pitchFamily="2" charset="77"/>
              </a:rPr>
              <a:t>y_n</a:t>
            </a:r>
            <a:r>
              <a:rPr lang="en-US" dirty="0">
                <a:solidFill>
                  <a:srgbClr val="000000"/>
                </a:solidFill>
                <a:effectLst/>
                <a:latin typeface="Monaco" pitchFamily="2" charset="77"/>
              </a:rPr>
              <a:t>\}, y_{\rm ref}) \</a:t>
            </a:r>
            <a:r>
              <a:rPr lang="en-US" dirty="0" err="1">
                <a:solidFill>
                  <a:srgbClr val="000000"/>
                </a:solidFill>
                <a:effectLst/>
                <a:latin typeface="Monaco" pitchFamily="2" charset="77"/>
              </a:rPr>
              <a:t>propto</a:t>
            </a:r>
            <a:r>
              <a:rPr lang="en-US" dirty="0">
                <a:solidFill>
                  <a:srgbClr val="000000"/>
                </a:solidFill>
                <a:effectLst/>
                <a:latin typeface="Monaco" pitchFamily="2" charset="77"/>
              </a:rPr>
              <a:t> \frac{\rm pr(\</a:t>
            </a:r>
            <a:r>
              <a:rPr lang="en-US" dirty="0" err="1">
                <a:solidFill>
                  <a:srgbClr val="000000"/>
                </a:solidFill>
                <a:effectLst/>
                <a:latin typeface="Monaco" pitchFamily="2" charset="77"/>
              </a:rPr>
              <a:t>Lambda_b</a:t>
            </a:r>
            <a:r>
              <a:rPr lang="en-US" dirty="0">
                <a:solidFill>
                  <a:srgbClr val="000000"/>
                </a:solidFill>
                <a:effectLst/>
                <a:latin typeface="Monaco" pitchFamily="2" charset="77"/>
              </a:rPr>
              <a:t>)}{\tau^{\nu}\</a:t>
            </a:r>
            <a:r>
              <a:rPr lang="en-US" dirty="0" err="1">
                <a:solidFill>
                  <a:srgbClr val="000000"/>
                </a:solidFill>
                <a:effectLst/>
                <a:latin typeface="Monaco" pitchFamily="2" charset="77"/>
              </a:rPr>
              <a:t>prod_n</a:t>
            </a:r>
            <a:r>
              <a:rPr lang="en-US" dirty="0">
                <a:solidFill>
                  <a:srgbClr val="000000"/>
                </a:solidFill>
                <a:effectLst/>
                <a:latin typeface="Monaco" pitchFamily="2" charset="77"/>
              </a:rPr>
              <a:t> </a:t>
            </a:r>
            <a:r>
              <a:rPr lang="en-US" dirty="0" err="1">
                <a:solidFill>
                  <a:srgbClr val="000000"/>
                </a:solidFill>
                <a:effectLst/>
                <a:latin typeface="Monaco" pitchFamily="2" charset="77"/>
              </a:rPr>
              <a:t>Q^n</a:t>
            </a:r>
            <a:r>
              <a:rPr lang="en-US" dirty="0">
                <a:solidFill>
                  <a:srgbClr val="000000"/>
                </a:solidFill>
                <a:effectLst/>
                <a:latin typeface="Monaco" pitchFamily="2" charset="77"/>
              </a:rPr>
              <a:t>}</a:t>
            </a:r>
          </a:p>
          <a:p>
            <a:endParaRPr lang="en-US" dirty="0"/>
          </a:p>
        </p:txBody>
      </p:sp>
      <p:sp>
        <p:nvSpPr>
          <p:cNvPr id="4" name="Slide Number Placeholder 3"/>
          <p:cNvSpPr>
            <a:spLocks noGrp="1"/>
          </p:cNvSpPr>
          <p:nvPr>
            <p:ph type="sldNum" sz="quarter" idx="5"/>
          </p:nvPr>
        </p:nvSpPr>
        <p:spPr/>
        <p:txBody>
          <a:bodyPr/>
          <a:lstStyle/>
          <a:p>
            <a:fld id="{79F11996-39D8-AE4A-AE40-5C2219F7B4CB}" type="slidenum">
              <a:rPr lang="en-US" smtClean="0"/>
              <a:t>21</a:t>
            </a:fld>
            <a:endParaRPr lang="en-US"/>
          </a:p>
        </p:txBody>
      </p:sp>
    </p:spTree>
    <p:extLst>
      <p:ext uri="{BB962C8B-B14F-4D97-AF65-F5344CB8AC3E}">
        <p14:creationId xmlns:p14="http://schemas.microsoft.com/office/powerpoint/2010/main" val="3802631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Consistent with </a:t>
            </a:r>
            <a:r>
              <a:rPr lang="en-US" dirty="0" err="1"/>
              <a:t>mpi</a:t>
            </a:r>
            <a:r>
              <a:rPr lang="en-US" dirty="0"/>
              <a:t>^{eff}/\</a:t>
            </a:r>
            <a:r>
              <a:rPr lang="en-US" dirty="0" err="1"/>
              <a:t>Lambda_b</a:t>
            </a:r>
            <a:endParaRPr lang="en-US" dirty="0"/>
          </a:p>
        </p:txBody>
      </p:sp>
      <p:sp>
        <p:nvSpPr>
          <p:cNvPr id="4" name="Slide Number Placeholder 3"/>
          <p:cNvSpPr>
            <a:spLocks noGrp="1"/>
          </p:cNvSpPr>
          <p:nvPr>
            <p:ph type="sldNum" sz="quarter" idx="5"/>
          </p:nvPr>
        </p:nvSpPr>
        <p:spPr/>
        <p:txBody>
          <a:bodyPr/>
          <a:lstStyle/>
          <a:p>
            <a:fld id="{79F11996-39D8-AE4A-AE40-5C2219F7B4CB}" type="slidenum">
              <a:rPr lang="en-US" smtClean="0"/>
              <a:t>22</a:t>
            </a:fld>
            <a:endParaRPr lang="en-US"/>
          </a:p>
        </p:txBody>
      </p:sp>
    </p:spTree>
    <p:extLst>
      <p:ext uri="{BB962C8B-B14F-4D97-AF65-F5344CB8AC3E}">
        <p14:creationId xmlns:p14="http://schemas.microsoft.com/office/powerpoint/2010/main" val="1801912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23</a:t>
            </a:fld>
            <a:endParaRPr lang="en-US"/>
          </a:p>
        </p:txBody>
      </p:sp>
    </p:spTree>
    <p:extLst>
      <p:ext uri="{BB962C8B-B14F-4D97-AF65-F5344CB8AC3E}">
        <p14:creationId xmlns:p14="http://schemas.microsoft.com/office/powerpoint/2010/main" val="17590509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 weighting for BMA by evidence vs. model mixing strategies (stacking, BART, others)</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a:t>
            </a:r>
            <a:r>
              <a:rPr lang="en-US" dirty="0" err="1">
                <a:solidFill>
                  <a:srgbClr val="000000"/>
                </a:solidFill>
                <a:effectLst/>
                <a:latin typeface="Monaco" pitchFamily="2" charset="77"/>
              </a:rPr>
              <a:t>mathcal</a:t>
            </a:r>
            <a:r>
              <a:rPr lang="en-US" dirty="0">
                <a:solidFill>
                  <a:srgbClr val="000000"/>
                </a:solidFill>
                <a:effectLst/>
                <a:latin typeface="Monaco" pitchFamily="2" charset="77"/>
              </a:rPr>
              <a:t>{M}_k, (k=1,\</a:t>
            </a:r>
            <a:r>
              <a:rPr lang="en-US" dirty="0" err="1">
                <a:solidFill>
                  <a:srgbClr val="000000"/>
                </a:solidFill>
                <a:effectLst/>
                <a:latin typeface="Monaco" pitchFamily="2" charset="77"/>
              </a:rPr>
              <a:t>ldots</a:t>
            </a:r>
            <a:r>
              <a:rPr lang="en-US" dirty="0">
                <a:solidFill>
                  <a:srgbClr val="000000"/>
                </a:solidFill>
                <a:effectLst/>
                <a:latin typeface="Monaco" pitchFamily="2" charset="77"/>
              </a:rPr>
              <a:t>, 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       \</a:t>
            </a:r>
            <a:r>
              <a:rPr lang="en-US" dirty="0" err="1">
                <a:solidFill>
                  <a:srgbClr val="000000"/>
                </a:solidFill>
                <a:effectLst/>
                <a:latin typeface="Monaco" pitchFamily="2" charset="77"/>
              </a:rPr>
              <a:t>mathcal</a:t>
            </a:r>
            <a:r>
              <a:rPr lang="en-US" dirty="0">
                <a:solidFill>
                  <a:srgbClr val="000000"/>
                </a:solidFill>
                <a:effectLst/>
                <a:latin typeface="Monaco" pitchFamily="2" charset="77"/>
              </a:rPr>
              <a:t>{M}_k : </a:t>
            </a:r>
            <a:r>
              <a:rPr lang="en-US" dirty="0" err="1">
                <a:solidFill>
                  <a:srgbClr val="000000"/>
                </a:solidFill>
                <a:effectLst/>
                <a:latin typeface="Monaco" pitchFamily="2" charset="77"/>
              </a:rPr>
              <a:t>y_i</a:t>
            </a:r>
            <a:r>
              <a:rPr lang="en-US" dirty="0">
                <a:solidFill>
                  <a:srgbClr val="000000"/>
                </a:solidFill>
                <a:effectLst/>
                <a:latin typeface="Monaco" pitchFamily="2" charset="77"/>
              </a:rPr>
              <a:t> = </a:t>
            </a:r>
            <a:r>
              <a:rPr lang="en-US" dirty="0" err="1">
                <a:solidFill>
                  <a:srgbClr val="000000"/>
                </a:solidFill>
                <a:effectLst/>
                <a:latin typeface="Monaco" pitchFamily="2" charset="77"/>
              </a:rPr>
              <a:t>f_k</a:t>
            </a:r>
            <a:r>
              <a:rPr lang="en-US" dirty="0">
                <a:solidFill>
                  <a:srgbClr val="000000"/>
                </a:solidFill>
                <a:effectLst/>
                <a:latin typeface="Monaco" pitchFamily="2" charset="77"/>
              </a:rPr>
              <a:t>(</a:t>
            </a:r>
            <a:r>
              <a:rPr lang="en-US" dirty="0" err="1">
                <a:solidFill>
                  <a:srgbClr val="000000"/>
                </a:solidFill>
                <a:effectLst/>
                <a:latin typeface="Monaco" pitchFamily="2" charset="77"/>
              </a:rPr>
              <a:t>x_i</a:t>
            </a:r>
            <a:r>
              <a:rPr lang="en-US" dirty="0">
                <a:solidFill>
                  <a:srgbClr val="000000"/>
                </a:solidFill>
                <a:effectLst/>
                <a:latin typeface="Monaco" pitchFamily="2" charset="77"/>
              </a:rPr>
              <a:t>) + \</a:t>
            </a:r>
            <a:r>
              <a:rPr lang="en-US" dirty="0" err="1">
                <a:solidFill>
                  <a:srgbClr val="000000"/>
                </a:solidFill>
                <a:effectLst/>
                <a:latin typeface="Monaco" pitchFamily="2" charset="77"/>
              </a:rPr>
              <a:t>varepsilon</a:t>
            </a:r>
            <a:r>
              <a:rPr lang="en-US" dirty="0">
                <a:solidFill>
                  <a:srgbClr val="000000"/>
                </a:solidFill>
                <a:effectLst/>
                <a:latin typeface="Monaco" pitchFamily="2" charset="77"/>
              </a:rPr>
              <a:t>_{</a:t>
            </a:r>
            <a:r>
              <a:rPr lang="en-US" dirty="0" err="1">
                <a:solidFill>
                  <a:srgbClr val="000000"/>
                </a:solidFill>
                <a:effectLst/>
                <a:latin typeface="Monaco" pitchFamily="2" charset="77"/>
              </a:rPr>
              <a:t>i,k</a:t>
            </a:r>
            <a:r>
              <a:rPr lang="en-US" dirty="0">
                <a:solidFill>
                  <a:srgbClr val="000000"/>
                </a:solidFill>
                <a:effectLst/>
                <a:latin typeface="Monaco" pitchFamily="2" charset="77"/>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{\rm pr}(\tilde y | \tilde x) = \sum_{k=1}^{K} \hat </a:t>
            </a:r>
            <a:r>
              <a:rPr lang="en-US" dirty="0" err="1">
                <a:solidFill>
                  <a:srgbClr val="000000"/>
                </a:solidFill>
                <a:effectLst/>
                <a:latin typeface="Monaco" pitchFamily="2" charset="77"/>
              </a:rPr>
              <a:t>w_k</a:t>
            </a:r>
            <a:r>
              <a:rPr lang="en-US" dirty="0">
                <a:solidFill>
                  <a:srgbClr val="000000"/>
                </a:solidFill>
                <a:effectLst/>
                <a:latin typeface="Monaco" pitchFamily="2" charset="77"/>
              </a:rPr>
              <a:t> {\rm pr}(\tilde y | \tilde x, \</a:t>
            </a:r>
            <a:r>
              <a:rPr lang="en-US" dirty="0" err="1">
                <a:solidFill>
                  <a:srgbClr val="000000"/>
                </a:solidFill>
                <a:effectLst/>
                <a:latin typeface="Monaco" pitchFamily="2" charset="77"/>
              </a:rPr>
              <a:t>mathcal</a:t>
            </a:r>
            <a:r>
              <a:rPr lang="en-US" dirty="0">
                <a:solidFill>
                  <a:srgbClr val="000000"/>
                </a:solidFill>
                <a:effectLst/>
                <a:latin typeface="Monaco" pitchFamily="2" charset="77"/>
              </a:rPr>
              <a:t>{M} _k)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F(g) = \int_{-\</a:t>
            </a:r>
            <a:r>
              <a:rPr lang="en-US" dirty="0" err="1">
                <a:solidFill>
                  <a:srgbClr val="000000"/>
                </a:solidFill>
                <a:effectLst/>
                <a:latin typeface="Monaco" pitchFamily="2" charset="77"/>
              </a:rPr>
              <a:t>infty</a:t>
            </a:r>
            <a:r>
              <a:rPr lang="en-US" dirty="0">
                <a:solidFill>
                  <a:srgbClr val="000000"/>
                </a:solidFill>
                <a:effectLst/>
                <a:latin typeface="Monaco" pitchFamily="2" charset="77"/>
              </a:rPr>
              <a:t>}^{\</a:t>
            </a:r>
            <a:r>
              <a:rPr lang="en-US" dirty="0" err="1">
                <a:solidFill>
                  <a:srgbClr val="000000"/>
                </a:solidFill>
                <a:effectLst/>
                <a:latin typeface="Monaco" pitchFamily="2" charset="77"/>
              </a:rPr>
              <a:t>infty</a:t>
            </a:r>
            <a:r>
              <a:rPr lang="en-US" dirty="0">
                <a:solidFill>
                  <a:srgbClr val="000000"/>
                </a:solidFill>
                <a:effectLst/>
                <a:latin typeface="Monaco" pitchFamily="2" charset="77"/>
              </a:rPr>
              <a:t>} dx~ e^{-\frac{x^{2}}{2} - g^{2} x^{4}}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endParaRPr lang="en-US" dirty="0"/>
          </a:p>
        </p:txBody>
      </p:sp>
      <p:sp>
        <p:nvSpPr>
          <p:cNvPr id="4" name="Slide Number Placeholder 3"/>
          <p:cNvSpPr>
            <a:spLocks noGrp="1"/>
          </p:cNvSpPr>
          <p:nvPr>
            <p:ph type="sldNum" sz="quarter" idx="5"/>
          </p:nvPr>
        </p:nvSpPr>
        <p:spPr/>
        <p:txBody>
          <a:bodyPr/>
          <a:lstStyle/>
          <a:p>
            <a:fld id="{C56A752D-AFD6-6746-BC0B-779D2D0AAFFF}" type="slidenum">
              <a:rPr lang="en-US" smtClean="0"/>
              <a:t>24</a:t>
            </a:fld>
            <a:endParaRPr lang="en-US"/>
          </a:p>
        </p:txBody>
      </p:sp>
    </p:spTree>
    <p:extLst>
      <p:ext uri="{BB962C8B-B14F-4D97-AF65-F5344CB8AC3E}">
        <p14:creationId xmlns:p14="http://schemas.microsoft.com/office/powerpoint/2010/main" val="21660858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rial" panose="020B0604020202020204" pitchFamily="34" charset="0"/>
              </a:rPr>
              <a:t>The expected utility eq. (23) of proton differential cross section (d</a:t>
            </a:r>
            <a:r>
              <a:rPr lang="el-GR" b="0" i="0" dirty="0">
                <a:effectLst/>
                <a:latin typeface="Arial" panose="020B0604020202020204" pitchFamily="34" charset="0"/>
              </a:rPr>
              <a:t>σ) </a:t>
            </a:r>
            <a:r>
              <a:rPr lang="en-US" b="0" i="0" dirty="0">
                <a:effectLst/>
                <a:latin typeface="Arial" panose="020B0604020202020204" pitchFamily="34" charset="0"/>
              </a:rPr>
              <a:t>measurements. Colors indicate</a:t>
            </a:r>
            <a:br>
              <a:rPr lang="en-US" dirty="0"/>
            </a:br>
            <a:r>
              <a:rPr lang="en-US" b="0" i="0" dirty="0">
                <a:effectLst/>
                <a:latin typeface="Arial" panose="020B0604020202020204" pitchFamily="34" charset="0"/>
              </a:rPr>
              <a:t>the utility of one measurement conducted at each kinematic point (</a:t>
            </a:r>
            <a:r>
              <a:rPr lang="el-GR" b="0" i="0" dirty="0">
                <a:effectLst/>
                <a:latin typeface="Arial" panose="020B0604020202020204" pitchFamily="34" charset="0"/>
              </a:rPr>
              <a:t>ω</a:t>
            </a:r>
            <a:r>
              <a:rPr lang="en-US" b="0" i="0" dirty="0">
                <a:effectLst/>
                <a:latin typeface="Arial" panose="020B0604020202020204" pitchFamily="34" charset="0"/>
              </a:rPr>
              <a:t>lab, </a:t>
            </a:r>
            <a:r>
              <a:rPr lang="el-GR" b="0" i="0" dirty="0">
                <a:effectLst/>
                <a:latin typeface="Arial" panose="020B0604020202020204" pitchFamily="34" charset="0"/>
              </a:rPr>
              <a:t>θ</a:t>
            </a:r>
            <a:r>
              <a:rPr lang="en-US" b="0" i="0" dirty="0">
                <a:effectLst/>
                <a:latin typeface="Arial" panose="020B0604020202020204" pitchFamily="34" charset="0"/>
              </a:rPr>
              <a:t>lab), with the point of largest utility UKL being</a:t>
            </a:r>
            <a:br>
              <a:rPr lang="en-US" dirty="0"/>
            </a:br>
            <a:r>
              <a:rPr lang="en-US" b="0" i="0" dirty="0">
                <a:effectLst/>
                <a:latin typeface="Arial" panose="020B0604020202020204" pitchFamily="34" charset="0"/>
              </a:rPr>
              <a:t>by definition the optimal 1-point design. (The color bar is on a linear scale, though the hue varies much more quickly for</a:t>
            </a:r>
            <a:br>
              <a:rPr lang="en-US" dirty="0"/>
            </a:br>
            <a:r>
              <a:rPr lang="en-US" b="0" i="0" dirty="0">
                <a:effectLst/>
                <a:latin typeface="Arial" panose="020B0604020202020204" pitchFamily="34" charset="0"/>
              </a:rPr>
              <a:t>small UKL.) The top row (with the red, “No </a:t>
            </a:r>
            <a:r>
              <a:rPr lang="el-GR" b="0" i="0" dirty="0">
                <a:effectLst/>
                <a:latin typeface="Arial" panose="020B0604020202020204" pitchFamily="34" charset="0"/>
              </a:rPr>
              <a:t>δ</a:t>
            </a:r>
            <a:r>
              <a:rPr lang="en-US" b="0" i="0" dirty="0" err="1">
                <a:effectLst/>
                <a:latin typeface="Arial" panose="020B0604020202020204" pitchFamily="34" charset="0"/>
              </a:rPr>
              <a:t>yth</a:t>
            </a:r>
            <a:r>
              <a:rPr lang="en-US" b="0" i="0" dirty="0">
                <a:effectLst/>
                <a:latin typeface="Arial" panose="020B0604020202020204" pitchFamily="34" charset="0"/>
              </a:rPr>
              <a:t>” box) does not include EFT truncation estimates, whereas the bottom</a:t>
            </a:r>
            <a:br>
              <a:rPr lang="en-US" dirty="0"/>
            </a:br>
            <a:r>
              <a:rPr lang="en-US" b="0" i="0" dirty="0">
                <a:effectLst/>
                <a:latin typeface="Arial" panose="020B0604020202020204" pitchFamily="34" charset="0"/>
              </a:rPr>
              <a:t>row does include the EFT uncertainty. Each column shows the utility one could expect to achieve for a subset of the proton</a:t>
            </a:r>
            <a:br>
              <a:rPr lang="en-US" dirty="0"/>
            </a:br>
            <a:r>
              <a:rPr lang="en-US" b="0" i="0" dirty="0">
                <a:effectLst/>
                <a:latin typeface="Arial" panose="020B0604020202020204" pitchFamily="34" charset="0"/>
              </a:rPr>
              <a:t>polarizabilities: the first column considers all polarizabilities together, while the second and third show the gain for </a:t>
            </a:r>
            <a:r>
              <a:rPr lang="el-GR" b="0" i="0" dirty="0">
                <a:effectLst/>
                <a:latin typeface="Arial" panose="020B0604020202020204" pitchFamily="34" charset="0"/>
              </a:rPr>
              <a:t>α</a:t>
            </a:r>
            <a:r>
              <a:rPr lang="en-US" b="0" i="0" dirty="0">
                <a:effectLst/>
                <a:latin typeface="Arial" panose="020B0604020202020204" pitchFamily="34" charset="0"/>
              </a:rPr>
              <a:t>E1 ± </a:t>
            </a:r>
            <a:r>
              <a:rPr lang="el-GR" b="0" i="0" dirty="0">
                <a:effectLst/>
                <a:latin typeface="Arial" panose="020B0604020202020204" pitchFamily="34" charset="0"/>
              </a:rPr>
              <a:t>β</a:t>
            </a:r>
            <a:r>
              <a:rPr lang="en-US" b="0" i="0" dirty="0">
                <a:effectLst/>
                <a:latin typeface="Arial" panose="020B0604020202020204" pitchFamily="34" charset="0"/>
              </a:rPr>
              <a:t>M 1</a:t>
            </a:r>
            <a:br>
              <a:rPr lang="en-US" dirty="0"/>
            </a:br>
            <a:r>
              <a:rPr lang="en-US" b="0" i="0" dirty="0">
                <a:effectLst/>
                <a:latin typeface="Arial" panose="020B0604020202020204" pitchFamily="34" charset="0"/>
              </a:rPr>
              <a:t>individually, and the final column reflects the collective information to be learned about the four spin polarizabilities {</a:t>
            </a:r>
            <a:r>
              <a:rPr lang="el-GR" b="0" i="0" dirty="0">
                <a:effectLst/>
                <a:latin typeface="Arial" panose="020B0604020202020204" pitchFamily="34" charset="0"/>
              </a:rPr>
              <a:t>γ</a:t>
            </a:r>
            <a:r>
              <a:rPr lang="en-US" b="0" i="0" dirty="0" err="1">
                <a:effectLst/>
                <a:latin typeface="Arial" panose="020B0604020202020204" pitchFamily="34" charset="0"/>
              </a:rPr>
              <a:t>i</a:t>
            </a:r>
            <a:r>
              <a:rPr lang="en-US" b="0" i="0" dirty="0">
                <a:effectLst/>
                <a:latin typeface="Arial" panose="020B0604020202020204" pitchFamily="34" charset="0"/>
              </a:rPr>
              <a:t>}. The</a:t>
            </a:r>
            <a:br>
              <a:rPr lang="en-US" dirty="0"/>
            </a:br>
            <a:r>
              <a:rPr lang="en-US" b="0" i="0" dirty="0">
                <a:effectLst/>
                <a:latin typeface="Arial" panose="020B0604020202020204" pitchFamily="34" charset="0"/>
              </a:rPr>
              <a:t>interior box that excludes </a:t>
            </a:r>
            <a:r>
              <a:rPr lang="el-GR" b="0" i="0" dirty="0">
                <a:effectLst/>
                <a:latin typeface="Arial" panose="020B0604020202020204" pitchFamily="34" charset="0"/>
              </a:rPr>
              <a:t>ω &lt; 60 </a:t>
            </a:r>
            <a:r>
              <a:rPr lang="en-US" b="0" i="0" dirty="0">
                <a:effectLst/>
                <a:latin typeface="Arial" panose="020B0604020202020204" pitchFamily="34" charset="0"/>
              </a:rPr>
              <a:t>MeV along with forward and backward angles marks the experimentally accessible regime (see</a:t>
            </a:r>
            <a:br>
              <a:rPr lang="en-US" dirty="0"/>
            </a:br>
            <a:r>
              <a:rPr lang="en-US" b="0" i="0" dirty="0">
                <a:effectLst/>
                <a:latin typeface="Arial" panose="020B0604020202020204" pitchFamily="34" charset="0"/>
              </a:rPr>
              <a:t>text for further discussion). The vertical line marks the cusp at the pion-production threshold. To visualize the full range of</a:t>
            </a:r>
            <a:br>
              <a:rPr lang="en-US" dirty="0"/>
            </a:br>
            <a:r>
              <a:rPr lang="en-US" b="0" i="0" dirty="0">
                <a:effectLst/>
                <a:latin typeface="Arial" panose="020B0604020202020204" pitchFamily="34" charset="0"/>
              </a:rPr>
              <a:t>variation in the subplots, the color ranges from zero to a saturation point calculated by averaging the optimal utilities across all</a:t>
            </a:r>
            <a:br>
              <a:rPr lang="en-US" dirty="0"/>
            </a:br>
            <a:r>
              <a:rPr lang="en-US" b="0" i="0" dirty="0">
                <a:effectLst/>
                <a:latin typeface="Arial" panose="020B0604020202020204" pitchFamily="34" charset="0"/>
              </a:rPr>
              <a:t>subplots. Contour lines are added for utilities above the saturation point, with the first contour at saturation and subsequent</a:t>
            </a:r>
            <a:br>
              <a:rPr lang="en-US" dirty="0"/>
            </a:br>
            <a:r>
              <a:rPr lang="en-US" b="0" i="0" dirty="0">
                <a:effectLst/>
                <a:latin typeface="Arial" panose="020B0604020202020204" pitchFamily="34" charset="0"/>
              </a:rPr>
              <a:t>contour lines at intervals of 50% of the color range, see the top left subplot. To help visualize the utilities from less-constraining</a:t>
            </a:r>
            <a:br>
              <a:rPr lang="en-US" dirty="0"/>
            </a:br>
            <a:r>
              <a:rPr lang="en-US" b="0" i="0" dirty="0">
                <a:effectLst/>
                <a:latin typeface="Arial" panose="020B0604020202020204" pitchFamily="34" charset="0"/>
              </a:rPr>
              <a:t>measurements, additional contours are added to any subplot whose maximum utility is less than 10% of the color range, see,</a:t>
            </a:r>
            <a:br>
              <a:rPr lang="en-US" dirty="0"/>
            </a:br>
            <a:r>
              <a:rPr lang="en-US" b="0" i="0" dirty="0">
                <a:effectLst/>
                <a:latin typeface="Arial" panose="020B0604020202020204" pitchFamily="34" charset="0"/>
              </a:rPr>
              <a:t>e.g., fig. 6. Unless otherwise stated, the color ranges are common to all subplots within a figure, but different between figures.</a:t>
            </a:r>
            <a:br>
              <a:rPr lang="en-US" dirty="0"/>
            </a:br>
            <a:r>
              <a:rPr lang="en-US" b="0" i="0" dirty="0">
                <a:effectLst/>
                <a:latin typeface="Arial" panose="020B0604020202020204" pitchFamily="34" charset="0"/>
              </a:rPr>
              <a:t>The white circles with black borders show the optimal five-point design kinematics, as described in the text. The effect of</a:t>
            </a:r>
            <a:br>
              <a:rPr lang="en-US" dirty="0"/>
            </a:br>
            <a:r>
              <a:rPr lang="en-US" b="0" i="0" dirty="0">
                <a:effectLst/>
                <a:latin typeface="Arial" panose="020B0604020202020204" pitchFamily="34" charset="0"/>
              </a:rPr>
              <a:t>including EFT truncation errors is striking: it shifts the region of optimal utility to lower energies and moderates the expected</a:t>
            </a:r>
            <a:br>
              <a:rPr lang="en-US" dirty="0"/>
            </a:br>
            <a:r>
              <a:rPr lang="en-US" b="0" i="0" dirty="0">
                <a:effectLst/>
                <a:latin typeface="Arial" panose="020B0604020202020204" pitchFamily="34" charset="0"/>
              </a:rPr>
              <a:t>utility.</a:t>
            </a:r>
          </a:p>
          <a:p>
            <a:endParaRPr lang="en-US" b="0" i="0" dirty="0">
              <a:effectLst/>
              <a:latin typeface="Arial" panose="020B0604020202020204" pitchFamily="34" charset="0"/>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documentclass</a:t>
            </a:r>
            <a:r>
              <a:rPr lang="en-US" sz="1200" kern="1200" dirty="0">
                <a:solidFill>
                  <a:schemeClr val="tx1"/>
                </a:solidFill>
                <a:effectLst/>
                <a:latin typeface="+mn-lt"/>
                <a:ea typeface="+mn-ea"/>
                <a:cs typeface="+mn-cs"/>
              </a:rPr>
              <a:t>[10pt]{article}</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usepackage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usenames</a:t>
            </a:r>
            <a:r>
              <a:rPr lang="en-US" sz="1200" kern="1200" dirty="0">
                <a:solidFill>
                  <a:schemeClr val="tx1"/>
                </a:solidFill>
                <a:effectLst/>
                <a:latin typeface="+mn-lt"/>
                <a:ea typeface="+mn-ea"/>
                <a:cs typeface="+mn-cs"/>
              </a:rPr>
              <a:t>]{color} %used for font color</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usepackage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amssymb</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usepackage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amsmath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usepackage</a:t>
            </a:r>
            <a:r>
              <a:rPr lang="en-US" sz="1200" kern="1200" dirty="0">
                <a:solidFill>
                  <a:schemeClr val="tx1"/>
                </a:solidFill>
                <a:effectLst/>
                <a:latin typeface="+mn-lt"/>
                <a:ea typeface="+mn-ea"/>
                <a:cs typeface="+mn-cs"/>
              </a:rPr>
              <a:t>[utf8]{</a:t>
            </a:r>
            <a:r>
              <a:rPr lang="en-US" sz="1200" kern="1200" dirty="0" err="1">
                <a:solidFill>
                  <a:schemeClr val="tx1"/>
                </a:solidFill>
                <a:effectLst/>
                <a:latin typeface="+mn-lt"/>
                <a:ea typeface="+mn-ea"/>
                <a:cs typeface="+mn-cs"/>
              </a:rPr>
              <a:t>inputenc</a:t>
            </a:r>
            <a:r>
              <a:rPr lang="en-US" sz="1200" kern="1200" dirty="0">
                <a:solidFill>
                  <a:schemeClr val="tx1"/>
                </a:solidFill>
                <a:effectLst/>
                <a:latin typeface="+mn-lt"/>
                <a:ea typeface="+mn-ea"/>
                <a:cs typeface="+mn-cs"/>
              </a:rPr>
              <a:t>} %useful to type directly diacritic characters</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{\design}{{\color{blue}\</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{d}}}</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DeclareMathOperator</a:t>
            </a:r>
            <a:r>
              <a:rPr lang="en-US" sz="1200" kern="1200" dirty="0">
                <a:solidFill>
                  <a:schemeClr val="tx1"/>
                </a:solidFill>
                <a:effectLst/>
                <a:latin typeface="+mn-lt"/>
                <a:ea typeface="+mn-ea"/>
                <a:cs typeface="+mn-cs"/>
              </a:rPr>
              <a:t>*{\argmax}{</a:t>
            </a:r>
            <a:r>
              <a:rPr lang="en-US" sz="1200" kern="1200" dirty="0" err="1">
                <a:solidFill>
                  <a:schemeClr val="tx1"/>
                </a:solidFill>
                <a:effectLst/>
                <a:latin typeface="+mn-lt"/>
                <a:ea typeface="+mn-ea"/>
                <a:cs typeface="+mn-cs"/>
              </a:rPr>
              <a:t>arg</a:t>
            </a:r>
            <a:r>
              <a:rPr lang="en-US" sz="1200" kern="1200" dirty="0">
                <a:solidFill>
                  <a:schemeClr val="tx1"/>
                </a:solidFill>
                <a:effectLst/>
                <a:latin typeface="+mn-lt"/>
                <a:ea typeface="+mn-ea"/>
                <a:cs typeface="+mn-cs"/>
              </a:rPr>
              <a:t>\,max}</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{\shrinkage}{\</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{S}}</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omegalab</a:t>
            </a:r>
            <a:r>
              <a:rPr lang="en-US" sz="1200" kern="1200" dirty="0">
                <a:solidFill>
                  <a:schemeClr val="tx1"/>
                </a:solidFill>
                <a:effectLst/>
                <a:latin typeface="+mn-lt"/>
                <a:ea typeface="+mn-ea"/>
                <a:cs typeface="+mn-cs"/>
              </a:rPr>
              <a:t>}{\omega_{\text{lab}}}</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{\given}{\,|\,}  % Use for | in \pr</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DeclareMathOperator</a:t>
            </a:r>
            <a:r>
              <a:rPr lang="en-US" sz="1200" kern="1200" dirty="0">
                <a:solidFill>
                  <a:schemeClr val="tx1"/>
                </a:solidFill>
                <a:effectLst/>
                <a:latin typeface="+mn-lt"/>
                <a:ea typeface="+mn-ea"/>
                <a:cs typeface="+mn-cs"/>
              </a:rPr>
              <a:t>{\pr}{pr} % Good, but want to handle sizing and | spacing?</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DeclareMathOperator</a:t>
            </a:r>
            <a:r>
              <a:rPr lang="en-US" sz="1200" kern="1200" dirty="0">
                <a:solidFill>
                  <a:schemeClr val="tx1"/>
                </a:solidFill>
                <a:effectLst/>
                <a:latin typeface="+mn-lt"/>
                <a:ea typeface="+mn-ea"/>
                <a:cs typeface="+mn-cs"/>
              </a:rPr>
              <a:t>{\pr}{p} % Good, but want to handle sizing and | spacing?</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Now add spacing:</a:t>
            </a:r>
          </a:p>
          <a:p>
            <a:r>
              <a:rPr lang="en-US" sz="1200" kern="1200" dirty="0">
                <a:solidFill>
                  <a:schemeClr val="tx1"/>
                </a:solidFill>
                <a:effectLst/>
                <a:latin typeface="+mn-lt"/>
                <a:ea typeface="+mn-ea"/>
                <a:cs typeface="+mn-cs"/>
              </a:rPr>
              <a:t>% Derivatives</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{\dd}{d}</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diffcs</a:t>
            </a:r>
            <a:r>
              <a:rPr lang="en-US" sz="1200" kern="1200" dirty="0">
                <a:solidFill>
                  <a:schemeClr val="tx1"/>
                </a:solidFill>
                <a:effectLst/>
                <a:latin typeface="+mn-lt"/>
                <a:ea typeface="+mn-ea"/>
                <a:cs typeface="+mn-cs"/>
              </a:rPr>
              <a:t>}{d\sigma}  % differential cross section</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genobs</a:t>
            </a:r>
            <a:r>
              <a:rPr lang="en-US" sz="1200" kern="1200" dirty="0">
                <a:solidFill>
                  <a:schemeClr val="tx1"/>
                </a:solidFill>
                <a:effectLst/>
                <a:latin typeface="+mn-lt"/>
                <a:ea typeface="+mn-ea"/>
                <a:cs typeface="+mn-cs"/>
              </a:rPr>
              <a:t>}{y}</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genobsset</a:t>
            </a:r>
            <a:r>
              <a:rPr lang="en-US" sz="1200" kern="1200" dirty="0">
                <a:solidFill>
                  <a:schemeClr val="tx1"/>
                </a:solidFill>
                <a:effectLst/>
                <a:latin typeface="+mn-lt"/>
                <a:ea typeface="+mn-ea"/>
                <a:cs typeface="+mn-cs"/>
              </a:rPr>
              <a:t>}{{\color{green}\</a:t>
            </a:r>
            <a:r>
              <a:rPr lang="en-US" sz="1200" kern="1200" dirty="0" err="1">
                <a:solidFill>
                  <a:schemeClr val="tx1"/>
                </a:solidFill>
                <a:effectLst/>
                <a:latin typeface="+mn-lt"/>
                <a:ea typeface="+mn-ea"/>
                <a:cs typeface="+mn-cs"/>
              </a:rPr>
              <a:t>inputvec</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genobs</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inputvec</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lecs</a:t>
            </a:r>
            <a:r>
              <a:rPr lang="en-US" sz="1200" kern="1200" dirty="0">
                <a:solidFill>
                  <a:schemeClr val="tx1"/>
                </a:solidFill>
                <a:effectLst/>
                <a:latin typeface="+mn-lt"/>
                <a:ea typeface="+mn-ea"/>
                <a:cs typeface="+mn-cs"/>
              </a:rPr>
              <a:t>}{{\color{red}\</a:t>
            </a:r>
            <a:r>
              <a:rPr lang="en-US" sz="1200" kern="1200" dirty="0" err="1">
                <a:solidFill>
                  <a:schemeClr val="tx1"/>
                </a:solidFill>
                <a:effectLst/>
                <a:latin typeface="+mn-lt"/>
                <a:ea typeface="+mn-ea"/>
                <a:cs typeface="+mn-cs"/>
              </a:rPr>
              <a:t>vec</a:t>
            </a:r>
            <a:r>
              <a:rPr lang="en-US" sz="1200" kern="1200" dirty="0">
                <a:solidFill>
                  <a:schemeClr val="tx1"/>
                </a:solidFill>
                <a:effectLst/>
                <a:latin typeface="+mn-lt"/>
                <a:ea typeface="+mn-ea"/>
                <a:cs typeface="+mn-cs"/>
              </a:rPr>
              <a:t>{a}}}</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{Utility of {\color{blue}design}: }&amp; \</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{information  gain averaged over {\color{red}parameters} and {\color{green}measurements}}  </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U_{\text{KL}}(\design)</a:t>
            </a:r>
          </a:p>
          <a:p>
            <a:r>
              <a:rPr lang="en-US" sz="1200" kern="1200" dirty="0">
                <a:solidFill>
                  <a:schemeClr val="tx1"/>
                </a:solidFill>
                <a:effectLst/>
                <a:latin typeface="+mn-lt"/>
                <a:ea typeface="+mn-ea"/>
                <a:cs typeface="+mn-cs"/>
              </a:rPr>
              <a:t>    &amp; = \int \!\!\left\{ \ln\!\!\left[\frac{\pr(\</a:t>
            </a:r>
            <a:r>
              <a:rPr lang="en-US" sz="1200" kern="1200" dirty="0" err="1">
                <a:solidFill>
                  <a:schemeClr val="tx1"/>
                </a:solidFill>
                <a:effectLst/>
                <a:latin typeface="+mn-lt"/>
                <a:ea typeface="+mn-ea"/>
                <a:cs typeface="+mn-cs"/>
              </a:rPr>
              <a:t>lecs</a:t>
            </a:r>
            <a:r>
              <a:rPr lang="en-US" sz="1200" kern="1200" dirty="0">
                <a:solidFill>
                  <a:schemeClr val="tx1"/>
                </a:solidFill>
                <a:effectLst/>
                <a:latin typeface="+mn-lt"/>
                <a:ea typeface="+mn-ea"/>
                <a:cs typeface="+mn-cs"/>
              </a:rPr>
              <a:t> \given \</a:t>
            </a:r>
            <a:r>
              <a:rPr lang="en-US" sz="1200" kern="1200" dirty="0" err="1">
                <a:solidFill>
                  <a:schemeClr val="tx1"/>
                </a:solidFill>
                <a:effectLst/>
                <a:latin typeface="+mn-lt"/>
                <a:ea typeface="+mn-ea"/>
                <a:cs typeface="+mn-cs"/>
              </a:rPr>
              <a:t>genobsset</a:t>
            </a:r>
            <a:r>
              <a:rPr lang="en-US" sz="1200" kern="1200" dirty="0">
                <a:solidFill>
                  <a:schemeClr val="tx1"/>
                </a:solidFill>
                <a:effectLst/>
                <a:latin typeface="+mn-lt"/>
                <a:ea typeface="+mn-ea"/>
                <a:cs typeface="+mn-cs"/>
              </a:rPr>
              <a:t>, \design)}{\pr(\</a:t>
            </a:r>
            <a:r>
              <a:rPr lang="en-US" sz="1200" kern="1200" dirty="0" err="1">
                <a:solidFill>
                  <a:schemeClr val="tx1"/>
                </a:solidFill>
                <a:effectLst/>
                <a:latin typeface="+mn-lt"/>
                <a:ea typeface="+mn-ea"/>
                <a:cs typeface="+mn-cs"/>
              </a:rPr>
              <a:t>lecs</a:t>
            </a:r>
            <a:r>
              <a:rPr lang="en-US" sz="1200" kern="1200" dirty="0">
                <a:solidFill>
                  <a:schemeClr val="tx1"/>
                </a:solidFill>
                <a:effectLst/>
                <a:latin typeface="+mn-lt"/>
                <a:ea typeface="+mn-ea"/>
                <a:cs typeface="+mn-cs"/>
              </a:rPr>
              <a:t>)}\right]\! \pr(\</a:t>
            </a:r>
            <a:r>
              <a:rPr lang="en-US" sz="1200" kern="1200" dirty="0" err="1">
                <a:solidFill>
                  <a:schemeClr val="tx1"/>
                </a:solidFill>
                <a:effectLst/>
                <a:latin typeface="+mn-lt"/>
                <a:ea typeface="+mn-ea"/>
                <a:cs typeface="+mn-cs"/>
              </a:rPr>
              <a:t>lecs</a:t>
            </a:r>
            <a:r>
              <a:rPr lang="en-US" sz="1200" kern="1200" dirty="0">
                <a:solidFill>
                  <a:schemeClr val="tx1"/>
                </a:solidFill>
                <a:effectLst/>
                <a:latin typeface="+mn-lt"/>
                <a:ea typeface="+mn-ea"/>
                <a:cs typeface="+mn-cs"/>
              </a:rPr>
              <a:t> \given \</a:t>
            </a:r>
            <a:r>
              <a:rPr lang="en-US" sz="1200" kern="1200" dirty="0" err="1">
                <a:solidFill>
                  <a:schemeClr val="tx1"/>
                </a:solidFill>
                <a:effectLst/>
                <a:latin typeface="+mn-lt"/>
                <a:ea typeface="+mn-ea"/>
                <a:cs typeface="+mn-cs"/>
              </a:rPr>
              <a:t>genobsset</a:t>
            </a:r>
            <a:r>
              <a:rPr lang="en-US" sz="1200" kern="1200" dirty="0">
                <a:solidFill>
                  <a:schemeClr val="tx1"/>
                </a:solidFill>
                <a:effectLst/>
                <a:latin typeface="+mn-lt"/>
                <a:ea typeface="+mn-ea"/>
                <a:cs typeface="+mn-cs"/>
              </a:rPr>
              <a:t>, \design)  \dd{\</a:t>
            </a:r>
            <a:r>
              <a:rPr lang="en-US" sz="1200" kern="1200" dirty="0" err="1">
                <a:solidFill>
                  <a:schemeClr val="tx1"/>
                </a:solidFill>
                <a:effectLst/>
                <a:latin typeface="+mn-lt"/>
                <a:ea typeface="+mn-ea"/>
                <a:cs typeface="+mn-cs"/>
              </a:rPr>
              <a:t>lecs</a:t>
            </a:r>
            <a:r>
              <a:rPr lang="en-US" sz="1200" kern="1200" dirty="0">
                <a:solidFill>
                  <a:schemeClr val="tx1"/>
                </a:solidFill>
                <a:effectLst/>
                <a:latin typeface="+mn-lt"/>
                <a:ea typeface="+mn-ea"/>
                <a:cs typeface="+mn-cs"/>
              </a:rPr>
              <a:t>}\right\}\! </a:t>
            </a:r>
          </a:p>
          <a:p>
            <a:r>
              <a:rPr lang="en-US" sz="1200" kern="1200" dirty="0">
                <a:solidFill>
                  <a:schemeClr val="tx1"/>
                </a:solidFill>
                <a:effectLst/>
                <a:latin typeface="+mn-lt"/>
                <a:ea typeface="+mn-ea"/>
                <a:cs typeface="+mn-cs"/>
              </a:rPr>
              <a:t>       \pr(\</a:t>
            </a:r>
            <a:r>
              <a:rPr lang="en-US" sz="1200" kern="1200" dirty="0" err="1">
                <a:solidFill>
                  <a:schemeClr val="tx1"/>
                </a:solidFill>
                <a:effectLst/>
                <a:latin typeface="+mn-lt"/>
                <a:ea typeface="+mn-ea"/>
                <a:cs typeface="+mn-cs"/>
              </a:rPr>
              <a:t>genobsset</a:t>
            </a:r>
            <a:r>
              <a:rPr lang="en-US" sz="1200" kern="1200" dirty="0">
                <a:solidFill>
                  <a:schemeClr val="tx1"/>
                </a:solidFill>
                <a:effectLst/>
                <a:latin typeface="+mn-lt"/>
                <a:ea typeface="+mn-ea"/>
                <a:cs typeface="+mn-cs"/>
              </a:rPr>
              <a:t> \given \design) \dd{\</a:t>
            </a:r>
            <a:r>
              <a:rPr lang="en-US" sz="1200" kern="1200" dirty="0" err="1">
                <a:solidFill>
                  <a:schemeClr val="tx1"/>
                </a:solidFill>
                <a:effectLst/>
                <a:latin typeface="+mn-lt"/>
                <a:ea typeface="+mn-ea"/>
                <a:cs typeface="+mn-cs"/>
              </a:rPr>
              <a:t>genobsset</a:t>
            </a:r>
            <a:r>
              <a:rPr lang="en-US" sz="1200" kern="1200" dirty="0">
                <a:solidFill>
                  <a:schemeClr val="tx1"/>
                </a:solidFill>
                <a:effectLst/>
                <a:latin typeface="+mn-lt"/>
                <a:ea typeface="+mn-ea"/>
                <a:cs typeface="+mn-cs"/>
              </a:rPr>
              <a:t>} \quad\</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{(cf.\ entropy)} \\ </a:t>
            </a:r>
          </a:p>
          <a:p>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longrightarrow</a:t>
            </a:r>
            <a:r>
              <a:rPr lang="en-US" sz="1200" kern="1200" dirty="0">
                <a:solidFill>
                  <a:schemeClr val="tx1"/>
                </a:solidFill>
                <a:effectLst/>
                <a:latin typeface="+mn-lt"/>
                <a:ea typeface="+mn-ea"/>
                <a:cs typeface="+mn-cs"/>
              </a:rPr>
              <a:t> \frac{1}{2} \ln \frac{|V_0|}{|V(\design)|} \</a:t>
            </a:r>
            <a:r>
              <a:rPr lang="en-US" sz="1200" kern="1200" dirty="0" err="1">
                <a:solidFill>
                  <a:schemeClr val="tx1"/>
                </a:solidFill>
                <a:effectLst/>
                <a:latin typeface="+mn-lt"/>
                <a:ea typeface="+mn-ea"/>
                <a:cs typeface="+mn-cs"/>
              </a:rPr>
              <a:t>equiv</a:t>
            </a:r>
            <a:r>
              <a:rPr lang="en-US" sz="1200" kern="1200" dirty="0">
                <a:solidFill>
                  <a:schemeClr val="tx1"/>
                </a:solidFill>
                <a:effectLst/>
                <a:latin typeface="+mn-lt"/>
                <a:ea typeface="+mn-ea"/>
                <a:cs typeface="+mn-cs"/>
              </a:rPr>
              <a:t> \ln\shrinkage(\design)  \quad\</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{``Posterior shrinkage''}</a:t>
            </a:r>
          </a:p>
          <a:p>
            <a:endParaRPr lang="en-US" dirty="0"/>
          </a:p>
          <a:p>
            <a:endParaRPr lang="en-US" dirty="0"/>
          </a:p>
        </p:txBody>
      </p:sp>
      <p:sp>
        <p:nvSpPr>
          <p:cNvPr id="4" name="Slide Number Placeholder 3"/>
          <p:cNvSpPr>
            <a:spLocks noGrp="1"/>
          </p:cNvSpPr>
          <p:nvPr>
            <p:ph type="sldNum" sz="quarter" idx="5"/>
          </p:nvPr>
        </p:nvSpPr>
        <p:spPr/>
        <p:txBody>
          <a:bodyPr/>
          <a:lstStyle/>
          <a:p>
            <a:fld id="{C56A752D-AFD6-6746-BC0B-779D2D0AAFFF}" type="slidenum">
              <a:rPr lang="en-US" smtClean="0"/>
              <a:t>25</a:t>
            </a:fld>
            <a:endParaRPr lang="en-US"/>
          </a:p>
        </p:txBody>
      </p:sp>
    </p:spTree>
    <p:extLst>
      <p:ext uri="{BB962C8B-B14F-4D97-AF65-F5344CB8AC3E}">
        <p14:creationId xmlns:p14="http://schemas.microsoft.com/office/powerpoint/2010/main" val="3783872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F11996-39D8-AE4A-AE40-5C2219F7B4CB}" type="slidenum">
              <a:rPr lang="en-US" smtClean="0"/>
              <a:t>26</a:t>
            </a:fld>
            <a:endParaRPr lang="en-US"/>
          </a:p>
        </p:txBody>
      </p:sp>
    </p:spTree>
    <p:extLst>
      <p:ext uri="{BB962C8B-B14F-4D97-AF65-F5344CB8AC3E}">
        <p14:creationId xmlns:p14="http://schemas.microsoft.com/office/powerpoint/2010/main" val="21516787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1" dirty="0">
                <a:solidFill>
                  <a:srgbClr val="333333"/>
                </a:solidFill>
                <a:effectLst/>
                <a:latin typeface="-apple-system"/>
              </a:rPr>
              <a:t>Takeaways from both papers:</a:t>
            </a:r>
          </a:p>
          <a:p>
            <a:pPr marL="628650" lvl="1" indent="-171450">
              <a:buFont typeface="Arial" panose="020B0604020202020204" pitchFamily="34" charset="0"/>
              <a:buChar char="•"/>
            </a:pPr>
            <a:r>
              <a:rPr lang="en-US" b="0" i="0" dirty="0">
                <a:solidFill>
                  <a:srgbClr val="333333"/>
                </a:solidFill>
                <a:effectLst/>
                <a:latin typeface="-apple-system"/>
              </a:rPr>
              <a:t>Don’t need a variational approach </a:t>
            </a:r>
            <a:r>
              <a:rPr lang="en-US" b="0" i="0" dirty="0">
                <a:solidFill>
                  <a:srgbClr val="333333"/>
                </a:solidFill>
                <a:effectLst/>
                <a:latin typeface="-apple-system"/>
                <a:sym typeface="Wingdings" pitchFamily="2" charset="2"/>
              </a:rPr>
              <a:t> </a:t>
            </a:r>
            <a:r>
              <a:rPr lang="en-US" b="0" i="0" dirty="0" err="1">
                <a:solidFill>
                  <a:srgbClr val="333333"/>
                </a:solidFill>
                <a:effectLst/>
                <a:latin typeface="-apple-system"/>
                <a:sym typeface="Wingdings" pitchFamily="2" charset="2"/>
              </a:rPr>
              <a:t>Galerkin</a:t>
            </a:r>
            <a:r>
              <a:rPr lang="en-US" b="0" i="0" dirty="0">
                <a:solidFill>
                  <a:srgbClr val="333333"/>
                </a:solidFill>
                <a:effectLst/>
                <a:latin typeface="-apple-system"/>
                <a:sym typeface="Wingdings" pitchFamily="2" charset="2"/>
              </a:rPr>
              <a:t> projection</a:t>
            </a:r>
          </a:p>
          <a:p>
            <a:pPr marL="628650" lvl="1" indent="-171450">
              <a:buFont typeface="Arial" panose="020B0604020202020204" pitchFamily="34" charset="0"/>
              <a:buChar char="•"/>
            </a:pPr>
            <a:r>
              <a:rPr lang="en-US" b="0" i="0" dirty="0">
                <a:solidFill>
                  <a:srgbClr val="333333"/>
                </a:solidFill>
                <a:effectLst/>
                <a:latin typeface="-apple-system"/>
                <a:sym typeface="Wingdings" pitchFamily="2" charset="2"/>
              </a:rPr>
              <a:t>Quarto book as playground</a:t>
            </a:r>
            <a:endParaRPr lang="en-US" b="0" i="0" dirty="0">
              <a:solidFill>
                <a:srgbClr val="333333"/>
              </a:solidFill>
              <a:effectLst/>
              <a:latin typeface="-apple-system"/>
            </a:endParaRPr>
          </a:p>
          <a:p>
            <a:pPr marL="171450" indent="-171450">
              <a:buFont typeface="Arial" panose="020B0604020202020204" pitchFamily="34" charset="0"/>
              <a:buChar char="•"/>
            </a:pPr>
            <a:r>
              <a:rPr lang="en-US" b="0" i="1" dirty="0">
                <a:solidFill>
                  <a:srgbClr val="333333"/>
                </a:solidFill>
                <a:effectLst/>
                <a:latin typeface="-apple-system"/>
              </a:rPr>
              <a:t>J. Phys. G: </a:t>
            </a:r>
            <a:r>
              <a:rPr lang="en-US" b="0" i="1" dirty="0" err="1">
                <a:solidFill>
                  <a:srgbClr val="333333"/>
                </a:solidFill>
                <a:effectLst/>
                <a:latin typeface="-apple-system"/>
              </a:rPr>
              <a:t>Nucl</a:t>
            </a:r>
            <a:r>
              <a:rPr lang="en-US" b="0" i="1" dirty="0">
                <a:solidFill>
                  <a:srgbClr val="333333"/>
                </a:solidFill>
                <a:effectLst/>
                <a:latin typeface="-apple-system"/>
              </a:rPr>
              <a:t>. Part. Phys.</a:t>
            </a:r>
            <a:r>
              <a:rPr lang="en-US" b="0" i="0" dirty="0">
                <a:solidFill>
                  <a:srgbClr val="333333"/>
                </a:solidFill>
                <a:effectLst/>
                <a:latin typeface="-apple-system"/>
              </a:rPr>
              <a:t> </a:t>
            </a:r>
            <a:r>
              <a:rPr lang="en-US" b="1" i="0" dirty="0">
                <a:solidFill>
                  <a:srgbClr val="333333"/>
                </a:solidFill>
                <a:effectLst/>
                <a:latin typeface="-apple-system"/>
              </a:rPr>
              <a:t>49</a:t>
            </a:r>
            <a:r>
              <a:rPr lang="en-US" b="0" i="0" dirty="0">
                <a:solidFill>
                  <a:srgbClr val="333333"/>
                </a:solidFill>
                <a:effectLst/>
                <a:latin typeface="-apple-system"/>
              </a:rPr>
              <a:t> 102001  </a:t>
            </a:r>
            <a:r>
              <a:rPr lang="en-US" sz="1200" b="1" dirty="0"/>
              <a:t>arXiv:2203.05528 </a:t>
            </a:r>
            <a:endParaRPr lang="en-US" dirty="0"/>
          </a:p>
          <a:p>
            <a:pPr marL="171450" indent="-171450">
              <a:buFont typeface="Arial" panose="020B0604020202020204" pitchFamily="34" charset="0"/>
              <a:buChar char="•"/>
            </a:pPr>
            <a:r>
              <a:rPr lang="en-US" dirty="0"/>
              <a:t>Tremendous opportunities for nuclear physics to adapt methods from the MOR literature. In arXiv:2203.05528 we provide pointers to the pointers (MOR reviews).</a:t>
            </a:r>
          </a:p>
          <a:p>
            <a:pPr marL="171450" indent="-171450">
              <a:buFont typeface="Arial" panose="020B0604020202020204" pitchFamily="34" charset="0"/>
              <a:buChar char="•"/>
            </a:pPr>
            <a:r>
              <a:rPr lang="en-US" dirty="0"/>
              <a:t>There are many outside MOR experts that could be consulted/involved in nuclear problems.</a:t>
            </a:r>
          </a:p>
          <a:p>
            <a:pPr marL="171450" indent="-171450">
              <a:buFont typeface="Arial" panose="020B0604020202020204" pitchFamily="34" charset="0"/>
              <a:buChar char="•"/>
            </a:pPr>
            <a:r>
              <a:rPr lang="en-US" dirty="0"/>
              <a:t>”Superfluous” could be redundant or decoupled, for example.</a:t>
            </a:r>
          </a:p>
          <a:p>
            <a:pPr marL="171450" indent="-171450">
              <a:buFont typeface="Arial" panose="020B0604020202020204" pitchFamily="34" charset="0"/>
              <a:buChar char="•"/>
            </a:pPr>
            <a:r>
              <a:rPr lang="en-US" dirty="0"/>
              <a:t>Don’t actually need to say emulator; just reduced-order model (ROM) *is* an emulator.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Data driven uses high-fidelity calculations (Full-Order Model or FOM) as black box: interpolate output but we don’t need to know how it is generated (in the extreme case; we can also build in some knowledge).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 machine learning approaches in recent literature combine data-driven and model-driven (non-intrusive and intrusive) approaches.</a:t>
            </a:r>
          </a:p>
          <a:p>
            <a:pPr marL="171450" indent="-171450">
              <a:buFont typeface="Arial" panose="020B0604020202020204" pitchFamily="34" charset="0"/>
              <a:buChar char="•"/>
            </a:pPr>
            <a:r>
              <a:rPr lang="en-US" dirty="0"/>
              <a:t>In the MOR -&gt; RBM -&gt; EC figure, the extra boxes denote other MOR approaches.</a:t>
            </a:r>
          </a:p>
          <a:p>
            <a:pPr marL="171450" indent="-171450">
              <a:buFont typeface="Arial" panose="020B0604020202020204" pitchFamily="34" charset="0"/>
              <a:buChar char="•"/>
            </a:pPr>
            <a:r>
              <a:rPr lang="en-US" dirty="0"/>
              <a:t>Parametric MOR is opposed to fixed parameter MOR (which is how it started).</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27</a:t>
            </a:fld>
            <a:endParaRPr lang="en-US"/>
          </a:p>
        </p:txBody>
      </p:sp>
    </p:spTree>
    <p:extLst>
      <p:ext uri="{BB962C8B-B14F-4D97-AF65-F5344CB8AC3E}">
        <p14:creationId xmlns:p14="http://schemas.microsoft.com/office/powerpoint/2010/main" val="20374567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1" dirty="0">
                <a:solidFill>
                  <a:srgbClr val="333333"/>
                </a:solidFill>
                <a:effectLst/>
                <a:latin typeface="-apple-system"/>
              </a:rPr>
              <a:t>Takeaways from both papers:</a:t>
            </a:r>
          </a:p>
          <a:p>
            <a:pPr marL="628650" lvl="1" indent="-171450">
              <a:buFont typeface="Arial" panose="020B0604020202020204" pitchFamily="34" charset="0"/>
              <a:buChar char="•"/>
            </a:pPr>
            <a:r>
              <a:rPr lang="en-US" b="0" i="0" dirty="0">
                <a:solidFill>
                  <a:srgbClr val="333333"/>
                </a:solidFill>
                <a:effectLst/>
                <a:latin typeface="-apple-system"/>
              </a:rPr>
              <a:t>Don’t need a variational approach </a:t>
            </a:r>
            <a:r>
              <a:rPr lang="en-US" b="0" i="0" dirty="0">
                <a:solidFill>
                  <a:srgbClr val="333333"/>
                </a:solidFill>
                <a:effectLst/>
                <a:latin typeface="-apple-system"/>
                <a:sym typeface="Wingdings" pitchFamily="2" charset="2"/>
              </a:rPr>
              <a:t> </a:t>
            </a:r>
            <a:r>
              <a:rPr lang="en-US" b="0" i="0" dirty="0" err="1">
                <a:solidFill>
                  <a:srgbClr val="333333"/>
                </a:solidFill>
                <a:effectLst/>
                <a:latin typeface="-apple-system"/>
                <a:sym typeface="Wingdings" pitchFamily="2" charset="2"/>
              </a:rPr>
              <a:t>Galerkin</a:t>
            </a:r>
            <a:r>
              <a:rPr lang="en-US" b="0" i="0" dirty="0">
                <a:solidFill>
                  <a:srgbClr val="333333"/>
                </a:solidFill>
                <a:effectLst/>
                <a:latin typeface="-apple-system"/>
                <a:sym typeface="Wingdings" pitchFamily="2" charset="2"/>
              </a:rPr>
              <a:t> projection</a:t>
            </a:r>
          </a:p>
          <a:p>
            <a:pPr marL="628650" lvl="1" indent="-171450">
              <a:buFont typeface="Arial" panose="020B0604020202020204" pitchFamily="34" charset="0"/>
              <a:buChar char="•"/>
            </a:pPr>
            <a:r>
              <a:rPr lang="en-US" b="0" i="0" dirty="0">
                <a:solidFill>
                  <a:srgbClr val="333333"/>
                </a:solidFill>
                <a:effectLst/>
                <a:latin typeface="-apple-system"/>
                <a:sym typeface="Wingdings" pitchFamily="2" charset="2"/>
              </a:rPr>
              <a:t>Quarto book as playground</a:t>
            </a:r>
            <a:endParaRPr lang="en-US" b="0" i="0" dirty="0">
              <a:solidFill>
                <a:srgbClr val="333333"/>
              </a:solidFill>
              <a:effectLst/>
              <a:latin typeface="-apple-system"/>
            </a:endParaRPr>
          </a:p>
          <a:p>
            <a:pPr marL="171450" indent="-171450">
              <a:buFont typeface="Arial" panose="020B0604020202020204" pitchFamily="34" charset="0"/>
              <a:buChar char="•"/>
            </a:pPr>
            <a:r>
              <a:rPr lang="en-US" b="0" i="1" dirty="0">
                <a:solidFill>
                  <a:srgbClr val="333333"/>
                </a:solidFill>
                <a:effectLst/>
                <a:latin typeface="-apple-system"/>
              </a:rPr>
              <a:t>J. Phys. G: </a:t>
            </a:r>
            <a:r>
              <a:rPr lang="en-US" b="0" i="1" dirty="0" err="1">
                <a:solidFill>
                  <a:srgbClr val="333333"/>
                </a:solidFill>
                <a:effectLst/>
                <a:latin typeface="-apple-system"/>
              </a:rPr>
              <a:t>Nucl</a:t>
            </a:r>
            <a:r>
              <a:rPr lang="en-US" b="0" i="1" dirty="0">
                <a:solidFill>
                  <a:srgbClr val="333333"/>
                </a:solidFill>
                <a:effectLst/>
                <a:latin typeface="-apple-system"/>
              </a:rPr>
              <a:t>. Part. Phys.</a:t>
            </a:r>
            <a:r>
              <a:rPr lang="en-US" b="0" i="0" dirty="0">
                <a:solidFill>
                  <a:srgbClr val="333333"/>
                </a:solidFill>
                <a:effectLst/>
                <a:latin typeface="-apple-system"/>
              </a:rPr>
              <a:t> </a:t>
            </a:r>
            <a:r>
              <a:rPr lang="en-US" b="1" i="0" dirty="0">
                <a:solidFill>
                  <a:srgbClr val="333333"/>
                </a:solidFill>
                <a:effectLst/>
                <a:latin typeface="-apple-system"/>
              </a:rPr>
              <a:t>49</a:t>
            </a:r>
            <a:r>
              <a:rPr lang="en-US" b="0" i="0" dirty="0">
                <a:solidFill>
                  <a:srgbClr val="333333"/>
                </a:solidFill>
                <a:effectLst/>
                <a:latin typeface="-apple-system"/>
              </a:rPr>
              <a:t> 102001  </a:t>
            </a:r>
            <a:r>
              <a:rPr lang="en-US" sz="1200" b="1" dirty="0"/>
              <a:t>arXiv:2203.05528 </a:t>
            </a:r>
            <a:endParaRPr lang="en-US" dirty="0"/>
          </a:p>
          <a:p>
            <a:pPr marL="171450" indent="-171450">
              <a:buFont typeface="Arial" panose="020B0604020202020204" pitchFamily="34" charset="0"/>
              <a:buChar char="•"/>
            </a:pPr>
            <a:r>
              <a:rPr lang="en-US" dirty="0"/>
              <a:t>Tremendous opportunities for nuclear physics to adapt methods from the MOR literature. In arXiv:2203.05528 we provide pointers to the pointers (MOR reviews).</a:t>
            </a:r>
          </a:p>
          <a:p>
            <a:pPr marL="171450" indent="-171450">
              <a:buFont typeface="Arial" panose="020B0604020202020204" pitchFamily="34" charset="0"/>
              <a:buChar char="•"/>
            </a:pPr>
            <a:r>
              <a:rPr lang="en-US" dirty="0"/>
              <a:t>There are many outside MOR experts that could be consulted/involved in nuclear problems.</a:t>
            </a:r>
          </a:p>
          <a:p>
            <a:pPr marL="171450" indent="-171450">
              <a:buFont typeface="Arial" panose="020B0604020202020204" pitchFamily="34" charset="0"/>
              <a:buChar char="•"/>
            </a:pPr>
            <a:r>
              <a:rPr lang="en-US" dirty="0"/>
              <a:t>”Superfluous” could be redundant or decoupled, for example.</a:t>
            </a:r>
          </a:p>
          <a:p>
            <a:pPr marL="171450" indent="-171450">
              <a:buFont typeface="Arial" panose="020B0604020202020204" pitchFamily="34" charset="0"/>
              <a:buChar char="•"/>
            </a:pPr>
            <a:r>
              <a:rPr lang="en-US" dirty="0"/>
              <a:t>Don’t actually need to say emulator; just reduced-order model (ROM) *is* an emulator.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Data driven uses high-fidelity calculations (Full-Order Model or FOM) as black box: interpolate output but we don’t need to know how it is generated (in the extreme case; we can also build in some knowledge).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 machine learning approaches in recent literature combine data-driven and model-driven (non-intrusive and intrusive) approaches.</a:t>
            </a:r>
          </a:p>
          <a:p>
            <a:pPr marL="171450" indent="-171450">
              <a:buFont typeface="Arial" panose="020B0604020202020204" pitchFamily="34" charset="0"/>
              <a:buChar char="•"/>
            </a:pPr>
            <a:r>
              <a:rPr lang="en-US" dirty="0"/>
              <a:t>In the MOR -&gt; RBM -&gt; EC figure, the extra boxes denote other MOR approaches.</a:t>
            </a:r>
          </a:p>
          <a:p>
            <a:pPr marL="171450" indent="-171450">
              <a:buFont typeface="Arial" panose="020B0604020202020204" pitchFamily="34" charset="0"/>
              <a:buChar char="•"/>
            </a:pPr>
            <a:r>
              <a:rPr lang="en-US" dirty="0"/>
              <a:t>Parametric MOR is opposed to fixed parameter MOR (which is how it started).</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28</a:t>
            </a:fld>
            <a:endParaRPr lang="en-US"/>
          </a:p>
        </p:txBody>
      </p:sp>
    </p:spTree>
    <p:extLst>
      <p:ext uri="{BB962C8B-B14F-4D97-AF65-F5344CB8AC3E}">
        <p14:creationId xmlns:p14="http://schemas.microsoft.com/office/powerpoint/2010/main" val="22001415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Developments at top were proof of principle until NVP</a:t>
            </a:r>
          </a:p>
        </p:txBody>
      </p:sp>
      <p:sp>
        <p:nvSpPr>
          <p:cNvPr id="4" name="Slide Number Placeholder 3"/>
          <p:cNvSpPr>
            <a:spLocks noGrp="1"/>
          </p:cNvSpPr>
          <p:nvPr>
            <p:ph type="sldNum" sz="quarter" idx="5"/>
          </p:nvPr>
        </p:nvSpPr>
        <p:spPr/>
        <p:txBody>
          <a:bodyPr/>
          <a:lstStyle/>
          <a:p>
            <a:fld id="{C56A752D-AFD6-6746-BC0B-779D2D0AAFFF}" type="slidenum">
              <a:rPr lang="en-US" smtClean="0"/>
              <a:t>29</a:t>
            </a:fld>
            <a:endParaRPr lang="en-US"/>
          </a:p>
        </p:txBody>
      </p:sp>
    </p:spTree>
    <p:extLst>
      <p:ext uri="{BB962C8B-B14F-4D97-AF65-F5344CB8AC3E}">
        <p14:creationId xmlns:p14="http://schemas.microsoft.com/office/powerpoint/2010/main" val="1434582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6A752D-AFD6-6746-BC0B-779D2D0AAFFF}" type="slidenum">
              <a:rPr lang="en-US" smtClean="0"/>
              <a:t>3</a:t>
            </a:fld>
            <a:endParaRPr lang="en-US"/>
          </a:p>
        </p:txBody>
      </p:sp>
    </p:spTree>
    <p:extLst>
      <p:ext uri="{BB962C8B-B14F-4D97-AF65-F5344CB8AC3E}">
        <p14:creationId xmlns:p14="http://schemas.microsoft.com/office/powerpoint/2010/main" val="13118018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sampling/importance resampling Christian </a:t>
            </a:r>
            <a:r>
              <a:rPr lang="en-US" dirty="0" err="1"/>
              <a:t>Forssen</a:t>
            </a:r>
            <a:r>
              <a:rPr lang="en-US" dirty="0"/>
              <a:t>  </a:t>
            </a:r>
            <a:r>
              <a:rPr lang="en-US" b="0" i="1" dirty="0" err="1">
                <a:effectLst/>
                <a:latin typeface="-apple-system"/>
              </a:rPr>
              <a:t>Front.in</a:t>
            </a:r>
            <a:r>
              <a:rPr lang="en-US" b="0" i="1" dirty="0">
                <a:effectLst/>
                <a:latin typeface="-apple-system"/>
              </a:rPr>
              <a:t> Phys.</a:t>
            </a:r>
            <a:r>
              <a:rPr lang="en-US" b="0" i="0" dirty="0">
                <a:effectLst/>
                <a:latin typeface="-apple-system"/>
              </a:rPr>
              <a:t> 10 (2022) 1058809</a:t>
            </a:r>
          </a:p>
          <a:p>
            <a:endParaRPr lang="en-US" b="0" i="0" dirty="0">
              <a:effectLst/>
              <a:latin typeface="-apple-system"/>
            </a:endParaRPr>
          </a:p>
          <a:p>
            <a:endParaRPr lang="en-US" dirty="0"/>
          </a:p>
        </p:txBody>
      </p:sp>
      <p:sp>
        <p:nvSpPr>
          <p:cNvPr id="4" name="Slide Number Placeholder 3"/>
          <p:cNvSpPr>
            <a:spLocks noGrp="1"/>
          </p:cNvSpPr>
          <p:nvPr>
            <p:ph type="sldNum" sz="quarter" idx="5"/>
          </p:nvPr>
        </p:nvSpPr>
        <p:spPr/>
        <p:txBody>
          <a:bodyPr/>
          <a:lstStyle/>
          <a:p>
            <a:fld id="{C56A752D-AFD6-6746-BC0B-779D2D0AAFFF}" type="slidenum">
              <a:rPr lang="en-US" smtClean="0"/>
              <a:t>33</a:t>
            </a:fld>
            <a:endParaRPr lang="en-US"/>
          </a:p>
        </p:txBody>
      </p:sp>
    </p:spTree>
    <p:extLst>
      <p:ext uri="{BB962C8B-B14F-4D97-AF65-F5344CB8AC3E}">
        <p14:creationId xmlns:p14="http://schemas.microsoft.com/office/powerpoint/2010/main" val="23170444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dirty="0">
              <a:solidFill>
                <a:srgbClr val="FF0000"/>
              </a:solidFill>
            </a:endParaRPr>
          </a:p>
        </p:txBody>
      </p:sp>
      <p:sp>
        <p:nvSpPr>
          <p:cNvPr id="4" name="Slide Number Placeholder 3"/>
          <p:cNvSpPr>
            <a:spLocks noGrp="1"/>
          </p:cNvSpPr>
          <p:nvPr>
            <p:ph type="sldNum" sz="quarter" idx="5"/>
          </p:nvPr>
        </p:nvSpPr>
        <p:spPr/>
        <p:txBody>
          <a:bodyPr/>
          <a:lstStyle/>
          <a:p>
            <a:fld id="{C56A752D-AFD6-6746-BC0B-779D2D0AAFFF}" type="slidenum">
              <a:rPr lang="en-US" smtClean="0"/>
              <a:t>36</a:t>
            </a:fld>
            <a:endParaRPr lang="en-US"/>
          </a:p>
        </p:txBody>
      </p:sp>
    </p:spTree>
    <p:extLst>
      <p:ext uri="{BB962C8B-B14F-4D97-AF65-F5344CB8AC3E}">
        <p14:creationId xmlns:p14="http://schemas.microsoft.com/office/powerpoint/2010/main" val="9733962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38</a:t>
            </a:fld>
            <a:endParaRPr lang="en-US"/>
          </a:p>
        </p:txBody>
      </p:sp>
    </p:spTree>
    <p:extLst>
      <p:ext uri="{BB962C8B-B14F-4D97-AF65-F5344CB8AC3E}">
        <p14:creationId xmlns:p14="http://schemas.microsoft.com/office/powerpoint/2010/main" val="7120063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39</a:t>
            </a:fld>
            <a:endParaRPr lang="en-US"/>
          </a:p>
        </p:txBody>
      </p:sp>
    </p:spTree>
    <p:extLst>
      <p:ext uri="{BB962C8B-B14F-4D97-AF65-F5344CB8AC3E}">
        <p14:creationId xmlns:p14="http://schemas.microsoft.com/office/powerpoint/2010/main" val="15891271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F11996-39D8-AE4A-AE40-5C2219F7B4CB}" type="slidenum">
              <a:rPr lang="en-US" smtClean="0"/>
              <a:t>40</a:t>
            </a:fld>
            <a:endParaRPr lang="en-US"/>
          </a:p>
        </p:txBody>
      </p:sp>
    </p:spTree>
    <p:extLst>
      <p:ext uri="{BB962C8B-B14F-4D97-AF65-F5344CB8AC3E}">
        <p14:creationId xmlns:p14="http://schemas.microsoft.com/office/powerpoint/2010/main" val="33592067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Contains all the relevant information needed for the calculation, while being much cheaper to evaluate.</a:t>
            </a:r>
          </a:p>
          <a:p>
            <a:endParaRPr lang="en-US" dirty="0"/>
          </a:p>
          <a:p>
            <a:r>
              <a:rPr lang="en-US" dirty="0"/>
              <a:t>Workflow of how to construct a snapshot-based reduced-order model. </a:t>
            </a:r>
          </a:p>
          <a:p>
            <a:r>
              <a:rPr lang="en-US" dirty="0"/>
              <a:t>From that high-fidelity system we extract snapshots.</a:t>
            </a:r>
          </a:p>
          <a:p>
            <a:r>
              <a:rPr lang="en-US" dirty="0">
                <a:cs typeface="Calibri"/>
              </a:rPr>
              <a:t>With snapshots, we project the </a:t>
            </a:r>
            <a:r>
              <a:rPr lang="en-US" dirty="0"/>
              <a:t>high-fidelity solution</a:t>
            </a:r>
            <a:r>
              <a:rPr lang="en-US" dirty="0">
                <a:cs typeface="Calibri"/>
              </a:rPr>
              <a:t>. </a:t>
            </a:r>
          </a:p>
          <a:p>
            <a:r>
              <a:rPr lang="en-US" dirty="0">
                <a:cs typeface="Calibri"/>
              </a:rPr>
              <a:t>All offline.</a:t>
            </a:r>
          </a:p>
          <a:p>
            <a:r>
              <a:rPr lang="en-US" dirty="0">
                <a:cs typeface="Calibri"/>
              </a:rPr>
              <a:t>Predictions in online stage.</a:t>
            </a:r>
          </a:p>
          <a:p>
            <a:r>
              <a:rPr lang="en-US" dirty="0">
                <a:cs typeface="Calibri"/>
              </a:rPr>
              <a:t>Faster than their high-fidelity counterpart.</a:t>
            </a:r>
            <a:endParaRPr lang="en-US" dirty="0"/>
          </a:p>
        </p:txBody>
      </p:sp>
      <p:sp>
        <p:nvSpPr>
          <p:cNvPr id="4" name="Slide Number Placeholder 3"/>
          <p:cNvSpPr>
            <a:spLocks noGrp="1"/>
          </p:cNvSpPr>
          <p:nvPr>
            <p:ph type="sldNum" sz="quarter" idx="5"/>
          </p:nvPr>
        </p:nvSpPr>
        <p:spPr/>
        <p:txBody>
          <a:bodyPr/>
          <a:lstStyle/>
          <a:p>
            <a:fld id="{66E54F36-B4D4-4763-A8B9-FB747BF32ADD}" type="slidenum">
              <a:rPr lang="en-US" smtClean="0"/>
              <a:t>41</a:t>
            </a:fld>
            <a:endParaRPr lang="en-US"/>
          </a:p>
        </p:txBody>
      </p:sp>
    </p:spTree>
    <p:extLst>
      <p:ext uri="{BB962C8B-B14F-4D97-AF65-F5344CB8AC3E}">
        <p14:creationId xmlns:p14="http://schemas.microsoft.com/office/powerpoint/2010/main" val="24265232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refs. In arXiv:2203.05528.</a:t>
            </a:r>
          </a:p>
          <a:p>
            <a:r>
              <a:rPr lang="en-US" dirty="0"/>
              <a:t>* Hyper-reduction trade accuracy or speed.</a:t>
            </a:r>
          </a:p>
          <a:p>
            <a:r>
              <a:rPr lang="en-US" dirty="0"/>
              <a:t>*  “Approximate then project” first approximates the non-affine or non-linear operators as a linear combination of affine operators (coefficients to be determined) with operators that can be projected via X up front (offline). These include the (discrete) empirical interpolation methods [D]EIM and the </a:t>
            </a:r>
            <a:r>
              <a:rPr lang="en-US" dirty="0" err="1"/>
              <a:t>gappy</a:t>
            </a:r>
            <a:r>
              <a:rPr lang="en-US" dirty="0"/>
              <a:t>-POD method.</a:t>
            </a:r>
          </a:p>
          <a:p>
            <a:endParaRPr lang="en-US" dirty="0"/>
          </a:p>
          <a:p>
            <a:r>
              <a:rPr lang="en-US" dirty="0"/>
              <a:t>“Project then approximate” attempt to interpolate basis X or projected operators \tilde H = X^\dagger H X</a:t>
            </a:r>
          </a:p>
          <a:p>
            <a:endParaRPr lang="en-US" dirty="0"/>
          </a:p>
          <a:p>
            <a:r>
              <a:rPr lang="en-US" dirty="0"/>
              <a:t>* Also non-intrusive meds, including ML to approximate basis coefficient \</a:t>
            </a:r>
            <a:r>
              <a:rPr lang="en-US" dirty="0" err="1"/>
              <a:t>vec</a:t>
            </a:r>
            <a:r>
              <a:rPr lang="en-US" dirty="0"/>
              <a:t>\beta or projected operators \tilde H.</a:t>
            </a:r>
          </a:p>
        </p:txBody>
      </p:sp>
      <p:sp>
        <p:nvSpPr>
          <p:cNvPr id="4" name="Slide Number Placeholder 3"/>
          <p:cNvSpPr>
            <a:spLocks noGrp="1"/>
          </p:cNvSpPr>
          <p:nvPr>
            <p:ph type="sldNum" sz="quarter" idx="5"/>
          </p:nvPr>
        </p:nvSpPr>
        <p:spPr/>
        <p:txBody>
          <a:bodyPr/>
          <a:lstStyle/>
          <a:p>
            <a:fld id="{DCB91BF2-6347-7E43-8D88-61FF90024FB1}" type="slidenum">
              <a:rPr lang="en-US" smtClean="0"/>
              <a:t>42</a:t>
            </a:fld>
            <a:endParaRPr lang="en-US"/>
          </a:p>
        </p:txBody>
      </p:sp>
    </p:spTree>
    <p:extLst>
      <p:ext uri="{BB962C8B-B14F-4D97-AF65-F5344CB8AC3E}">
        <p14:creationId xmlns:p14="http://schemas.microsoft.com/office/powerpoint/2010/main" val="8678479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To make Poisson nonlinear, add term like \psi^2 or \</a:t>
            </a:r>
            <a:r>
              <a:rPr lang="en-US" sz="1200" kern="1200" dirty="0" err="1">
                <a:solidFill>
                  <a:schemeClr val="tx1"/>
                </a:solidFill>
                <a:effectLst/>
                <a:latin typeface="+mn-lt"/>
                <a:ea typeface="+mn-ea"/>
                <a:cs typeface="+mn-cs"/>
              </a:rPr>
              <a:t>sinh</a:t>
            </a:r>
            <a:r>
              <a:rPr lang="en-US" sz="1200" kern="1200" dirty="0">
                <a:solidFill>
                  <a:schemeClr val="tx1"/>
                </a:solidFill>
                <a:effectLst/>
                <a:latin typeface="+mn-lt"/>
                <a:ea typeface="+mn-ea"/>
                <a:cs typeface="+mn-cs"/>
              </a:rPr>
              <a:t>(\psi).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An affine g(\theta) example would be a sum of Gaussians with fixed widths. A nonaffine g(\theta) example would be a (sum of) Gaussian(s) with a parameter for the width. (Or a Gaussian source with parameters for the center.)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empirical interpolation method (EIM) is a general tool to deal with nonaffine parameter dependence and nonlinear problems.” Variations like DEIM (D is for “discrete”).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For </a:t>
            </a:r>
            <a:r>
              <a:rPr lang="en-US" sz="1200" kern="1200" dirty="0" err="1">
                <a:solidFill>
                  <a:schemeClr val="tx1"/>
                </a:solidFill>
                <a:effectLst/>
                <a:latin typeface="+mn-lt"/>
                <a:ea typeface="+mn-ea"/>
                <a:cs typeface="+mn-cs"/>
              </a:rPr>
              <a:t>Galerkin</a:t>
            </a:r>
            <a:r>
              <a:rPr lang="en-US" sz="1200" kern="1200" dirty="0">
                <a:solidFill>
                  <a:schemeClr val="tx1"/>
                </a:solidFill>
                <a:effectLst/>
                <a:latin typeface="+mn-lt"/>
                <a:ea typeface="+mn-ea"/>
                <a:cs typeface="+mn-cs"/>
              </a:rPr>
              <a:t> we are minimizing the *residual*.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\psi(\</a:t>
            </a:r>
            <a:r>
              <a:rPr lang="en-US" sz="1200" kern="1200" dirty="0" err="1">
                <a:solidFill>
                  <a:schemeClr val="tx1"/>
                </a:solidFill>
                <a:effectLst/>
                <a:latin typeface="+mn-lt"/>
                <a:ea typeface="+mn-ea"/>
                <a:cs typeface="+mn-cs"/>
              </a:rPr>
              <a:t>thetavec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approx</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tpsi</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thetavec</a:t>
            </a:r>
            <a:r>
              <a:rPr lang="en-US" sz="1200" kern="1200" dirty="0">
                <a:solidFill>
                  <a:schemeClr val="tx1"/>
                </a:solidFill>
                <a:effectLst/>
                <a:latin typeface="+mn-lt"/>
                <a:ea typeface="+mn-ea"/>
                <a:cs typeface="+mn-cs"/>
              </a:rPr>
              <a:t>) = X\</a:t>
            </a:r>
            <a:r>
              <a:rPr lang="en-US" sz="1200" kern="1200" dirty="0" err="1">
                <a:solidFill>
                  <a:schemeClr val="tx1"/>
                </a:solidFill>
                <a:effectLst/>
                <a:latin typeface="+mn-lt"/>
                <a:ea typeface="+mn-ea"/>
                <a:cs typeface="+mn-cs"/>
              </a:rPr>
              <a:t>vec</a:t>
            </a:r>
            <a:r>
              <a:rPr lang="en-US" sz="1200" kern="1200" dirty="0">
                <a:solidFill>
                  <a:schemeClr val="tx1"/>
                </a:solidFill>
                <a:effectLst/>
                <a:latin typeface="+mn-lt"/>
                <a:ea typeface="+mn-ea"/>
                <a:cs typeface="+mn-cs"/>
              </a:rPr>
              <a:t>\beta_*, \ \ X \</a:t>
            </a:r>
            <a:r>
              <a:rPr lang="en-US" sz="1200" kern="1200" dirty="0" err="1">
                <a:solidFill>
                  <a:schemeClr val="tx1"/>
                </a:solidFill>
                <a:effectLst/>
                <a:latin typeface="+mn-lt"/>
                <a:ea typeface="+mn-ea"/>
                <a:cs typeface="+mn-cs"/>
              </a:rPr>
              <a:t>equiv</a:t>
            </a:r>
            <a:r>
              <a:rPr lang="en-US" sz="1200" kern="1200" dirty="0">
                <a:solidFill>
                  <a:schemeClr val="tx1"/>
                </a:solidFill>
                <a:effectLst/>
                <a:latin typeface="+mn-lt"/>
                <a:ea typeface="+mn-ea"/>
                <a:cs typeface="+mn-cs"/>
              </a:rPr>
              <a:t>[\psi_1\, \psi_2\, \</a:t>
            </a:r>
            <a:r>
              <a:rPr lang="en-US" sz="1200" kern="1200" dirty="0" err="1">
                <a:solidFill>
                  <a:schemeClr val="tx1"/>
                </a:solidFill>
                <a:effectLst/>
                <a:latin typeface="+mn-lt"/>
                <a:ea typeface="+mn-ea"/>
                <a:cs typeface="+mn-cs"/>
              </a:rPr>
              <a:t>cdots</a:t>
            </a:r>
            <a:r>
              <a:rPr lang="en-US" sz="1200" kern="1200" dirty="0">
                <a:solidFill>
                  <a:schemeClr val="tx1"/>
                </a:solidFill>
                <a:effectLst/>
                <a:latin typeface="+mn-lt"/>
                <a:ea typeface="+mn-ea"/>
                <a:cs typeface="+mn-cs"/>
              </a:rPr>
              <a:t>\, \psi_{</a:t>
            </a:r>
            <a:r>
              <a:rPr lang="en-US" sz="1200" kern="1200" dirty="0" err="1">
                <a:solidFill>
                  <a:schemeClr val="tx1"/>
                </a:solidFill>
                <a:effectLst/>
                <a:latin typeface="+mn-lt"/>
                <a:ea typeface="+mn-ea"/>
                <a:cs typeface="+mn-cs"/>
              </a:rPr>
              <a:t>N_b</a:t>
            </a:r>
            <a:r>
              <a:rPr lang="en-US" sz="1200" kern="1200" dirty="0">
                <a:solidFill>
                  <a:schemeClr val="tx1"/>
                </a:solidFill>
                <a:effectLst/>
                <a:latin typeface="+mn-lt"/>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\psi(\</a:t>
            </a:r>
            <a:r>
              <a:rPr lang="en-US" sz="1200" kern="1200" dirty="0" err="1">
                <a:solidFill>
                  <a:schemeClr val="tx1"/>
                </a:solidFill>
                <a:effectLst/>
                <a:latin typeface="+mn-lt"/>
                <a:ea typeface="+mn-ea"/>
                <a:cs typeface="+mn-cs"/>
              </a:rPr>
              <a:t>thetavec</a:t>
            </a:r>
            <a:r>
              <a:rPr lang="en-US" sz="1200" kern="1200" dirty="0">
                <a:solidFill>
                  <a:schemeClr val="tx1"/>
                </a:solidFill>
                <a:effectLst/>
                <a:latin typeface="+mn-lt"/>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\tilde\psi(\</a:t>
            </a:r>
            <a:r>
              <a:rPr lang="en-US" sz="1200" kern="1200" dirty="0" err="1">
                <a:solidFill>
                  <a:schemeClr val="tx1"/>
                </a:solidFill>
                <a:effectLst/>
                <a:latin typeface="+mn-lt"/>
                <a:ea typeface="+mn-ea"/>
                <a:cs typeface="+mn-cs"/>
              </a:rPr>
              <a:t>thetavec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equiv</a:t>
            </a:r>
            <a:r>
              <a:rPr lang="en-US" sz="1200" kern="1200" dirty="0">
                <a:solidFill>
                  <a:schemeClr val="tx1"/>
                </a:solidFill>
                <a:effectLst/>
                <a:latin typeface="+mn-lt"/>
                <a:ea typeface="+mn-ea"/>
                <a:cs typeface="+mn-cs"/>
              </a:rPr>
              <a:t>  X\</a:t>
            </a:r>
            <a:r>
              <a:rPr lang="en-US" sz="1200" kern="1200" dirty="0" err="1">
                <a:solidFill>
                  <a:schemeClr val="tx1"/>
                </a:solidFill>
                <a:effectLst/>
                <a:latin typeface="+mn-lt"/>
                <a:ea typeface="+mn-ea"/>
                <a:cs typeface="+mn-cs"/>
              </a:rPr>
              <a:t>vec</a:t>
            </a:r>
            <a:r>
              <a:rPr lang="en-US" sz="1200" kern="1200" dirty="0">
                <a:solidFill>
                  <a:schemeClr val="tx1"/>
                </a:solidFill>
                <a:effectLst/>
                <a:latin typeface="+mn-lt"/>
                <a:ea typeface="+mn-ea"/>
                <a:cs typeface="+mn-cs"/>
              </a:rPr>
              <a:t>\beta_*, \ \ X \</a:t>
            </a:r>
            <a:r>
              <a:rPr lang="en-US" sz="1200" kern="1200" dirty="0" err="1">
                <a:solidFill>
                  <a:schemeClr val="tx1"/>
                </a:solidFill>
                <a:effectLst/>
                <a:latin typeface="+mn-lt"/>
                <a:ea typeface="+mn-ea"/>
                <a:cs typeface="+mn-cs"/>
              </a:rPr>
              <a:t>equiv</a:t>
            </a:r>
            <a:r>
              <a:rPr lang="en-US" sz="1200" kern="1200" dirty="0">
                <a:solidFill>
                  <a:schemeClr val="tx1"/>
                </a:solidFill>
                <a:effectLst/>
                <a:latin typeface="+mn-lt"/>
                <a:ea typeface="+mn-ea"/>
                <a:cs typeface="+mn-cs"/>
              </a:rPr>
              <a:t>[\psi_1\, \psi_2\, \</a:t>
            </a:r>
            <a:r>
              <a:rPr lang="en-US" sz="1200" kern="1200" dirty="0" err="1">
                <a:solidFill>
                  <a:schemeClr val="tx1"/>
                </a:solidFill>
                <a:effectLst/>
                <a:latin typeface="+mn-lt"/>
                <a:ea typeface="+mn-ea"/>
                <a:cs typeface="+mn-cs"/>
              </a:rPr>
              <a:t>cdots</a:t>
            </a:r>
            <a:r>
              <a:rPr lang="en-US" sz="1200" kern="1200" dirty="0">
                <a:solidFill>
                  <a:schemeClr val="tx1"/>
                </a:solidFill>
                <a:effectLst/>
                <a:latin typeface="+mn-lt"/>
                <a:ea typeface="+mn-ea"/>
                <a:cs typeface="+mn-cs"/>
              </a:rPr>
              <a:t>\, \psi_{</a:t>
            </a:r>
            <a:r>
              <a:rPr lang="en-US" sz="1200" kern="1200" dirty="0" err="1">
                <a:solidFill>
                  <a:schemeClr val="tx1"/>
                </a:solidFill>
                <a:effectLst/>
                <a:latin typeface="+mn-lt"/>
                <a:ea typeface="+mn-ea"/>
                <a:cs typeface="+mn-cs"/>
              </a:rPr>
              <a:t>N_b</a:t>
            </a:r>
            <a:r>
              <a:rPr lang="en-US" sz="1200" kern="1200" dirty="0">
                <a:solidFill>
                  <a:schemeClr val="tx1"/>
                </a:solidFill>
                <a:effectLst/>
                <a:latin typeface="+mn-lt"/>
                <a:ea typeface="+mn-ea"/>
                <a:cs typeface="+mn-cs"/>
              </a:rPr>
              <a:t>}]</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\bm{\</a:t>
            </a:r>
            <a:r>
              <a:rPr lang="en-US" sz="1200" kern="1200" dirty="0" err="1">
                <a:solidFill>
                  <a:schemeClr val="tx1"/>
                </a:solidFill>
                <a:effectLst/>
                <a:latin typeface="+mn-lt"/>
                <a:ea typeface="+mn-ea"/>
                <a:cs typeface="+mn-cs"/>
              </a:rPr>
              <a:t>vec</a:t>
            </a:r>
            <a:r>
              <a:rPr lang="en-US" sz="1200" kern="1200" dirty="0">
                <a:solidFill>
                  <a:schemeClr val="tx1"/>
                </a:solidFill>
                <a:effectLst/>
                <a:latin typeface="+mn-lt"/>
                <a:ea typeface="+mn-ea"/>
                <a:cs typeface="+mn-cs"/>
              </a:rPr>
              <a:t>\beta_*}</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[-\nabla^2\psi = g(\</a:t>
            </a:r>
            <a:r>
              <a:rPr lang="en-US" sz="1200" kern="1200" dirty="0" err="1">
                <a:solidFill>
                  <a:schemeClr val="tx1"/>
                </a:solidFill>
                <a:effectLst/>
                <a:latin typeface="+mn-lt"/>
                <a:ea typeface="+mn-ea"/>
                <a:cs typeface="+mn-cs"/>
              </a:rPr>
              <a:t>thetavec</a:t>
            </a:r>
            <a:r>
              <a:rPr lang="en-US" sz="1200" kern="1200" dirty="0">
                <a:solidFill>
                  <a:schemeClr val="tx1"/>
                </a:solidFill>
                <a:effectLst/>
                <a:latin typeface="+mn-lt"/>
                <a:ea typeface="+mn-ea"/>
                <a:cs typeface="+mn-cs"/>
              </a:rPr>
              <a:t>)]_\Omega \quad [\frac{\partial\psi}{\partial n} = f(\</a:t>
            </a:r>
            <a:r>
              <a:rPr lang="en-US" sz="1200" kern="1200" dirty="0" err="1">
                <a:solidFill>
                  <a:schemeClr val="tx1"/>
                </a:solidFill>
                <a:effectLst/>
                <a:latin typeface="+mn-lt"/>
                <a:ea typeface="+mn-ea"/>
                <a:cs typeface="+mn-cs"/>
              </a:rPr>
              <a:t>thetavec</a:t>
            </a:r>
            <a:r>
              <a:rPr lang="en-US" sz="1200" kern="1200" dirty="0">
                <a:solidFill>
                  <a:schemeClr val="tx1"/>
                </a:solidFill>
                <a:effectLst/>
                <a:latin typeface="+mn-lt"/>
                <a:ea typeface="+mn-ea"/>
                <a:cs typeface="+mn-cs"/>
              </a:rPr>
              <a:t>)]_\Gamma</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[-\nabla^2\psi = g(\</a:t>
            </a:r>
            <a:r>
              <a:rPr lang="en-US" sz="1200" kern="1200" dirty="0" err="1">
                <a:solidFill>
                  <a:schemeClr val="tx1"/>
                </a:solidFill>
                <a:effectLst/>
                <a:latin typeface="+mn-lt"/>
                <a:ea typeface="+mn-ea"/>
                <a:cs typeface="+mn-cs"/>
              </a:rPr>
              <a:t>thetavec</a:t>
            </a:r>
            <a:r>
              <a:rPr lang="en-US" sz="1200" kern="1200" dirty="0">
                <a:solidFill>
                  <a:schemeClr val="tx1"/>
                </a:solidFill>
                <a:effectLst/>
                <a:latin typeface="+mn-lt"/>
                <a:ea typeface="+mn-ea"/>
                <a:cs typeface="+mn-cs"/>
              </a:rPr>
              <a:t>)]_\Omega \</a:t>
            </a:r>
            <a:r>
              <a:rPr lang="en-US" sz="1200" kern="1200" dirty="0" err="1">
                <a:solidFill>
                  <a:schemeClr val="tx1"/>
                </a:solidFill>
                <a:effectLst/>
                <a:latin typeface="+mn-lt"/>
                <a:ea typeface="+mn-ea"/>
                <a:cs typeface="+mn-cs"/>
              </a:rPr>
              <a:t>qquad</a:t>
            </a:r>
            <a:r>
              <a:rPr lang="en-US" sz="1200" kern="1200" dirty="0">
                <a:solidFill>
                  <a:schemeClr val="tx1"/>
                </a:solidFill>
                <a:effectLst/>
                <a:latin typeface="+mn-lt"/>
                <a:ea typeface="+mn-ea"/>
                <a:cs typeface="+mn-cs"/>
              </a:rPr>
              <a:t>\quad [\frac{\partial\psi}{\partial n} = f(\</a:t>
            </a:r>
            <a:r>
              <a:rPr lang="en-US" sz="1200" kern="1200" dirty="0" err="1">
                <a:solidFill>
                  <a:schemeClr val="tx1"/>
                </a:solidFill>
                <a:effectLst/>
                <a:latin typeface="+mn-lt"/>
                <a:ea typeface="+mn-ea"/>
                <a:cs typeface="+mn-cs"/>
              </a:rPr>
              <a:t>thetavec</a:t>
            </a:r>
            <a:r>
              <a:rPr lang="en-US" sz="1200" kern="1200" dirty="0">
                <a:solidFill>
                  <a:schemeClr val="tx1"/>
                </a:solidFill>
                <a:effectLst/>
                <a:latin typeface="+mn-lt"/>
                <a:ea typeface="+mn-ea"/>
                <a:cs typeface="+mn-cs"/>
              </a:rPr>
              <a:t>)]_\Gamma</a:t>
            </a:r>
          </a:p>
          <a:p>
            <a:endParaRPr lang="en-US" dirty="0"/>
          </a:p>
          <a:p>
            <a:r>
              <a:rPr lang="en-US" sz="1200" kern="1200" dirty="0">
                <a:solidFill>
                  <a:schemeClr val="tx1"/>
                </a:solidFill>
                <a:effectLst/>
                <a:latin typeface="+mn-lt"/>
                <a:ea typeface="+mn-ea"/>
                <a:cs typeface="+mn-cs"/>
              </a:rPr>
              <a:t>S[\psi] &amp;= \int_\Omega d\Omega\, \</a:t>
            </a:r>
            <a:r>
              <a:rPr lang="en-US" sz="1200" kern="1200" dirty="0" err="1">
                <a:solidFill>
                  <a:schemeClr val="tx1"/>
                </a:solidFill>
                <a:effectLst/>
                <a:latin typeface="+mn-lt"/>
                <a:ea typeface="+mn-ea"/>
                <a:cs typeface="+mn-cs"/>
              </a:rPr>
              <a:t>bigl</a:t>
            </a:r>
            <a:r>
              <a:rPr lang="en-US" sz="1200" kern="1200" dirty="0">
                <a:solidFill>
                  <a:schemeClr val="tx1"/>
                </a:solidFill>
                <a:effectLst/>
                <a:latin typeface="+mn-lt"/>
                <a:ea typeface="+mn-ea"/>
                <a:cs typeface="+mn-cs"/>
              </a:rPr>
              <a:t>(\frac12 \</a:t>
            </a:r>
            <a:r>
              <a:rPr lang="en-US" sz="1200" kern="1200" dirty="0" err="1">
                <a:solidFill>
                  <a:schemeClr val="tx1"/>
                </a:solidFill>
                <a:effectLst/>
                <a:latin typeface="+mn-lt"/>
                <a:ea typeface="+mn-ea"/>
                <a:cs typeface="+mn-cs"/>
              </a:rPr>
              <a:t>nabla</a:t>
            </a:r>
            <a:r>
              <a:rPr lang="en-US" sz="1200" kern="1200" dirty="0">
                <a:solidFill>
                  <a:schemeClr val="tx1"/>
                </a:solidFill>
                <a:effectLst/>
                <a:latin typeface="+mn-lt"/>
                <a:ea typeface="+mn-ea"/>
                <a:cs typeface="+mn-cs"/>
              </a:rPr>
              <a:t>\psi\</a:t>
            </a:r>
            <a:r>
              <a:rPr lang="en-US" sz="1200" kern="1200" dirty="0" err="1">
                <a:solidFill>
                  <a:schemeClr val="tx1"/>
                </a:solidFill>
                <a:effectLst/>
                <a:latin typeface="+mn-lt"/>
                <a:ea typeface="+mn-ea"/>
                <a:cs typeface="+mn-cs"/>
              </a:rPr>
              <a:t>cdot</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nabla</a:t>
            </a:r>
            <a:r>
              <a:rPr lang="en-US" sz="1200" kern="1200" dirty="0">
                <a:solidFill>
                  <a:schemeClr val="tx1"/>
                </a:solidFill>
                <a:effectLst/>
                <a:latin typeface="+mn-lt"/>
                <a:ea typeface="+mn-ea"/>
                <a:cs typeface="+mn-cs"/>
              </a:rPr>
              <a:t>\psi - g\psi\</a:t>
            </a:r>
            <a:r>
              <a:rPr lang="en-US" sz="1200" kern="1200" dirty="0" err="1">
                <a:solidFill>
                  <a:schemeClr val="tx1"/>
                </a:solidFill>
                <a:effectLst/>
                <a:latin typeface="+mn-lt"/>
                <a:ea typeface="+mn-ea"/>
                <a:cs typeface="+mn-cs"/>
              </a:rPr>
              <a:t>bigr</a:t>
            </a:r>
            <a:r>
              <a:rPr lang="en-US" sz="1200" kern="1200" dirty="0">
                <a:solidFill>
                  <a:schemeClr val="tx1"/>
                </a:solidFill>
                <a:effectLst/>
                <a:latin typeface="+mn-lt"/>
                <a:ea typeface="+mn-ea"/>
                <a:cs typeface="+mn-cs"/>
              </a:rPr>
              <a:t>) - \int_\Gamma d\Gamma\, f\psi \\[5pt]</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Longrightarrow</a:t>
            </a:r>
            <a:r>
              <a:rPr lang="en-US" sz="1200" kern="1200" dirty="0">
                <a:solidFill>
                  <a:schemeClr val="tx1"/>
                </a:solidFill>
                <a:effectLst/>
                <a:latin typeface="+mn-lt"/>
                <a:ea typeface="+mn-ea"/>
                <a:cs typeface="+mn-cs"/>
              </a:rPr>
              <a:t>\delta S &amp;=  \</a:t>
            </a:r>
            <a:r>
              <a:rPr lang="en-US" sz="1200" kern="1200" dirty="0" err="1">
                <a:solidFill>
                  <a:schemeClr val="tx1"/>
                </a:solidFill>
                <a:effectLst/>
                <a:latin typeface="+mn-lt"/>
                <a:ea typeface="+mn-ea"/>
                <a:cs typeface="+mn-cs"/>
              </a:rPr>
              <a:t>Bigl</a:t>
            </a:r>
            <a:r>
              <a:rPr lang="en-US" sz="1200" kern="1200" dirty="0">
                <a:solidFill>
                  <a:schemeClr val="tx1"/>
                </a:solidFill>
                <a:effectLst/>
                <a:latin typeface="+mn-lt"/>
                <a:ea typeface="+mn-ea"/>
                <a:cs typeface="+mn-cs"/>
              </a:rPr>
              <a:t>[\int_\Omega d\Omega\, \</a:t>
            </a:r>
            <a:r>
              <a:rPr lang="en-US" sz="1200" kern="1200" dirty="0" err="1">
                <a:solidFill>
                  <a:schemeClr val="tx1"/>
                </a:solidFill>
                <a:effectLst/>
                <a:latin typeface="+mn-lt"/>
                <a:ea typeface="+mn-ea"/>
                <a:cs typeface="+mn-cs"/>
              </a:rPr>
              <a:t>bigl</a:t>
            </a:r>
            <a:r>
              <a:rPr lang="en-US" sz="1200" kern="1200" dirty="0">
                <a:solidFill>
                  <a:schemeClr val="tx1"/>
                </a:solidFill>
                <a:effectLst/>
                <a:latin typeface="+mn-lt"/>
                <a:ea typeface="+mn-ea"/>
                <a:cs typeface="+mn-cs"/>
              </a:rPr>
              <a:t>(-\nabla^2\psi - g\</a:t>
            </a:r>
            <a:r>
              <a:rPr lang="en-US" sz="1200" kern="1200" dirty="0" err="1">
                <a:solidFill>
                  <a:schemeClr val="tx1"/>
                </a:solidFill>
                <a:effectLst/>
                <a:latin typeface="+mn-lt"/>
                <a:ea typeface="+mn-ea"/>
                <a:cs typeface="+mn-cs"/>
              </a:rPr>
              <a:t>bigr</a:t>
            </a:r>
            <a:r>
              <a:rPr lang="en-US" sz="1200" kern="1200" dirty="0">
                <a:solidFill>
                  <a:schemeClr val="tx1"/>
                </a:solidFill>
                <a:effectLst/>
                <a:latin typeface="+mn-lt"/>
                <a:ea typeface="+mn-ea"/>
                <a:cs typeface="+mn-cs"/>
              </a:rPr>
              <a:t>) + \int_\Gamma d\Gamma\, \</a:t>
            </a:r>
            <a:r>
              <a:rPr lang="en-US" sz="1200" kern="1200" dirty="0" err="1">
                <a:solidFill>
                  <a:schemeClr val="tx1"/>
                </a:solidFill>
                <a:effectLst/>
                <a:latin typeface="+mn-lt"/>
                <a:ea typeface="+mn-ea"/>
                <a:cs typeface="+mn-cs"/>
              </a:rPr>
              <a:t>Bigl</a:t>
            </a:r>
            <a:r>
              <a:rPr lang="en-US" sz="1200" kern="1200" dirty="0">
                <a:solidFill>
                  <a:schemeClr val="tx1"/>
                </a:solidFill>
                <a:effectLst/>
                <a:latin typeface="+mn-lt"/>
                <a:ea typeface="+mn-ea"/>
                <a:cs typeface="+mn-cs"/>
              </a:rPr>
              <a:t>(\frac{\delta\psi}{\delta n} - f\</a:t>
            </a:r>
            <a:r>
              <a:rPr lang="en-US" sz="1200" kern="1200" dirty="0" err="1">
                <a:solidFill>
                  <a:schemeClr val="tx1"/>
                </a:solidFill>
                <a:effectLst/>
                <a:latin typeface="+mn-lt"/>
                <a:ea typeface="+mn-ea"/>
                <a:cs typeface="+mn-cs"/>
              </a:rPr>
              <a:t>Bigr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Bigr</a:t>
            </a:r>
            <a:r>
              <a:rPr lang="en-US" sz="1200" kern="1200" dirty="0">
                <a:solidFill>
                  <a:schemeClr val="tx1"/>
                </a:solidFill>
                <a:effectLst/>
                <a:latin typeface="+mn-lt"/>
                <a:ea typeface="+mn-ea"/>
                <a:cs typeface="+mn-cs"/>
              </a:rPr>
              <a:t>] \delta\psi</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a:t>
            </a:r>
            <a:r>
              <a:rPr lang="en-US" sz="1200" kern="1200" dirty="0" err="1">
                <a:solidFill>
                  <a:schemeClr val="tx1"/>
                </a:solidFill>
                <a:effectLst/>
                <a:latin typeface="+mn-lt"/>
                <a:ea typeface="+mn-ea"/>
                <a:cs typeface="+mn-cs"/>
              </a:rPr>
              <a:t>tpsi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rightarrow</a:t>
            </a:r>
            <a:r>
              <a:rPr lang="en-US" sz="1200" kern="1200" dirty="0">
                <a:solidFill>
                  <a:schemeClr val="tx1"/>
                </a:solidFill>
                <a:effectLst/>
                <a:latin typeface="+mn-lt"/>
                <a:ea typeface="+mn-ea"/>
                <a:cs typeface="+mn-cs"/>
              </a:rPr>
              <a:t> \delta S[\</a:t>
            </a:r>
            <a:r>
              <a:rPr lang="en-US" sz="1200" kern="1200" dirty="0" err="1">
                <a:solidFill>
                  <a:schemeClr val="tx1"/>
                </a:solidFill>
                <a:effectLst/>
                <a:latin typeface="+mn-lt"/>
                <a:ea typeface="+mn-ea"/>
                <a:cs typeface="+mn-cs"/>
              </a:rPr>
              <a:t>tpsi</a:t>
            </a:r>
            <a:r>
              <a:rPr lang="en-US" sz="1200" kern="1200" dirty="0">
                <a:solidFill>
                  <a:schemeClr val="tx1"/>
                </a:solidFill>
                <a:effectLst/>
                <a:latin typeface="+mn-lt"/>
                <a:ea typeface="+mn-ea"/>
                <a:cs typeface="+mn-cs"/>
              </a:rPr>
              <a:t>] = \sum_{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=1}^{</a:t>
            </a:r>
            <a:r>
              <a:rPr lang="en-US" sz="1200" kern="1200" dirty="0" err="1">
                <a:solidFill>
                  <a:schemeClr val="tx1"/>
                </a:solidFill>
                <a:effectLst/>
                <a:latin typeface="+mn-lt"/>
                <a:ea typeface="+mn-ea"/>
                <a:cs typeface="+mn-cs"/>
              </a:rPr>
              <a:t>N_b</a:t>
            </a:r>
            <a:r>
              <a:rPr lang="en-US" sz="1200" kern="1200" dirty="0">
                <a:solidFill>
                  <a:schemeClr val="tx1"/>
                </a:solidFill>
                <a:effectLst/>
                <a:latin typeface="+mn-lt"/>
                <a:ea typeface="+mn-ea"/>
                <a:cs typeface="+mn-cs"/>
              </a:rPr>
              <a:t>} \frac{\partial S}{\partial\</a:t>
            </a:r>
            <a:r>
              <a:rPr lang="en-US" sz="1200" kern="1200" dirty="0" err="1">
                <a:solidFill>
                  <a:schemeClr val="tx1"/>
                </a:solidFill>
                <a:effectLst/>
                <a:latin typeface="+mn-lt"/>
                <a:ea typeface="+mn-ea"/>
                <a:cs typeface="+mn-cs"/>
              </a:rPr>
              <a:t>beta_i</a:t>
            </a:r>
            <a:r>
              <a:rPr lang="en-US" sz="1200" kern="1200" dirty="0">
                <a:solidFill>
                  <a:schemeClr val="tx1"/>
                </a:solidFill>
                <a:effectLst/>
                <a:latin typeface="+mn-lt"/>
                <a:ea typeface="+mn-ea"/>
                <a:cs typeface="+mn-cs"/>
              </a:rPr>
              <a:t>} \delta\</a:t>
            </a:r>
            <a:r>
              <a:rPr lang="en-US" sz="1200" kern="1200" dirty="0" err="1">
                <a:solidFill>
                  <a:schemeClr val="tx1"/>
                </a:solidFill>
                <a:effectLst/>
                <a:latin typeface="+mn-lt"/>
                <a:ea typeface="+mn-ea"/>
                <a:cs typeface="+mn-cs"/>
              </a:rPr>
              <a:t>beta_i</a:t>
            </a:r>
            <a:r>
              <a:rPr lang="en-US" sz="1200" kern="1200" dirty="0">
                <a:solidFill>
                  <a:schemeClr val="tx1"/>
                </a:solidFill>
                <a:effectLst/>
                <a:latin typeface="+mn-lt"/>
                <a:ea typeface="+mn-ea"/>
                <a:cs typeface="+mn-cs"/>
              </a:rPr>
              <a:t> = 0</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tpsi</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thetavec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equiv</a:t>
            </a:r>
            <a:r>
              <a:rPr lang="en-US" sz="1200" kern="1200" dirty="0">
                <a:solidFill>
                  <a:schemeClr val="tx1"/>
                </a:solidFill>
                <a:effectLst/>
                <a:latin typeface="+mn-lt"/>
                <a:ea typeface="+mn-ea"/>
                <a:cs typeface="+mn-cs"/>
              </a:rPr>
              <a:t>  X\</a:t>
            </a:r>
            <a:r>
              <a:rPr lang="en-US" sz="1200" kern="1200" dirty="0" err="1">
                <a:solidFill>
                  <a:schemeClr val="tx1"/>
                </a:solidFill>
                <a:effectLst/>
                <a:latin typeface="+mn-lt"/>
                <a:ea typeface="+mn-ea"/>
                <a:cs typeface="+mn-cs"/>
              </a:rPr>
              <a:t>vec</a:t>
            </a:r>
            <a:r>
              <a:rPr lang="en-US" sz="1200" kern="1200" dirty="0">
                <a:solidFill>
                  <a:schemeClr val="tx1"/>
                </a:solidFill>
                <a:effectLst/>
                <a:latin typeface="+mn-lt"/>
                <a:ea typeface="+mn-ea"/>
                <a:cs typeface="+mn-cs"/>
              </a:rPr>
              <a:t>\beta_*, \ \ X \</a:t>
            </a:r>
            <a:r>
              <a:rPr lang="en-US" sz="1200" kern="1200" dirty="0" err="1">
                <a:solidFill>
                  <a:schemeClr val="tx1"/>
                </a:solidFill>
                <a:effectLst/>
                <a:latin typeface="+mn-lt"/>
                <a:ea typeface="+mn-ea"/>
                <a:cs typeface="+mn-cs"/>
              </a:rPr>
              <a:t>equiv</a:t>
            </a:r>
            <a:r>
              <a:rPr lang="en-US" sz="1200" kern="1200" dirty="0">
                <a:solidFill>
                  <a:schemeClr val="tx1"/>
                </a:solidFill>
                <a:effectLst/>
                <a:latin typeface="+mn-lt"/>
                <a:ea typeface="+mn-ea"/>
                <a:cs typeface="+mn-cs"/>
              </a:rPr>
              <a:t>[\psi_1\, \psi_2\, \</a:t>
            </a:r>
            <a:r>
              <a:rPr lang="en-US" sz="1200" kern="1200" dirty="0" err="1">
                <a:solidFill>
                  <a:schemeClr val="tx1"/>
                </a:solidFill>
                <a:effectLst/>
                <a:latin typeface="+mn-lt"/>
                <a:ea typeface="+mn-ea"/>
                <a:cs typeface="+mn-cs"/>
              </a:rPr>
              <a:t>cdots</a:t>
            </a:r>
            <a:r>
              <a:rPr lang="en-US" sz="1200" kern="1200" dirty="0">
                <a:solidFill>
                  <a:schemeClr val="tx1"/>
                </a:solidFill>
                <a:effectLst/>
                <a:latin typeface="+mn-lt"/>
                <a:ea typeface="+mn-ea"/>
                <a:cs typeface="+mn-cs"/>
              </a:rPr>
              <a:t>\, \psi_{</a:t>
            </a:r>
            <a:r>
              <a:rPr lang="en-US" sz="1200" kern="1200" dirty="0" err="1">
                <a:solidFill>
                  <a:schemeClr val="tx1"/>
                </a:solidFill>
                <a:effectLst/>
                <a:latin typeface="+mn-lt"/>
                <a:ea typeface="+mn-ea"/>
                <a:cs typeface="+mn-cs"/>
              </a:rPr>
              <a:t>N_b</a:t>
            </a:r>
            <a:r>
              <a:rPr lang="en-US" sz="1200" kern="1200" dirty="0">
                <a:solidFill>
                  <a:schemeClr val="tx1"/>
                </a:solidFill>
                <a:effectLst/>
                <a:latin typeface="+mn-lt"/>
                <a:ea typeface="+mn-ea"/>
                <a:cs typeface="+mn-cs"/>
              </a:rPr>
              <a:t>}]</a:t>
            </a:r>
          </a:p>
          <a:p>
            <a:endParaRPr lang="en-US" dirty="0"/>
          </a:p>
          <a:p>
            <a:r>
              <a:rPr lang="en-US" sz="1200" kern="1200" dirty="0">
                <a:solidFill>
                  <a:schemeClr val="tx1"/>
                </a:solidFill>
                <a:effectLst/>
                <a:latin typeface="+mn-lt"/>
                <a:ea typeface="+mn-ea"/>
                <a:cs typeface="+mn-cs"/>
              </a:rPr>
              <a:t>S[\psi] &amp;= \int_\Omega d\Omega\, \</a:t>
            </a:r>
            <a:r>
              <a:rPr lang="en-US" sz="1200" kern="1200" dirty="0" err="1">
                <a:solidFill>
                  <a:schemeClr val="tx1"/>
                </a:solidFill>
                <a:effectLst/>
                <a:latin typeface="+mn-lt"/>
                <a:ea typeface="+mn-ea"/>
                <a:cs typeface="+mn-cs"/>
              </a:rPr>
              <a:t>bigl</a:t>
            </a:r>
            <a:r>
              <a:rPr lang="en-US" sz="1200" kern="1200" dirty="0">
                <a:solidFill>
                  <a:schemeClr val="tx1"/>
                </a:solidFill>
                <a:effectLst/>
                <a:latin typeface="+mn-lt"/>
                <a:ea typeface="+mn-ea"/>
                <a:cs typeface="+mn-cs"/>
              </a:rPr>
              <a:t>(\frac12 \</a:t>
            </a:r>
            <a:r>
              <a:rPr lang="en-US" sz="1200" kern="1200" dirty="0" err="1">
                <a:solidFill>
                  <a:schemeClr val="tx1"/>
                </a:solidFill>
                <a:effectLst/>
                <a:latin typeface="+mn-lt"/>
                <a:ea typeface="+mn-ea"/>
                <a:cs typeface="+mn-cs"/>
              </a:rPr>
              <a:t>nabla</a:t>
            </a:r>
            <a:r>
              <a:rPr lang="en-US" sz="1200" kern="1200" dirty="0">
                <a:solidFill>
                  <a:schemeClr val="tx1"/>
                </a:solidFill>
                <a:effectLst/>
                <a:latin typeface="+mn-lt"/>
                <a:ea typeface="+mn-ea"/>
                <a:cs typeface="+mn-cs"/>
              </a:rPr>
              <a:t>\psi\</a:t>
            </a:r>
            <a:r>
              <a:rPr lang="en-US" sz="1200" kern="1200" dirty="0" err="1">
                <a:solidFill>
                  <a:schemeClr val="tx1"/>
                </a:solidFill>
                <a:effectLst/>
                <a:latin typeface="+mn-lt"/>
                <a:ea typeface="+mn-ea"/>
                <a:cs typeface="+mn-cs"/>
              </a:rPr>
              <a:t>cdot</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nabla</a:t>
            </a:r>
            <a:r>
              <a:rPr lang="en-US" sz="1200" kern="1200" dirty="0">
                <a:solidFill>
                  <a:schemeClr val="tx1"/>
                </a:solidFill>
                <a:effectLst/>
                <a:latin typeface="+mn-lt"/>
                <a:ea typeface="+mn-ea"/>
                <a:cs typeface="+mn-cs"/>
              </a:rPr>
              <a:t>\psi - g\psi\</a:t>
            </a:r>
            <a:r>
              <a:rPr lang="en-US" sz="1200" kern="1200" dirty="0" err="1">
                <a:solidFill>
                  <a:schemeClr val="tx1"/>
                </a:solidFill>
                <a:effectLst/>
                <a:latin typeface="+mn-lt"/>
                <a:ea typeface="+mn-ea"/>
                <a:cs typeface="+mn-cs"/>
              </a:rPr>
              <a:t>bigr</a:t>
            </a:r>
            <a:r>
              <a:rPr lang="en-US" sz="1200" kern="1200" dirty="0">
                <a:solidFill>
                  <a:schemeClr val="tx1"/>
                </a:solidFill>
                <a:effectLst/>
                <a:latin typeface="+mn-lt"/>
                <a:ea typeface="+mn-ea"/>
                <a:cs typeface="+mn-cs"/>
              </a:rPr>
              <a:t>) - \int_\Gamma d\Gamma\, f\psi \\[5pt]</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Longrightarrow</a:t>
            </a:r>
            <a:r>
              <a:rPr lang="en-US" sz="1200" kern="1200" dirty="0">
                <a:solidFill>
                  <a:schemeClr val="tx1"/>
                </a:solidFill>
                <a:effectLst/>
                <a:latin typeface="+mn-lt"/>
                <a:ea typeface="+mn-ea"/>
                <a:cs typeface="+mn-cs"/>
              </a:rPr>
              <a:t>\delta S &amp;=  \int_\Omega d\Omega\, \delta\psi\</a:t>
            </a:r>
            <a:r>
              <a:rPr lang="en-US" sz="1200" kern="1200" dirty="0" err="1">
                <a:solidFill>
                  <a:schemeClr val="tx1"/>
                </a:solidFill>
                <a:effectLst/>
                <a:latin typeface="+mn-lt"/>
                <a:ea typeface="+mn-ea"/>
                <a:cs typeface="+mn-cs"/>
              </a:rPr>
              <a:t>bigl</a:t>
            </a:r>
            <a:r>
              <a:rPr lang="en-US" sz="1200" kern="1200" dirty="0">
                <a:solidFill>
                  <a:schemeClr val="tx1"/>
                </a:solidFill>
                <a:effectLst/>
                <a:latin typeface="+mn-lt"/>
                <a:ea typeface="+mn-ea"/>
                <a:cs typeface="+mn-cs"/>
              </a:rPr>
              <a:t>(-\nabla^2\psi - g\</a:t>
            </a:r>
            <a:r>
              <a:rPr lang="en-US" sz="1200" kern="1200" dirty="0" err="1">
                <a:solidFill>
                  <a:schemeClr val="tx1"/>
                </a:solidFill>
                <a:effectLst/>
                <a:latin typeface="+mn-lt"/>
                <a:ea typeface="+mn-ea"/>
                <a:cs typeface="+mn-cs"/>
              </a:rPr>
              <a:t>bigr</a:t>
            </a:r>
            <a:r>
              <a:rPr lang="en-US" sz="1200" kern="1200" dirty="0">
                <a:solidFill>
                  <a:schemeClr val="tx1"/>
                </a:solidFill>
                <a:effectLst/>
                <a:latin typeface="+mn-lt"/>
                <a:ea typeface="+mn-ea"/>
                <a:cs typeface="+mn-cs"/>
              </a:rPr>
              <a:t>) + \int_\Gamma d\Gamma\, \delta\psi\</a:t>
            </a:r>
            <a:r>
              <a:rPr lang="en-US" sz="1200" kern="1200" dirty="0" err="1">
                <a:solidFill>
                  <a:schemeClr val="tx1"/>
                </a:solidFill>
                <a:effectLst/>
                <a:latin typeface="+mn-lt"/>
                <a:ea typeface="+mn-ea"/>
                <a:cs typeface="+mn-cs"/>
              </a:rPr>
              <a:t>Bigl</a:t>
            </a:r>
            <a:r>
              <a:rPr lang="en-US" sz="1200" kern="1200" dirty="0">
                <a:solidFill>
                  <a:schemeClr val="tx1"/>
                </a:solidFill>
                <a:effectLst/>
                <a:latin typeface="+mn-lt"/>
                <a:ea typeface="+mn-ea"/>
                <a:cs typeface="+mn-cs"/>
              </a:rPr>
              <a:t>(\frac{\partial\psi}{\partial n} – f \</a:t>
            </a:r>
            <a:r>
              <a:rPr lang="en-US" sz="1200" kern="1200" dirty="0" err="1">
                <a:solidFill>
                  <a:schemeClr val="tx1"/>
                </a:solidFill>
                <a:effectLst/>
                <a:latin typeface="+mn-lt"/>
                <a:ea typeface="+mn-ea"/>
                <a:cs typeface="+mn-cs"/>
              </a:rPr>
              <a:t>Bigr</a:t>
            </a:r>
            <a:r>
              <a:rPr lang="en-US" sz="1200" kern="1200" dirty="0">
                <a:solidFill>
                  <a:schemeClr val="tx1"/>
                </a:solidFill>
                <a:effectLst/>
                <a:latin typeface="+mn-lt"/>
                <a:ea typeface="+mn-ea"/>
                <a:cs typeface="+mn-cs"/>
              </a:rPr>
              <a:t>)  </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{\red\</a:t>
            </a:r>
            <a:r>
              <a:rPr lang="en-US" sz="1200" kern="1200" dirty="0" err="1">
                <a:solidFill>
                  <a:schemeClr val="tx1"/>
                </a:solidFill>
                <a:effectLst/>
                <a:latin typeface="+mn-lt"/>
                <a:ea typeface="+mn-ea"/>
                <a:cs typeface="+mn-cs"/>
              </a:rPr>
              <a:t>widetilde</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vec</a:t>
            </a:r>
            <a:r>
              <a:rPr lang="en-US" sz="1200" kern="1200" dirty="0">
                <a:solidFill>
                  <a:schemeClr val="tx1"/>
                </a:solidFill>
                <a:effectLst/>
                <a:latin typeface="+mn-lt"/>
                <a:ea typeface="+mn-ea"/>
                <a:cs typeface="+mn-cs"/>
              </a:rPr>
              <a:t>\beta_* = \</a:t>
            </a:r>
            <a:r>
              <a:rPr lang="en-US" sz="1200" kern="1200" dirty="0" err="1">
                <a:solidFill>
                  <a:schemeClr val="tx1"/>
                </a:solidFill>
                <a:effectLst/>
                <a:latin typeface="+mn-lt"/>
                <a:ea typeface="+mn-ea"/>
                <a:cs typeface="+mn-cs"/>
              </a:rPr>
              <a:t>vec</a:t>
            </a:r>
            <a:r>
              <a:rPr lang="en-US" sz="1200" kern="1200" dirty="0">
                <a:solidFill>
                  <a:schemeClr val="tx1"/>
                </a:solidFill>
                <a:effectLst/>
                <a:latin typeface="+mn-lt"/>
                <a:ea typeface="+mn-ea"/>
                <a:cs typeface="+mn-cs"/>
              </a:rPr>
              <a:t> g + \</a:t>
            </a:r>
            <a:r>
              <a:rPr lang="en-US" sz="1200" kern="1200" dirty="0" err="1">
                <a:solidFill>
                  <a:schemeClr val="tx1"/>
                </a:solidFill>
                <a:effectLst/>
                <a:latin typeface="+mn-lt"/>
                <a:ea typeface="+mn-ea"/>
                <a:cs typeface="+mn-cs"/>
              </a:rPr>
              <a:t>vec</a:t>
            </a:r>
            <a:r>
              <a:rPr lang="en-US" sz="1200" kern="1200" dirty="0">
                <a:solidFill>
                  <a:schemeClr val="tx1"/>
                </a:solidFill>
                <a:effectLst/>
                <a:latin typeface="+mn-lt"/>
                <a:ea typeface="+mn-ea"/>
                <a:cs typeface="+mn-cs"/>
              </a:rPr>
              <a:t> f}, \quad &amp;</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widetilde</a:t>
            </a:r>
            <a:r>
              <a:rPr lang="en-US" sz="1200" kern="1200" dirty="0">
                <a:solidFill>
                  <a:schemeClr val="tx1"/>
                </a:solidFill>
                <a:effectLst/>
                <a:latin typeface="+mn-lt"/>
                <a:ea typeface="+mn-ea"/>
                <a:cs typeface="+mn-cs"/>
              </a:rPr>
              <a:t> A_{</a:t>
            </a:r>
            <a:r>
              <a:rPr lang="en-US" sz="1200" kern="1200" dirty="0" err="1">
                <a:solidFill>
                  <a:schemeClr val="tx1"/>
                </a:solidFill>
                <a:effectLst/>
                <a:latin typeface="+mn-lt"/>
                <a:ea typeface="+mn-ea"/>
                <a:cs typeface="+mn-cs"/>
              </a:rPr>
              <a:t>ij</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nabla</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psi_i</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cdot</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nabla</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psi_j</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g_i</a:t>
            </a:r>
            <a:r>
              <a:rPr lang="en-US" sz="1200" kern="1200" dirty="0">
                <a:solidFill>
                  <a:schemeClr val="tx1"/>
                </a:solidFill>
                <a:effectLst/>
                <a:latin typeface="+mn-lt"/>
                <a:ea typeface="+mn-ea"/>
                <a:cs typeface="+mn-cs"/>
              </a:rPr>
              <a:t> = g\</a:t>
            </a:r>
            <a:r>
              <a:rPr lang="en-US" sz="1200" kern="1200" dirty="0" err="1">
                <a:solidFill>
                  <a:schemeClr val="tx1"/>
                </a:solidFill>
                <a:effectLst/>
                <a:latin typeface="+mn-lt"/>
                <a:ea typeface="+mn-ea"/>
                <a:cs typeface="+mn-cs"/>
              </a:rPr>
              <a:t>cdot</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psi_i</a:t>
            </a:r>
            <a:r>
              <a:rPr lang="en-US" sz="1200" kern="1200" dirty="0">
                <a:solidFill>
                  <a:schemeClr val="tx1"/>
                </a:solidFill>
                <a:effectLst/>
                <a:latin typeface="+mn-lt"/>
                <a:ea typeface="+mn-ea"/>
                <a:cs typeface="+mn-cs"/>
              </a:rPr>
              <a:t>,&amp;\quad  </a:t>
            </a:r>
            <a:r>
              <a:rPr lang="en-US" sz="1200" kern="1200" dirty="0" err="1">
                <a:solidFill>
                  <a:schemeClr val="tx1"/>
                </a:solidFill>
                <a:effectLst/>
                <a:latin typeface="+mn-lt"/>
                <a:ea typeface="+mn-ea"/>
                <a:cs typeface="+mn-cs"/>
              </a:rPr>
              <a:t>f_i</a:t>
            </a:r>
            <a:r>
              <a:rPr lang="en-US" sz="1200" kern="1200" dirty="0">
                <a:solidFill>
                  <a:schemeClr val="tx1"/>
                </a:solidFill>
                <a:effectLst/>
                <a:latin typeface="+mn-lt"/>
                <a:ea typeface="+mn-ea"/>
                <a:cs typeface="+mn-cs"/>
              </a:rPr>
              <a:t>=f\</a:t>
            </a:r>
            <a:r>
              <a:rPr lang="en-US" sz="1200" kern="1200" dirty="0" err="1">
                <a:solidFill>
                  <a:schemeClr val="tx1"/>
                </a:solidFill>
                <a:effectLst/>
                <a:latin typeface="+mn-lt"/>
                <a:ea typeface="+mn-ea"/>
                <a:cs typeface="+mn-cs"/>
              </a:rPr>
              <a:t>cdot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psi_i</a:t>
            </a:r>
            <a:r>
              <a:rPr lang="en-US" sz="1200" kern="1200" dirty="0">
                <a:solidFill>
                  <a:schemeClr val="tx1"/>
                </a:solidFill>
                <a:effectLst/>
                <a:latin typeface="+mn-lt"/>
                <a:ea typeface="+mn-ea"/>
                <a:cs typeface="+mn-cs"/>
              </a:rPr>
              <a:t> </a:t>
            </a:r>
          </a:p>
          <a:p>
            <a:endParaRPr lang="en-US" dirty="0"/>
          </a:p>
          <a:p>
            <a:r>
              <a:rPr lang="en-US" sz="1200" kern="1200" dirty="0">
                <a:solidFill>
                  <a:schemeClr val="tx1"/>
                </a:solidFill>
                <a:effectLst/>
                <a:latin typeface="+mn-lt"/>
                <a:ea typeface="+mn-ea"/>
                <a:cs typeface="+mn-cs"/>
              </a:rPr>
              <a:t> \int_\Omega d\Omega\, \phi\</a:t>
            </a:r>
            <a:r>
              <a:rPr lang="en-US" sz="1200" kern="1200" dirty="0" err="1">
                <a:solidFill>
                  <a:schemeClr val="tx1"/>
                </a:solidFill>
                <a:effectLst/>
                <a:latin typeface="+mn-lt"/>
                <a:ea typeface="+mn-ea"/>
                <a:cs typeface="+mn-cs"/>
              </a:rPr>
              <a:t>bigl</a:t>
            </a:r>
            <a:r>
              <a:rPr lang="en-US" sz="1200" kern="1200" dirty="0">
                <a:solidFill>
                  <a:schemeClr val="tx1"/>
                </a:solidFill>
                <a:effectLst/>
                <a:latin typeface="+mn-lt"/>
                <a:ea typeface="+mn-ea"/>
                <a:cs typeface="+mn-cs"/>
              </a:rPr>
              <a:t>(-\nabla^2\psi - g\</a:t>
            </a:r>
            <a:r>
              <a:rPr lang="en-US" sz="1200" kern="1200" dirty="0" err="1">
                <a:solidFill>
                  <a:schemeClr val="tx1"/>
                </a:solidFill>
                <a:effectLst/>
                <a:latin typeface="+mn-lt"/>
                <a:ea typeface="+mn-ea"/>
                <a:cs typeface="+mn-cs"/>
              </a:rPr>
              <a:t>bigr</a:t>
            </a:r>
            <a:r>
              <a:rPr lang="en-US" sz="1200" kern="1200" dirty="0">
                <a:solidFill>
                  <a:schemeClr val="tx1"/>
                </a:solidFill>
                <a:effectLst/>
                <a:latin typeface="+mn-lt"/>
                <a:ea typeface="+mn-ea"/>
                <a:cs typeface="+mn-cs"/>
              </a:rPr>
              <a:t>) + \int_\Gamma d\Gamma\, \phi\</a:t>
            </a:r>
            <a:r>
              <a:rPr lang="en-US" sz="1200" kern="1200" dirty="0" err="1">
                <a:solidFill>
                  <a:schemeClr val="tx1"/>
                </a:solidFill>
                <a:effectLst/>
                <a:latin typeface="+mn-lt"/>
                <a:ea typeface="+mn-ea"/>
                <a:cs typeface="+mn-cs"/>
              </a:rPr>
              <a:t>Bigl</a:t>
            </a:r>
            <a:r>
              <a:rPr lang="en-US" sz="1200" kern="1200" dirty="0">
                <a:solidFill>
                  <a:schemeClr val="tx1"/>
                </a:solidFill>
                <a:effectLst/>
                <a:latin typeface="+mn-lt"/>
                <a:ea typeface="+mn-ea"/>
                <a:cs typeface="+mn-cs"/>
              </a:rPr>
              <a:t>(\frac{\partial\psi}{\partial n} – f \</a:t>
            </a:r>
            <a:r>
              <a:rPr lang="en-US" sz="1200" kern="1200" dirty="0" err="1">
                <a:solidFill>
                  <a:schemeClr val="tx1"/>
                </a:solidFill>
                <a:effectLst/>
                <a:latin typeface="+mn-lt"/>
                <a:ea typeface="+mn-ea"/>
                <a:cs typeface="+mn-cs"/>
              </a:rPr>
              <a:t>Bigr</a:t>
            </a:r>
            <a:r>
              <a:rPr lang="en-US" sz="1200" kern="1200" dirty="0">
                <a:solidFill>
                  <a:schemeClr val="tx1"/>
                </a:solidFill>
                <a:effectLst/>
                <a:latin typeface="+mn-lt"/>
                <a:ea typeface="+mn-ea"/>
                <a:cs typeface="+mn-cs"/>
              </a:rPr>
              <a:t>) &amp;= 0 \\ </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Longrightarrow</a:t>
            </a:r>
            <a:r>
              <a:rPr lang="en-US" sz="1200" kern="1200" dirty="0">
                <a:solidFill>
                  <a:schemeClr val="tx1"/>
                </a:solidFill>
                <a:effectLst/>
                <a:latin typeface="+mn-lt"/>
                <a:ea typeface="+mn-ea"/>
                <a:cs typeface="+mn-cs"/>
              </a:rPr>
              <a:t> \int_\Omega d\Omega\, \</a:t>
            </a:r>
            <a:r>
              <a:rPr lang="en-US" sz="1200" kern="1200" dirty="0" err="1">
                <a:solidFill>
                  <a:schemeClr val="tx1"/>
                </a:solidFill>
                <a:effectLst/>
                <a:latin typeface="+mn-lt"/>
                <a:ea typeface="+mn-ea"/>
                <a:cs typeface="+mn-cs"/>
              </a:rPr>
              <a:t>bigl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nabla</a:t>
            </a:r>
            <a:r>
              <a:rPr lang="en-US" sz="1200" kern="1200" dirty="0">
                <a:solidFill>
                  <a:schemeClr val="tx1"/>
                </a:solidFill>
                <a:effectLst/>
                <a:latin typeface="+mn-lt"/>
                <a:ea typeface="+mn-ea"/>
                <a:cs typeface="+mn-cs"/>
              </a:rPr>
              <a:t>\phi\</a:t>
            </a:r>
            <a:r>
              <a:rPr lang="en-US" sz="1200" kern="1200" dirty="0" err="1">
                <a:solidFill>
                  <a:schemeClr val="tx1"/>
                </a:solidFill>
                <a:effectLst/>
                <a:latin typeface="+mn-lt"/>
                <a:ea typeface="+mn-ea"/>
                <a:cs typeface="+mn-cs"/>
              </a:rPr>
              <a:t>cdot</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nabla</a:t>
            </a:r>
            <a:r>
              <a:rPr lang="en-US" sz="1200" kern="1200" dirty="0">
                <a:solidFill>
                  <a:schemeClr val="tx1"/>
                </a:solidFill>
                <a:effectLst/>
                <a:latin typeface="+mn-lt"/>
                <a:ea typeface="+mn-ea"/>
                <a:cs typeface="+mn-cs"/>
              </a:rPr>
              <a:t>\psi - g\phi\</a:t>
            </a:r>
            <a:r>
              <a:rPr lang="en-US" sz="1200" kern="1200" dirty="0" err="1">
                <a:solidFill>
                  <a:schemeClr val="tx1"/>
                </a:solidFill>
                <a:effectLst/>
                <a:latin typeface="+mn-lt"/>
                <a:ea typeface="+mn-ea"/>
                <a:cs typeface="+mn-cs"/>
              </a:rPr>
              <a:t>bigr</a:t>
            </a:r>
            <a:r>
              <a:rPr lang="en-US" sz="1200" kern="1200" dirty="0">
                <a:solidFill>
                  <a:schemeClr val="tx1"/>
                </a:solidFill>
                <a:effectLst/>
                <a:latin typeface="+mn-lt"/>
                <a:ea typeface="+mn-ea"/>
                <a:cs typeface="+mn-cs"/>
              </a:rPr>
              <a:t>) - \int_\Gamma d\Gamma\, f\phi &amp;= 0</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\int_\Omega d\Omega\, \delta\</a:t>
            </a:r>
            <a:r>
              <a:rPr lang="en-US" sz="1200" kern="1200" dirty="0" err="1">
                <a:solidFill>
                  <a:schemeClr val="tx1"/>
                </a:solidFill>
                <a:effectLst/>
                <a:latin typeface="+mn-lt"/>
                <a:ea typeface="+mn-ea"/>
                <a:cs typeface="+mn-cs"/>
              </a:rPr>
              <a:t>beta_i</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bigl</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nabla</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psi_i</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cdot</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nabla</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psi_j</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beta_j</a:t>
            </a:r>
            <a:r>
              <a:rPr lang="en-US" sz="1200" kern="1200" dirty="0">
                <a:solidFill>
                  <a:schemeClr val="tx1"/>
                </a:solidFill>
                <a:effectLst/>
                <a:latin typeface="+mn-lt"/>
                <a:ea typeface="+mn-ea"/>
                <a:cs typeface="+mn-cs"/>
              </a:rPr>
              <a:t> - g\</a:t>
            </a:r>
            <a:r>
              <a:rPr lang="en-US" sz="1200" kern="1200" dirty="0" err="1">
                <a:solidFill>
                  <a:schemeClr val="tx1"/>
                </a:solidFill>
                <a:effectLst/>
                <a:latin typeface="+mn-lt"/>
                <a:ea typeface="+mn-ea"/>
                <a:cs typeface="+mn-cs"/>
              </a:rPr>
              <a:t>psi_i</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bigr</a:t>
            </a:r>
            <a:r>
              <a:rPr lang="en-US" sz="1200" kern="1200" dirty="0">
                <a:solidFill>
                  <a:schemeClr val="tx1"/>
                </a:solidFill>
                <a:effectLst/>
                <a:latin typeface="+mn-lt"/>
                <a:ea typeface="+mn-ea"/>
                <a:cs typeface="+mn-cs"/>
              </a:rPr>
              <a:t>) - \int_\Gamma d\Gamma\, \delta\</a:t>
            </a:r>
            <a:r>
              <a:rPr lang="en-US" sz="1200" kern="1200" dirty="0" err="1">
                <a:solidFill>
                  <a:schemeClr val="tx1"/>
                </a:solidFill>
                <a:effectLst/>
                <a:latin typeface="+mn-lt"/>
                <a:ea typeface="+mn-ea"/>
                <a:cs typeface="+mn-cs"/>
              </a:rPr>
              <a:t>beta_if</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psi_i</a:t>
            </a:r>
            <a:r>
              <a:rPr lang="en-US" sz="1200" kern="1200" dirty="0">
                <a:solidFill>
                  <a:schemeClr val="tx1"/>
                </a:solidFill>
                <a:effectLst/>
                <a:latin typeface="+mn-lt"/>
                <a:ea typeface="+mn-ea"/>
                <a:cs typeface="+mn-cs"/>
              </a:rPr>
              <a:t> = 0</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\psi \</a:t>
            </a:r>
            <a:r>
              <a:rPr lang="en-US" sz="1200" kern="1200" dirty="0" err="1">
                <a:solidFill>
                  <a:schemeClr val="tx1"/>
                </a:solidFill>
                <a:effectLst/>
                <a:latin typeface="+mn-lt"/>
                <a:ea typeface="+mn-ea"/>
                <a:cs typeface="+mn-cs"/>
              </a:rPr>
              <a:t>rightarrow</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tpsi</a:t>
            </a:r>
            <a:r>
              <a:rPr lang="en-US" sz="1200" kern="1200" dirty="0">
                <a:solidFill>
                  <a:schemeClr val="tx1"/>
                </a:solidFill>
                <a:effectLst/>
                <a:latin typeface="+mn-lt"/>
                <a:ea typeface="+mn-ea"/>
                <a:cs typeface="+mn-cs"/>
              </a:rPr>
              <a:t> = X \</a:t>
            </a:r>
            <a:r>
              <a:rPr lang="en-US" sz="1200" kern="1200" dirty="0" err="1">
                <a:solidFill>
                  <a:schemeClr val="tx1"/>
                </a:solidFill>
                <a:effectLst/>
                <a:latin typeface="+mn-lt"/>
                <a:ea typeface="+mn-ea"/>
                <a:cs typeface="+mn-cs"/>
              </a:rPr>
              <a:t>vec</a:t>
            </a:r>
            <a:r>
              <a:rPr lang="en-US" sz="1200" kern="1200" dirty="0">
                <a:solidFill>
                  <a:schemeClr val="tx1"/>
                </a:solidFill>
                <a:effectLst/>
                <a:latin typeface="+mn-lt"/>
                <a:ea typeface="+mn-ea"/>
                <a:cs typeface="+mn-cs"/>
              </a:rPr>
              <a:t>\beta</a:t>
            </a:r>
          </a:p>
          <a:p>
            <a:endParaRPr lang="en-US" dirty="0"/>
          </a:p>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43</a:t>
            </a:fld>
            <a:endParaRPr lang="en-US"/>
          </a:p>
        </p:txBody>
      </p:sp>
    </p:spTree>
    <p:extLst>
      <p:ext uri="{BB962C8B-B14F-4D97-AF65-F5344CB8AC3E}">
        <p14:creationId xmlns:p14="http://schemas.microsoft.com/office/powerpoint/2010/main" val="19131000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t>
            </a:r>
            <a:r>
              <a:rPr lang="en-US" sz="1200" kern="1200" dirty="0">
                <a:solidFill>
                  <a:schemeClr val="tx1"/>
                </a:solidFill>
                <a:effectLst/>
                <a:latin typeface="+mn-lt"/>
                <a:ea typeface="+mn-ea"/>
                <a:cs typeface="+mn-cs"/>
              </a:rPr>
              <a:t>These construction methods are divided into those that use global information over the parameter space, and those that use local information combined with an interpolation method. “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Is “global basis” clear here? Global means global over the parameter space. See </a:t>
            </a:r>
            <a:r>
              <a:rPr lang="en-US" sz="1200" kern="1200" dirty="0" err="1">
                <a:solidFill>
                  <a:schemeClr val="tx1"/>
                </a:solidFill>
                <a:effectLst/>
                <a:latin typeface="+mn-lt"/>
                <a:ea typeface="+mn-ea"/>
                <a:cs typeface="+mn-cs"/>
              </a:rPr>
              <a:t>survey_of_model_reduction.pdf</a:t>
            </a:r>
            <a:r>
              <a:rPr lang="en-US" sz="1200" kern="1200" dirty="0">
                <a:solidFill>
                  <a:schemeClr val="tx1"/>
                </a:solidFill>
                <a:effectLst/>
                <a:latin typeface="+mn-lt"/>
                <a:ea typeface="+mn-ea"/>
                <a:cs typeface="+mn-cs"/>
              </a:rPr>
              <a:t> (SOMR) section 2.3 and later. The alternative is local bases, which means that each parameter has a basis.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the more general case where the parametric dependence is nonaffine, typically one must introduce an approximation strategy in order to avoid costly O(n) evaluations in forming the reduced matrices for each different parameter value—though some parametric model reduction methods do not require affine parameter dependence; see section 4. In some cases, the low-order terms of a Taylor series expansion provide a suitable approximate affine decomposition of the system matrices [62, 112, 218]. A more general approach that has been used successfully for nonlinear model reduction is selective sampling of the nonlinear terms combined with interpolation among these samples to recover an approximate nonlinear evaluation. Among this class of methods, the missing point estimation [19] and Gauss Newton with approximated tensors (GNAT) [66] methods both build upon the </a:t>
            </a:r>
            <a:r>
              <a:rPr lang="en-US" sz="1200" kern="1200" dirty="0" err="1">
                <a:solidFill>
                  <a:schemeClr val="tx1"/>
                </a:solidFill>
                <a:effectLst/>
                <a:latin typeface="+mn-lt"/>
                <a:ea typeface="+mn-ea"/>
                <a:cs typeface="+mn-cs"/>
              </a:rPr>
              <a:t>gappy</a:t>
            </a:r>
            <a:r>
              <a:rPr lang="en-US" sz="1200" kern="1200" dirty="0">
                <a:solidFill>
                  <a:schemeClr val="tx1"/>
                </a:solidFill>
                <a:effectLst/>
                <a:latin typeface="+mn-lt"/>
                <a:ea typeface="+mn-ea"/>
                <a:cs typeface="+mn-cs"/>
              </a:rPr>
              <a:t> POD interpolation method [87]; the empirical interpolation method (EIM) [26] and its discrete variant, the discrete empirical interpolation method (DEIM) [67], conduct interpolation on a low-dimensional basis for the nonlinear term. The EIM has been recently extended to the case where A(p) represents a PDE operator [77].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section presents three different methods for deriving the reduced basis matrices V and W: rational interpolation methods, balanced truncation, and proper orthogonal decomposition (POD). “</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From </a:t>
            </a:r>
            <a:r>
              <a:rPr lang="en-US" dirty="0" err="1"/>
              <a:t>Quarteroni</a:t>
            </a:r>
            <a:r>
              <a:rPr lang="en-US" dirty="0"/>
              <a:t> et al text: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strategy adopted in RB methods consists in the projection of the high-fidelity problem upon a subspace made of specially selected basis functions, representing a set of high-fidelity solutions corresponding to suitably chosen parameters.” </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44</a:t>
            </a:fld>
            <a:endParaRPr lang="en-US"/>
          </a:p>
        </p:txBody>
      </p:sp>
    </p:spTree>
    <p:extLst>
      <p:ext uri="{BB962C8B-B14F-4D97-AF65-F5344CB8AC3E}">
        <p14:creationId xmlns:p14="http://schemas.microsoft.com/office/powerpoint/2010/main" val="965173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Emulates the Lippmann Schwinger equation. </a:t>
            </a:r>
          </a:p>
          <a:p>
            <a:r>
              <a:rPr lang="en-US" dirty="0">
                <a:cs typeface="Calibri"/>
              </a:rPr>
              <a:t>Not limited to K</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Newton Variational Principle.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K tilde </a:t>
            </a:r>
            <a:r>
              <a:rPr lang="en-US" dirty="0">
                <a:cs typeface="Calibri"/>
                <a:sym typeface="Wingdings" pitchFamily="2" charset="2"/>
              </a:rPr>
              <a:t></a:t>
            </a:r>
            <a:r>
              <a:rPr lang="en-US" dirty="0">
                <a:cs typeface="Calibri"/>
              </a:rPr>
              <a:t> trial scattering matrix.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Combination is stationary.</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cs typeface="Calibri"/>
              </a:rPr>
              <a:t>K_i</a:t>
            </a:r>
            <a:r>
              <a:rPr lang="en-US" dirty="0">
                <a:cs typeface="Calibri"/>
              </a:rPr>
              <a:t> are the exact solutions (aka snapshots)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Linear algebra problem in small parameter space.</a:t>
            </a:r>
          </a:p>
        </p:txBody>
      </p:sp>
      <p:sp>
        <p:nvSpPr>
          <p:cNvPr id="4" name="Slide Number Placeholder 3"/>
          <p:cNvSpPr>
            <a:spLocks noGrp="1"/>
          </p:cNvSpPr>
          <p:nvPr>
            <p:ph type="sldNum" sz="quarter" idx="5"/>
          </p:nvPr>
        </p:nvSpPr>
        <p:spPr/>
        <p:txBody>
          <a:bodyPr/>
          <a:lstStyle/>
          <a:p>
            <a:fld id="{66E54F36-B4D4-4763-A8B9-FB747BF32ADD}" type="slidenum">
              <a:rPr lang="en-US"/>
              <a:t>45</a:t>
            </a:fld>
            <a:endParaRPr lang="en-US"/>
          </a:p>
        </p:txBody>
      </p:sp>
    </p:spTree>
    <p:extLst>
      <p:ext uri="{BB962C8B-B14F-4D97-AF65-F5344CB8AC3E}">
        <p14:creationId xmlns:p14="http://schemas.microsoft.com/office/powerpoint/2010/main" val="2054107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{N}e^{-\frac12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a:t>
            </a:r>
            <a:r>
              <a:rPr lang="en-US" sz="1200" kern="1200" dirty="0" err="1">
                <a:solidFill>
                  <a:schemeClr val="tx1"/>
                </a:solidFill>
                <a:effectLst/>
                <a:latin typeface="+mn-lt"/>
                <a:ea typeface="+mn-ea"/>
                <a:cs typeface="+mn-cs"/>
              </a:rPr>
              <a:t>intercal</a:t>
            </a:r>
            <a:r>
              <a:rPr lang="en-US" sz="1200" kern="1200" dirty="0">
                <a:solidFill>
                  <a:schemeClr val="tx1"/>
                </a:solidFill>
                <a:effectLst/>
                <a:latin typeface="+mn-lt"/>
                <a:ea typeface="+mn-ea"/>
                <a:cs typeface="+mn-cs"/>
              </a:rPr>
              <a:t>}{\color{red}\Sigma^{-1}}\</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a:t>
            </a:r>
          </a:p>
          <a:p>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 e^{-\frac{(x-\mu)^2}{2\sigma_x^2}} e^{-\frac{(y-\mu)^2}{2\sigma_y^2}}</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 \begin{</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 x \\ y \end{</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 &amp;</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qquad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{\color{red}\Sigma = \begin{</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 \sigma_x^2 &amp; 0 \\</a:t>
            </a:r>
          </a:p>
          <a:p>
            <a:r>
              <a:rPr lang="en-US" sz="1200" kern="1200" dirty="0">
                <a:solidFill>
                  <a:schemeClr val="tx1"/>
                </a:solidFill>
                <a:effectLst/>
                <a:latin typeface="+mn-lt"/>
                <a:ea typeface="+mn-ea"/>
                <a:cs typeface="+mn-cs"/>
              </a:rPr>
              <a:t>                  0 &amp; \sigma_y^2 </a:t>
            </a:r>
          </a:p>
          <a:p>
            <a:r>
              <a:rPr lang="en-US" sz="1200" kern="1200" dirty="0">
                <a:solidFill>
                  <a:schemeClr val="tx1"/>
                </a:solidFill>
                <a:effectLst/>
                <a:latin typeface="+mn-lt"/>
                <a:ea typeface="+mn-ea"/>
                <a:cs typeface="+mn-cs"/>
              </a:rPr>
              <a:t>   \end{</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{N}e^{-\frac12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a:t>
            </a:r>
            <a:r>
              <a:rPr lang="en-US" sz="1200" kern="1200" dirty="0" err="1">
                <a:solidFill>
                  <a:schemeClr val="tx1"/>
                </a:solidFill>
                <a:effectLst/>
                <a:latin typeface="+mn-lt"/>
                <a:ea typeface="+mn-ea"/>
                <a:cs typeface="+mn-cs"/>
              </a:rPr>
              <a:t>intercal</a:t>
            </a:r>
            <a:r>
              <a:rPr lang="en-US" sz="1200" kern="1200" dirty="0">
                <a:solidFill>
                  <a:schemeClr val="tx1"/>
                </a:solidFill>
                <a:effectLst/>
                <a:latin typeface="+mn-lt"/>
                <a:ea typeface="+mn-ea"/>
                <a:cs typeface="+mn-cs"/>
              </a:rPr>
              <a:t>}{\color{red}\Sigma^{-1}}\</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a:t>
            </a:r>
          </a:p>
          <a:p>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{correlated gaussian}</a:t>
            </a:r>
          </a:p>
          <a:p>
            <a:r>
              <a:rPr lang="en-US" sz="1200" kern="1200" dirty="0">
                <a:solidFill>
                  <a:schemeClr val="tx1"/>
                </a:solidFill>
                <a:effectLst/>
                <a:latin typeface="+mn-lt"/>
                <a:ea typeface="+mn-ea"/>
                <a:cs typeface="+mn-cs"/>
              </a:rPr>
              <a:t>   %   =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 e^{-\frac{(x-\mu)^2}{2\sigma^2}} e^{-\frac{(y-\mu)^2}{2\sigma^2}}</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 \begin{</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 x \\ y \end{</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qquad</a:t>
            </a:r>
            <a:r>
              <a:rPr lang="en-US" sz="1200" kern="1200" dirty="0">
                <a:solidFill>
                  <a:schemeClr val="tx1"/>
                </a:solidFill>
                <a:effectLst/>
                <a:latin typeface="+mn-lt"/>
                <a:ea typeface="+mn-ea"/>
                <a:cs typeface="+mn-cs"/>
              </a:rPr>
              <a:t> &amp;</a:t>
            </a:r>
          </a:p>
          <a:p>
            <a:r>
              <a:rPr lang="en-US" sz="1200" kern="1200" dirty="0">
                <a:solidFill>
                  <a:schemeClr val="tx1"/>
                </a:solidFill>
                <a:effectLst/>
                <a:latin typeface="+mn-lt"/>
                <a:ea typeface="+mn-ea"/>
                <a:cs typeface="+mn-cs"/>
              </a:rPr>
              <a:t>   {\color{red}\Sigma = \begin{</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 \sigma_x^2 &amp; \rho\</a:t>
            </a:r>
            <a:r>
              <a:rPr lang="en-US" sz="1200" kern="1200" dirty="0" err="1">
                <a:solidFill>
                  <a:schemeClr val="tx1"/>
                </a:solidFill>
                <a:effectLst/>
                <a:latin typeface="+mn-lt"/>
                <a:ea typeface="+mn-ea"/>
                <a:cs typeface="+mn-cs"/>
              </a:rPr>
              <a:t>sigma_x</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sigma_y</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\rho\</a:t>
            </a:r>
            <a:r>
              <a:rPr lang="en-US" sz="1200" kern="1200" dirty="0" err="1">
                <a:solidFill>
                  <a:schemeClr val="tx1"/>
                </a:solidFill>
                <a:effectLst/>
                <a:latin typeface="+mn-lt"/>
                <a:ea typeface="+mn-ea"/>
                <a:cs typeface="+mn-cs"/>
              </a:rPr>
              <a:t>sigma_x</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sigma_y</a:t>
            </a:r>
            <a:r>
              <a:rPr lang="en-US" sz="1200" kern="1200" dirty="0">
                <a:solidFill>
                  <a:schemeClr val="tx1"/>
                </a:solidFill>
                <a:effectLst/>
                <a:latin typeface="+mn-lt"/>
                <a:ea typeface="+mn-ea"/>
                <a:cs typeface="+mn-cs"/>
              </a:rPr>
              <a:t> &amp; \sigma_y^2 </a:t>
            </a:r>
          </a:p>
          <a:p>
            <a:r>
              <a:rPr lang="en-US" sz="1200" kern="1200" dirty="0">
                <a:solidFill>
                  <a:schemeClr val="tx1"/>
                </a:solidFill>
                <a:effectLst/>
                <a:latin typeface="+mn-lt"/>
                <a:ea typeface="+mn-ea"/>
                <a:cs typeface="+mn-cs"/>
              </a:rPr>
              <a:t>   \end{</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4</a:t>
            </a:fld>
            <a:endParaRPr lang="en-US"/>
          </a:p>
        </p:txBody>
      </p:sp>
    </p:spTree>
    <p:extLst>
      <p:ext uri="{BB962C8B-B14F-4D97-AF65-F5344CB8AC3E}">
        <p14:creationId xmlns:p14="http://schemas.microsoft.com/office/powerpoint/2010/main" val="32714255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Wave function emulator.</a:t>
            </a:r>
          </a:p>
          <a:p>
            <a:endParaRPr lang="en-US" dirty="0"/>
          </a:p>
          <a:p>
            <a:r>
              <a:rPr lang="en-US" dirty="0"/>
              <a:t>Generalized Kohn variational principle, with psi tilde as our trial wave function</a:t>
            </a:r>
          </a:p>
          <a:p>
            <a:r>
              <a:rPr lang="en-US" dirty="0"/>
              <a:t>Bold u are non-singular matrices used to parametrize the asymptotic boundary condition</a:t>
            </a:r>
          </a:p>
          <a:p>
            <a:r>
              <a:rPr lang="en-US" dirty="0"/>
              <a:t>Psi tilde </a:t>
            </a:r>
            <a:r>
              <a:rPr lang="en-US" dirty="0">
                <a:sym typeface="Wingdings" pitchFamily="2" charset="2"/>
              </a:rPr>
              <a:t> trial wave function</a:t>
            </a:r>
            <a:endParaRPr lang="en-US" dirty="0"/>
          </a:p>
          <a:p>
            <a:r>
              <a:rPr lang="en-US" dirty="0"/>
              <a:t>Stationary.</a:t>
            </a:r>
          </a:p>
          <a:p>
            <a:endParaRPr lang="en-US" dirty="0">
              <a:cs typeface="Calibri"/>
            </a:endParaRPr>
          </a:p>
          <a:p>
            <a:r>
              <a:rPr lang="en-US" dirty="0">
                <a:cs typeface="Calibri"/>
              </a:rPr>
              <a:t>Basis </a:t>
            </a:r>
            <a:r>
              <a:rPr lang="en-US" dirty="0">
                <a:cs typeface="Calibri"/>
                <a:sym typeface="Wingdings" pitchFamily="2" charset="2"/>
              </a:rPr>
              <a:t> </a:t>
            </a:r>
            <a:r>
              <a:rPr lang="en-US" dirty="0">
                <a:cs typeface="Calibri"/>
              </a:rPr>
              <a:t>Exact </a:t>
            </a:r>
            <a:r>
              <a:rPr lang="en-US" dirty="0"/>
              <a:t>scattering wave functions (snapshots)</a:t>
            </a:r>
            <a:r>
              <a:rPr lang="en-US" dirty="0">
                <a:cs typeface="Calibri"/>
              </a:rPr>
              <a:t>.</a:t>
            </a:r>
            <a:endParaRPr lang="en-US" dirty="0"/>
          </a:p>
          <a:p>
            <a:r>
              <a:rPr lang="en-US" dirty="0"/>
              <a:t>Purely linear algebra-based </a:t>
            </a:r>
          </a:p>
          <a:p>
            <a:r>
              <a:rPr lang="en-US" dirty="0">
                <a:cs typeface="Calibri"/>
              </a:rPr>
              <a:t>Representation-independent.</a:t>
            </a:r>
          </a:p>
        </p:txBody>
      </p:sp>
      <p:sp>
        <p:nvSpPr>
          <p:cNvPr id="4" name="Slide Number Placeholder 3"/>
          <p:cNvSpPr>
            <a:spLocks noGrp="1"/>
          </p:cNvSpPr>
          <p:nvPr>
            <p:ph type="sldNum" sz="quarter" idx="5"/>
          </p:nvPr>
        </p:nvSpPr>
        <p:spPr/>
        <p:txBody>
          <a:bodyPr/>
          <a:lstStyle/>
          <a:p>
            <a:fld id="{66E54F36-B4D4-4763-A8B9-FB747BF32ADD}" type="slidenum">
              <a:rPr lang="en-US"/>
              <a:t>46</a:t>
            </a:fld>
            <a:endParaRPr lang="en-US"/>
          </a:p>
        </p:txBody>
      </p:sp>
    </p:spTree>
    <p:extLst>
      <p:ext uri="{BB962C8B-B14F-4D97-AF65-F5344CB8AC3E}">
        <p14:creationId xmlns:p14="http://schemas.microsoft.com/office/powerpoint/2010/main" val="34142063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Other spikes numerical issues with simulator.</a:t>
            </a:r>
          </a:p>
        </p:txBody>
      </p:sp>
      <p:sp>
        <p:nvSpPr>
          <p:cNvPr id="4" name="Slide Number Placeholder 3"/>
          <p:cNvSpPr>
            <a:spLocks noGrp="1"/>
          </p:cNvSpPr>
          <p:nvPr>
            <p:ph type="sldNum" sz="quarter" idx="5"/>
          </p:nvPr>
        </p:nvSpPr>
        <p:spPr/>
        <p:txBody>
          <a:bodyPr/>
          <a:lstStyle/>
          <a:p>
            <a:fld id="{66E54F36-B4D4-4763-A8B9-FB747BF32ADD}" type="slidenum">
              <a:rPr lang="en-US"/>
              <a:t>47</a:t>
            </a:fld>
            <a:endParaRPr lang="en-US"/>
          </a:p>
        </p:txBody>
      </p:sp>
    </p:spTree>
    <p:extLst>
      <p:ext uri="{BB962C8B-B14F-4D97-AF65-F5344CB8AC3E}">
        <p14:creationId xmlns:p14="http://schemas.microsoft.com/office/powerpoint/2010/main" val="34767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B91BF2-6347-7E43-8D88-61FF90024FB1}" type="slidenum">
              <a:rPr lang="en-US" smtClean="0"/>
              <a:t>48</a:t>
            </a:fld>
            <a:endParaRPr lang="en-US"/>
          </a:p>
        </p:txBody>
      </p:sp>
    </p:spTree>
    <p:extLst>
      <p:ext uri="{BB962C8B-B14F-4D97-AF65-F5344CB8AC3E}">
        <p14:creationId xmlns:p14="http://schemas.microsoft.com/office/powerpoint/2010/main" val="2276390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{N}e^{-\frac12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a:t>
            </a:r>
            <a:r>
              <a:rPr lang="en-US" sz="1200" kern="1200" dirty="0" err="1">
                <a:solidFill>
                  <a:schemeClr val="tx1"/>
                </a:solidFill>
                <a:effectLst/>
                <a:latin typeface="+mn-lt"/>
                <a:ea typeface="+mn-ea"/>
                <a:cs typeface="+mn-cs"/>
              </a:rPr>
              <a:t>intercal</a:t>
            </a:r>
            <a:r>
              <a:rPr lang="en-US" sz="1200" kern="1200" dirty="0">
                <a:solidFill>
                  <a:schemeClr val="tx1"/>
                </a:solidFill>
                <a:effectLst/>
                <a:latin typeface="+mn-lt"/>
                <a:ea typeface="+mn-ea"/>
                <a:cs typeface="+mn-cs"/>
              </a:rPr>
              <a:t>}{\color{red}\Sigma^{-1}}\</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a:t>
            </a:r>
          </a:p>
          <a:p>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 e^{-\frac{(x-\mu)^2}{2\sigma_x^2}} e^{-\frac{(y-\mu)^2}{2\sigma_y^2}}</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 \begin{</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 x \\ y \end{</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 &amp;</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qquad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{\color{red}\Sigma = \begin{</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 \sigma_x^2 &amp; 0 \\</a:t>
            </a:r>
          </a:p>
          <a:p>
            <a:r>
              <a:rPr lang="en-US" sz="1200" kern="1200" dirty="0">
                <a:solidFill>
                  <a:schemeClr val="tx1"/>
                </a:solidFill>
                <a:effectLst/>
                <a:latin typeface="+mn-lt"/>
                <a:ea typeface="+mn-ea"/>
                <a:cs typeface="+mn-cs"/>
              </a:rPr>
              <a:t>                  0 &amp; \sigma_y^2 </a:t>
            </a:r>
          </a:p>
          <a:p>
            <a:r>
              <a:rPr lang="en-US" sz="1200" kern="1200" dirty="0">
                <a:solidFill>
                  <a:schemeClr val="tx1"/>
                </a:solidFill>
                <a:effectLst/>
                <a:latin typeface="+mn-lt"/>
                <a:ea typeface="+mn-ea"/>
                <a:cs typeface="+mn-cs"/>
              </a:rPr>
              <a:t>   \end{</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{N}e^{-\frac12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a:t>
            </a:r>
            <a:r>
              <a:rPr lang="en-US" sz="1200" kern="1200" dirty="0" err="1">
                <a:solidFill>
                  <a:schemeClr val="tx1"/>
                </a:solidFill>
                <a:effectLst/>
                <a:latin typeface="+mn-lt"/>
                <a:ea typeface="+mn-ea"/>
                <a:cs typeface="+mn-cs"/>
              </a:rPr>
              <a:t>intercal</a:t>
            </a:r>
            <a:r>
              <a:rPr lang="en-US" sz="1200" kern="1200" dirty="0">
                <a:solidFill>
                  <a:schemeClr val="tx1"/>
                </a:solidFill>
                <a:effectLst/>
                <a:latin typeface="+mn-lt"/>
                <a:ea typeface="+mn-ea"/>
                <a:cs typeface="+mn-cs"/>
              </a:rPr>
              <a:t>}{\color{red}\Sigma^{-1}}\</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a:t>
            </a:r>
          </a:p>
          <a:p>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{correlated gaussian}</a:t>
            </a:r>
          </a:p>
          <a:p>
            <a:r>
              <a:rPr lang="en-US" sz="1200" kern="1200" dirty="0">
                <a:solidFill>
                  <a:schemeClr val="tx1"/>
                </a:solidFill>
                <a:effectLst/>
                <a:latin typeface="+mn-lt"/>
                <a:ea typeface="+mn-ea"/>
                <a:cs typeface="+mn-cs"/>
              </a:rPr>
              <a:t>   %   =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 e^{-\frac{(x-\mu)^2}{2\sigma^2}} e^{-\frac{(y-\mu)^2}{2\sigma^2}}</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 \begin{</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 x \\ y \end{</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qquad</a:t>
            </a:r>
            <a:r>
              <a:rPr lang="en-US" sz="1200" kern="1200" dirty="0">
                <a:solidFill>
                  <a:schemeClr val="tx1"/>
                </a:solidFill>
                <a:effectLst/>
                <a:latin typeface="+mn-lt"/>
                <a:ea typeface="+mn-ea"/>
                <a:cs typeface="+mn-cs"/>
              </a:rPr>
              <a:t> &amp;</a:t>
            </a:r>
          </a:p>
          <a:p>
            <a:r>
              <a:rPr lang="en-US" sz="1200" kern="1200" dirty="0">
                <a:solidFill>
                  <a:schemeClr val="tx1"/>
                </a:solidFill>
                <a:effectLst/>
                <a:latin typeface="+mn-lt"/>
                <a:ea typeface="+mn-ea"/>
                <a:cs typeface="+mn-cs"/>
              </a:rPr>
              <a:t>   {\color{red}\Sigma = \begin{</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 \sigma_x^2 &amp; \rho\</a:t>
            </a:r>
            <a:r>
              <a:rPr lang="en-US" sz="1200" kern="1200" dirty="0" err="1">
                <a:solidFill>
                  <a:schemeClr val="tx1"/>
                </a:solidFill>
                <a:effectLst/>
                <a:latin typeface="+mn-lt"/>
                <a:ea typeface="+mn-ea"/>
                <a:cs typeface="+mn-cs"/>
              </a:rPr>
              <a:t>sigma_x</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sigma_y</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\rho\</a:t>
            </a:r>
            <a:r>
              <a:rPr lang="en-US" sz="1200" kern="1200" dirty="0" err="1">
                <a:solidFill>
                  <a:schemeClr val="tx1"/>
                </a:solidFill>
                <a:effectLst/>
                <a:latin typeface="+mn-lt"/>
                <a:ea typeface="+mn-ea"/>
                <a:cs typeface="+mn-cs"/>
              </a:rPr>
              <a:t>sigma_x</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sigma_y</a:t>
            </a:r>
            <a:r>
              <a:rPr lang="en-US" sz="1200" kern="1200" dirty="0">
                <a:solidFill>
                  <a:schemeClr val="tx1"/>
                </a:solidFill>
                <a:effectLst/>
                <a:latin typeface="+mn-lt"/>
                <a:ea typeface="+mn-ea"/>
                <a:cs typeface="+mn-cs"/>
              </a:rPr>
              <a:t> &amp; \sigma_y^2 </a:t>
            </a:r>
          </a:p>
          <a:p>
            <a:r>
              <a:rPr lang="en-US" sz="1200" kern="1200" dirty="0">
                <a:solidFill>
                  <a:schemeClr val="tx1"/>
                </a:solidFill>
                <a:effectLst/>
                <a:latin typeface="+mn-lt"/>
                <a:ea typeface="+mn-ea"/>
                <a:cs typeface="+mn-cs"/>
              </a:rPr>
              <a:t>   \end{</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5</a:t>
            </a:fld>
            <a:endParaRPr lang="en-US"/>
          </a:p>
        </p:txBody>
      </p:sp>
    </p:spTree>
    <p:extLst>
      <p:ext uri="{BB962C8B-B14F-4D97-AF65-F5344CB8AC3E}">
        <p14:creationId xmlns:p14="http://schemas.microsoft.com/office/powerpoint/2010/main" val="4237646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6026" indent="-256026">
              <a:spcAft>
                <a:spcPts val="800"/>
              </a:spcAft>
            </a:pPr>
            <a:endParaRPr lang="en-US" sz="2667" b="1" dirty="0"/>
          </a:p>
          <a:p>
            <a:pPr marL="256026" indent="-256026">
              <a:spcAft>
                <a:spcPts val="800"/>
              </a:spcAft>
            </a:pPr>
            <a:r>
              <a:rPr lang="en-US" sz="2667" b="0" dirty="0"/>
              <a:t>For 1., can use machine learning. Neural network, for example, or just a GP.</a:t>
            </a:r>
          </a:p>
          <a:p>
            <a:pPr marL="256026" indent="-256026">
              <a:spcAft>
                <a:spcPts val="800"/>
              </a:spcAft>
            </a:pPr>
            <a:endParaRPr lang="en-US" sz="2667" b="0" dirty="0"/>
          </a:p>
          <a:p>
            <a:pPr marL="256026" indent="-256026">
              <a:spcAft>
                <a:spcPts val="800"/>
              </a:spcAft>
            </a:pPr>
            <a:r>
              <a:rPr lang="en-US" sz="2667" b="0" dirty="0"/>
              <a:t>Informed is better than uninformed, but anything better than nothing.</a:t>
            </a:r>
          </a:p>
          <a:p>
            <a:pPr marL="256026" indent="-256026">
              <a:spcAft>
                <a:spcPts val="800"/>
              </a:spcAft>
            </a:pPr>
            <a:endParaRPr lang="en-US" sz="2667" b="0" dirty="0"/>
          </a:p>
          <a:p>
            <a:pPr marL="256026" indent="-256026">
              <a:spcAft>
                <a:spcPts val="800"/>
              </a:spcAft>
            </a:pPr>
            <a:r>
              <a:rPr lang="en-US" sz="2667" b="1" dirty="0"/>
              <a:t>Model discrepancy </a:t>
            </a:r>
            <a:r>
              <a:rPr lang="en-US" sz="2400" dirty="0"/>
              <a:t>(“All models are wrong, but some are useful” – George Box)</a:t>
            </a:r>
          </a:p>
          <a:p>
            <a:pPr marL="789412" lvl="1" indent="-256026"/>
            <a:r>
              <a:rPr lang="en-US" dirty="0"/>
              <a:t>Incomplete or in parts incorrect physical model</a:t>
            </a:r>
          </a:p>
          <a:p>
            <a:pPr marL="789412" lvl="1" indent="-256026"/>
            <a:r>
              <a:rPr lang="en-US" dirty="0">
                <a:solidFill>
                  <a:srgbClr val="FF0000"/>
                </a:solidFill>
              </a:rPr>
              <a:t>Effective field theory expansion truncation error</a:t>
            </a:r>
          </a:p>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6</a:t>
            </a:fld>
            <a:endParaRPr lang="en-US"/>
          </a:p>
        </p:txBody>
      </p:sp>
    </p:spTree>
    <p:extLst>
      <p:ext uri="{BB962C8B-B14F-4D97-AF65-F5344CB8AC3E}">
        <p14:creationId xmlns:p14="http://schemas.microsoft.com/office/powerpoint/2010/main" val="3572981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Just a </a:t>
            </a:r>
            <a:r>
              <a:rPr lang="en-US" sz="1200" kern="1200" dirty="0" err="1">
                <a:solidFill>
                  <a:schemeClr val="tx1"/>
                </a:solidFill>
                <a:effectLst/>
                <a:latin typeface="+mn-lt"/>
                <a:ea typeface="+mn-ea"/>
                <a:cs typeface="+mn-cs"/>
              </a:rPr>
              <a:t>repametrization</a:t>
            </a:r>
            <a:r>
              <a:rPr lang="en-US" sz="1200" kern="1200" dirty="0">
                <a:solidFill>
                  <a:schemeClr val="tx1"/>
                </a:solidFill>
                <a:effectLst/>
                <a:latin typeface="+mn-lt"/>
                <a:ea typeface="+mn-ea"/>
                <a:cs typeface="+mn-cs"/>
              </a:rPr>
              <a:t> of the order-by-order calculations!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yvec</a:t>
            </a:r>
            <a:r>
              <a:rPr lang="en-US" sz="1200" kern="1200" dirty="0">
                <a:solidFill>
                  <a:schemeClr val="tx1"/>
                </a:solidFill>
                <a:effectLst/>
                <a:latin typeface="+mn-lt"/>
                <a:ea typeface="+mn-ea"/>
                <a:cs typeface="+mn-cs"/>
              </a:rPr>
              <a:t>}{y}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yvec</a:t>
            </a:r>
            <a:r>
              <a:rPr lang="en-US" sz="1200" kern="1200" dirty="0">
                <a:solidFill>
                  <a:schemeClr val="tx1"/>
                </a:solidFill>
                <a:effectLst/>
                <a:latin typeface="+mn-lt"/>
                <a:ea typeface="+mn-ea"/>
                <a:cs typeface="+mn-cs"/>
              </a:rPr>
              <a:t>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}(x) = \</a:t>
            </a:r>
            <a:r>
              <a:rPr lang="en-US" sz="1200" kern="1200" dirty="0" err="1">
                <a:solidFill>
                  <a:schemeClr val="tx1"/>
                </a:solidFill>
                <a:effectLst/>
                <a:latin typeface="+mn-lt"/>
                <a:ea typeface="+mn-ea"/>
                <a:cs typeface="+mn-cs"/>
              </a:rPr>
              <a:t>yvec</a:t>
            </a:r>
            <a:r>
              <a:rPr lang="en-US" sz="1200" kern="1200" dirty="0">
                <a:solidFill>
                  <a:schemeClr val="tx1"/>
                </a:solidFill>
                <a:effectLst/>
                <a:latin typeface="+mn-lt"/>
                <a:ea typeface="+mn-ea"/>
                <a:cs typeface="+mn-cs"/>
              </a:rPr>
              <a:t>_{0} + \</a:t>
            </a:r>
            <a:r>
              <a:rPr lang="en-US" sz="1200" kern="1200" dirty="0" err="1">
                <a:solidFill>
                  <a:schemeClr val="tx1"/>
                </a:solidFill>
                <a:effectLst/>
                <a:latin typeface="+mn-lt"/>
                <a:ea typeface="+mn-ea"/>
                <a:cs typeface="+mn-cs"/>
              </a:rPr>
              <a:t>yvec</a:t>
            </a:r>
            <a:r>
              <a:rPr lang="en-US" sz="1200" kern="1200" dirty="0">
                <a:solidFill>
                  <a:schemeClr val="tx1"/>
                </a:solidFill>
                <a:effectLst/>
                <a:latin typeface="+mn-lt"/>
                <a:ea typeface="+mn-ea"/>
                <a:cs typeface="+mn-cs"/>
              </a:rPr>
              <a:t>_{1} + \</a:t>
            </a:r>
            <a:r>
              <a:rPr lang="en-US" sz="1200" kern="1200" dirty="0" err="1">
                <a:solidFill>
                  <a:schemeClr val="tx1"/>
                </a:solidFill>
                <a:effectLst/>
                <a:latin typeface="+mn-lt"/>
                <a:ea typeface="+mn-ea"/>
                <a:cs typeface="+mn-cs"/>
              </a:rPr>
              <a:t>cdots</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yvec</a:t>
            </a:r>
            <a:r>
              <a:rPr lang="en-US" sz="1200" kern="1200" dirty="0">
                <a:solidFill>
                  <a:schemeClr val="tx1"/>
                </a:solidFill>
                <a:effectLst/>
                <a:latin typeface="+mn-lt"/>
                <a:ea typeface="+mn-ea"/>
                <a:cs typeface="+mn-cs"/>
              </a:rPr>
              <a:t>_{k}</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{\rm EFT} \</a:t>
            </a:r>
            <a:r>
              <a:rPr lang="en-US" dirty="0" err="1">
                <a:solidFill>
                  <a:srgbClr val="000000"/>
                </a:solidFill>
                <a:effectLst/>
                <a:latin typeface="Monaco" pitchFamily="2" charset="77"/>
              </a:rPr>
              <a:t>Rightarrow</a:t>
            </a:r>
            <a:r>
              <a:rPr lang="en-US" dirty="0">
                <a:solidFill>
                  <a:srgbClr val="000000"/>
                </a:solidFill>
                <a:effectLst/>
                <a:latin typeface="Monaco" pitchFamily="2" charset="77"/>
              </a:rPr>
              <a:t> Q = \frac{\{</a:t>
            </a:r>
            <a:r>
              <a:rPr lang="en-US" dirty="0" err="1">
                <a:solidFill>
                  <a:srgbClr val="000000"/>
                </a:solidFill>
                <a:effectLst/>
                <a:latin typeface="Monaco" pitchFamily="2" charset="77"/>
              </a:rPr>
              <a:t>p,m</a:t>
            </a:r>
            <a:r>
              <a:rPr lang="en-US" dirty="0">
                <a:solidFill>
                  <a:srgbClr val="000000"/>
                </a:solidFill>
                <a:effectLst/>
                <a:latin typeface="Monaco" pitchFamily="2" charset="77"/>
              </a:rPr>
              <a:t>_{\rm low}\}}{\</a:t>
            </a:r>
            <a:r>
              <a:rPr lang="en-US" dirty="0" err="1">
                <a:solidFill>
                  <a:srgbClr val="000000"/>
                </a:solidFill>
                <a:effectLst/>
                <a:latin typeface="Monaco" pitchFamily="2" charset="77"/>
              </a:rPr>
              <a:t>Lambda_b</a:t>
            </a:r>
            <a:r>
              <a:rPr lang="en-US" dirty="0">
                <a:solidFill>
                  <a:srgbClr val="000000"/>
                </a:solidFill>
                <a:effectLst/>
                <a:latin typeface="Monaco" pitchFamily="2" charset="77"/>
              </a:rPr>
              <a:t>}, \quad \</a:t>
            </a:r>
            <a:r>
              <a:rPr lang="en-US" dirty="0" err="1">
                <a:solidFill>
                  <a:srgbClr val="000000"/>
                </a:solidFill>
                <a:effectLst/>
                <a:latin typeface="Monaco" pitchFamily="2" charset="77"/>
              </a:rPr>
              <a:t>Lambda_b</a:t>
            </a:r>
            <a:r>
              <a:rPr lang="en-US" dirty="0">
                <a:solidFill>
                  <a:srgbClr val="000000"/>
                </a:solidFill>
                <a:effectLst/>
                <a:latin typeface="Monaco" pitchFamily="2" charset="77"/>
              </a:rPr>
              <a:t> \</a:t>
            </a:r>
            <a:r>
              <a:rPr lang="en-US" dirty="0" err="1">
                <a:solidFill>
                  <a:srgbClr val="000000"/>
                </a:solidFill>
                <a:effectLst/>
                <a:latin typeface="Monaco" pitchFamily="2" charset="77"/>
              </a:rPr>
              <a:t>Rightarrow</a:t>
            </a:r>
            <a:r>
              <a:rPr lang="en-US" dirty="0">
                <a:solidFill>
                  <a:srgbClr val="000000"/>
                </a:solidFill>
                <a:effectLst/>
                <a:latin typeface="Monaco" pitchFamily="2" charset="77"/>
              </a:rPr>
              <a:t> \text{breakdown}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\chi{\rm EFT} \</a:t>
            </a:r>
            <a:r>
              <a:rPr lang="en-US" sz="1200" kern="1200" dirty="0" err="1">
                <a:solidFill>
                  <a:schemeClr val="tx1"/>
                </a:solidFill>
                <a:effectLst/>
                <a:latin typeface="+mn-lt"/>
                <a:ea typeface="+mn-ea"/>
                <a:cs typeface="+mn-cs"/>
              </a:rPr>
              <a:t>Rightarrow</a:t>
            </a:r>
            <a:r>
              <a:rPr lang="en-US" sz="1200" kern="1200" dirty="0">
                <a:solidFill>
                  <a:schemeClr val="tx1"/>
                </a:solidFill>
                <a:effectLst/>
                <a:latin typeface="+mn-lt"/>
                <a:ea typeface="+mn-ea"/>
                <a:cs typeface="+mn-cs"/>
              </a:rPr>
              <a:t> Q = \frac{\{</a:t>
            </a:r>
            <a:r>
              <a:rPr lang="en-US" sz="1200" kern="1200" dirty="0" err="1">
                <a:solidFill>
                  <a:schemeClr val="tx1"/>
                </a:solidFill>
                <a:effectLst/>
                <a:latin typeface="+mn-lt"/>
                <a:ea typeface="+mn-ea"/>
                <a:cs typeface="+mn-cs"/>
              </a:rPr>
              <a:t>p,m</a:t>
            </a:r>
            <a:r>
              <a:rPr lang="en-US" sz="1200" kern="1200" dirty="0">
                <a:solidFill>
                  <a:schemeClr val="tx1"/>
                </a:solidFill>
                <a:effectLst/>
                <a:latin typeface="+mn-lt"/>
                <a:ea typeface="+mn-ea"/>
                <a:cs typeface="+mn-cs"/>
              </a:rPr>
              <a:t>_\pi\}}{\</a:t>
            </a:r>
            <a:r>
              <a:rPr lang="en-US" sz="1200" kern="1200" dirty="0" err="1">
                <a:solidFill>
                  <a:schemeClr val="tx1"/>
                </a:solidFill>
                <a:effectLst/>
                <a:latin typeface="+mn-lt"/>
                <a:ea typeface="+mn-ea"/>
                <a:cs typeface="+mn-cs"/>
              </a:rPr>
              <a:t>Lambda_b</a:t>
            </a:r>
            <a:r>
              <a:rPr lang="en-US" sz="1200" kern="1200" dirty="0">
                <a:solidFill>
                  <a:schemeClr val="tx1"/>
                </a:solidFill>
                <a:effectLst/>
                <a:latin typeface="+mn-lt"/>
                <a:ea typeface="+mn-ea"/>
                <a:cs typeface="+mn-cs"/>
              </a:rPr>
              <a:t>}, \quad \</a:t>
            </a:r>
            <a:r>
              <a:rPr lang="en-US" sz="1200" kern="1200" dirty="0" err="1">
                <a:solidFill>
                  <a:schemeClr val="tx1"/>
                </a:solidFill>
                <a:effectLst/>
                <a:latin typeface="+mn-lt"/>
                <a:ea typeface="+mn-ea"/>
                <a:cs typeface="+mn-cs"/>
              </a:rPr>
              <a:t>Lambda_b</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approx</a:t>
            </a:r>
            <a:r>
              <a:rPr lang="en-US" sz="1200" kern="1200" dirty="0">
                <a:solidFill>
                  <a:schemeClr val="tx1"/>
                </a:solidFill>
                <a:effectLst/>
                <a:latin typeface="+mn-lt"/>
                <a:ea typeface="+mn-ea"/>
                <a:cs typeface="+mn-cs"/>
              </a:rPr>
              <a:t> 600\,{\rm MeV}</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7</a:t>
            </a:fld>
            <a:endParaRPr lang="en-US"/>
          </a:p>
        </p:txBody>
      </p:sp>
    </p:spTree>
    <p:extLst>
      <p:ext uri="{BB962C8B-B14F-4D97-AF65-F5344CB8AC3E}">
        <p14:creationId xmlns:p14="http://schemas.microsoft.com/office/powerpoint/2010/main" val="530599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8</a:t>
            </a:fld>
            <a:endParaRPr lang="en-US"/>
          </a:p>
        </p:txBody>
      </p:sp>
    </p:spTree>
    <p:extLst>
      <p:ext uri="{BB962C8B-B14F-4D97-AF65-F5344CB8AC3E}">
        <p14:creationId xmlns:p14="http://schemas.microsoft.com/office/powerpoint/2010/main" val="2570896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 (150 MeV) SMS 450 MeV</a:t>
            </a:r>
          </a:p>
          <a:p>
            <a:r>
              <a:rPr lang="en-US" dirty="0" err="1"/>
              <a:t>Qsum</a:t>
            </a:r>
            <a:r>
              <a:rPr lang="en-US" dirty="0"/>
              <a:t>, </a:t>
            </a:r>
            <a:r>
              <a:rPr lang="en-US" dirty="0" err="1"/>
              <a:t>Qofprel</a:t>
            </a:r>
            <a:r>
              <a:rPr lang="en-US" dirty="0"/>
              <a:t>, cos</a:t>
            </a:r>
          </a:p>
        </p:txBody>
      </p:sp>
      <p:sp>
        <p:nvSpPr>
          <p:cNvPr id="4" name="Slide Number Placeholder 3"/>
          <p:cNvSpPr>
            <a:spLocks noGrp="1"/>
          </p:cNvSpPr>
          <p:nvPr>
            <p:ph type="sldNum" sz="quarter" idx="5"/>
          </p:nvPr>
        </p:nvSpPr>
        <p:spPr/>
        <p:txBody>
          <a:bodyPr/>
          <a:lstStyle/>
          <a:p>
            <a:fld id="{DCB91BF2-6347-7E43-8D88-61FF90024FB1}" type="slidenum">
              <a:rPr lang="en-US" smtClean="0"/>
              <a:t>9</a:t>
            </a:fld>
            <a:endParaRPr lang="en-US"/>
          </a:p>
        </p:txBody>
      </p:sp>
    </p:spTree>
    <p:extLst>
      <p:ext uri="{BB962C8B-B14F-4D97-AF65-F5344CB8AC3E}">
        <p14:creationId xmlns:p14="http://schemas.microsoft.com/office/powerpoint/2010/main" val="358788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563A-09B4-D6AE-7DCD-89F8731704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350F24-D058-1202-6F0F-940CAB10A4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7AED95-DF99-7EAD-8FE4-44CE607FCF98}"/>
              </a:ext>
            </a:extLst>
          </p:cNvPr>
          <p:cNvSpPr>
            <a:spLocks noGrp="1"/>
          </p:cNvSpPr>
          <p:nvPr>
            <p:ph type="dt" sz="half" idx="10"/>
          </p:nvPr>
        </p:nvSpPr>
        <p:spPr/>
        <p:txBody>
          <a:bodyPr/>
          <a:lstStyle/>
          <a:p>
            <a:fld id="{2A286D3B-1600-6F43-BA69-3A77929FE1D3}" type="datetime1">
              <a:rPr lang="en-US" smtClean="0"/>
              <a:t>1/13/23</a:t>
            </a:fld>
            <a:endParaRPr lang="en-US"/>
          </a:p>
        </p:txBody>
      </p:sp>
      <p:sp>
        <p:nvSpPr>
          <p:cNvPr id="5" name="Footer Placeholder 4">
            <a:extLst>
              <a:ext uri="{FF2B5EF4-FFF2-40B4-BE49-F238E27FC236}">
                <a16:creationId xmlns:a16="http://schemas.microsoft.com/office/drawing/2014/main" id="{4F96AFFA-BE05-A225-45E7-B864A2CD5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B7C6B1-2333-C42A-C2A3-31D4F2E074BC}"/>
              </a:ext>
            </a:extLst>
          </p:cNvPr>
          <p:cNvSpPr>
            <a:spLocks noGrp="1"/>
          </p:cNvSpPr>
          <p:nvPr>
            <p:ph type="sldNum" sz="quarter" idx="12"/>
          </p:nvPr>
        </p:nvSpPr>
        <p:spPr/>
        <p:txBody>
          <a:bodyPr/>
          <a:lstStyle/>
          <a:p>
            <a:fld id="{8DA1184E-1970-A546-A045-E06ADE9543DE}" type="slidenum">
              <a:rPr lang="en-US" smtClean="0"/>
              <a:t>‹#›</a:t>
            </a:fld>
            <a:endParaRPr lang="en-US"/>
          </a:p>
        </p:txBody>
      </p:sp>
    </p:spTree>
    <p:extLst>
      <p:ext uri="{BB962C8B-B14F-4D97-AF65-F5344CB8AC3E}">
        <p14:creationId xmlns:p14="http://schemas.microsoft.com/office/powerpoint/2010/main" val="2350520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4DD8B-0278-B6F2-8233-0666648ADA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8A75E9-ECA9-FB22-3D83-5FBC51D130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5280D8-DA19-EE24-4EE1-1A596C8B8E7A}"/>
              </a:ext>
            </a:extLst>
          </p:cNvPr>
          <p:cNvSpPr>
            <a:spLocks noGrp="1"/>
          </p:cNvSpPr>
          <p:nvPr>
            <p:ph type="dt" sz="half" idx="10"/>
          </p:nvPr>
        </p:nvSpPr>
        <p:spPr/>
        <p:txBody>
          <a:bodyPr/>
          <a:lstStyle/>
          <a:p>
            <a:fld id="{7CCA00F2-6410-A04D-B549-1EB6610EC9F0}" type="datetime1">
              <a:rPr lang="en-US" smtClean="0"/>
              <a:t>1/13/23</a:t>
            </a:fld>
            <a:endParaRPr lang="en-US"/>
          </a:p>
        </p:txBody>
      </p:sp>
      <p:sp>
        <p:nvSpPr>
          <p:cNvPr id="5" name="Footer Placeholder 4">
            <a:extLst>
              <a:ext uri="{FF2B5EF4-FFF2-40B4-BE49-F238E27FC236}">
                <a16:creationId xmlns:a16="http://schemas.microsoft.com/office/drawing/2014/main" id="{8DB8EC8E-97B4-EA4A-0483-6671C777B8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C24D95-4D9A-9D99-9862-D35757B7B688}"/>
              </a:ext>
            </a:extLst>
          </p:cNvPr>
          <p:cNvSpPr>
            <a:spLocks noGrp="1"/>
          </p:cNvSpPr>
          <p:nvPr>
            <p:ph type="sldNum" sz="quarter" idx="12"/>
          </p:nvPr>
        </p:nvSpPr>
        <p:spPr/>
        <p:txBody>
          <a:bodyPr/>
          <a:lstStyle/>
          <a:p>
            <a:fld id="{8DA1184E-1970-A546-A045-E06ADE9543DE}" type="slidenum">
              <a:rPr lang="en-US" smtClean="0"/>
              <a:t>‹#›</a:t>
            </a:fld>
            <a:endParaRPr lang="en-US"/>
          </a:p>
        </p:txBody>
      </p:sp>
    </p:spTree>
    <p:extLst>
      <p:ext uri="{BB962C8B-B14F-4D97-AF65-F5344CB8AC3E}">
        <p14:creationId xmlns:p14="http://schemas.microsoft.com/office/powerpoint/2010/main" val="3426259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953F0F-5E92-B376-527A-902F33E386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EB346F-CF22-2FD9-D063-1E8BDAFFEC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6944A6-E6A8-7C5C-2227-E32753C2DD6E}"/>
              </a:ext>
            </a:extLst>
          </p:cNvPr>
          <p:cNvSpPr>
            <a:spLocks noGrp="1"/>
          </p:cNvSpPr>
          <p:nvPr>
            <p:ph type="dt" sz="half" idx="10"/>
          </p:nvPr>
        </p:nvSpPr>
        <p:spPr/>
        <p:txBody>
          <a:bodyPr/>
          <a:lstStyle/>
          <a:p>
            <a:fld id="{F6C8C9E9-9581-684E-8884-5B70435DA0CC}" type="datetime1">
              <a:rPr lang="en-US" smtClean="0"/>
              <a:t>1/13/23</a:t>
            </a:fld>
            <a:endParaRPr lang="en-US"/>
          </a:p>
        </p:txBody>
      </p:sp>
      <p:sp>
        <p:nvSpPr>
          <p:cNvPr id="5" name="Footer Placeholder 4">
            <a:extLst>
              <a:ext uri="{FF2B5EF4-FFF2-40B4-BE49-F238E27FC236}">
                <a16:creationId xmlns:a16="http://schemas.microsoft.com/office/drawing/2014/main" id="{A7617D03-1D0A-CF93-DA25-2BA04E4B6B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14DFC5-35CF-B731-98E9-73CA075218D7}"/>
              </a:ext>
            </a:extLst>
          </p:cNvPr>
          <p:cNvSpPr>
            <a:spLocks noGrp="1"/>
          </p:cNvSpPr>
          <p:nvPr>
            <p:ph type="sldNum" sz="quarter" idx="12"/>
          </p:nvPr>
        </p:nvSpPr>
        <p:spPr/>
        <p:txBody>
          <a:bodyPr/>
          <a:lstStyle/>
          <a:p>
            <a:fld id="{8DA1184E-1970-A546-A045-E06ADE9543DE}" type="slidenum">
              <a:rPr lang="en-US" smtClean="0"/>
              <a:t>‹#›</a:t>
            </a:fld>
            <a:endParaRPr lang="en-US"/>
          </a:p>
        </p:txBody>
      </p:sp>
    </p:spTree>
    <p:extLst>
      <p:ext uri="{BB962C8B-B14F-4D97-AF65-F5344CB8AC3E}">
        <p14:creationId xmlns:p14="http://schemas.microsoft.com/office/powerpoint/2010/main" val="2887283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Footer Placeholder 6"/>
          <p:cNvSpPr>
            <a:spLocks noGrp="1"/>
          </p:cNvSpPr>
          <p:nvPr>
            <p:ph type="ftr" sz="quarter" idx="3"/>
          </p:nvPr>
        </p:nvSpPr>
        <p:spPr>
          <a:xfrm>
            <a:off x="5520912" y="6475085"/>
            <a:ext cx="5537235" cy="364628"/>
          </a:xfrm>
          <a:prstGeom prst="rect">
            <a:avLst/>
          </a:prstGeom>
          <a:ln>
            <a:noFill/>
          </a:ln>
        </p:spPr>
        <p:txBody>
          <a:bodyPr lIns="0" tIns="48077" rIns="0" bIns="48077" anchor="b"/>
          <a:lstStyle>
            <a:lvl1pPr algn="r" eaLnBrk="0" hangingPunct="0">
              <a:lnSpc>
                <a:spcPct val="90000"/>
              </a:lnSpc>
              <a:defRPr sz="1200" smtClean="0">
                <a:solidFill>
                  <a:srgbClr val="064308"/>
                </a:solidFill>
                <a:latin typeface="Arial"/>
                <a:ea typeface="+mn-ea"/>
                <a:cs typeface="Arial"/>
              </a:defRPr>
            </a:lvl1pPr>
          </a:lstStyle>
          <a:p>
            <a:pPr>
              <a:defRPr/>
            </a:pPr>
            <a:endParaRPr lang="en-US" dirty="0"/>
          </a:p>
        </p:txBody>
      </p:sp>
      <p:sp>
        <p:nvSpPr>
          <p:cNvPr id="3" name="Slide Number Placeholder 2"/>
          <p:cNvSpPr>
            <a:spLocks noGrp="1"/>
          </p:cNvSpPr>
          <p:nvPr>
            <p:ph type="sldNum" sz="quarter" idx="4"/>
          </p:nvPr>
        </p:nvSpPr>
        <p:spPr>
          <a:xfrm>
            <a:off x="9123821" y="650117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7C7CF1-4D7D-C941-87F6-6592CA3F75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5703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A5CDA-1BC3-19BF-1A64-18204A5CA0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DDA4A8-8A8A-6EDD-114C-BB0E7EC36C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52B639-543E-4777-F10E-C3BCD92BB741}"/>
              </a:ext>
            </a:extLst>
          </p:cNvPr>
          <p:cNvSpPr>
            <a:spLocks noGrp="1"/>
          </p:cNvSpPr>
          <p:nvPr>
            <p:ph type="dt" sz="half" idx="10"/>
          </p:nvPr>
        </p:nvSpPr>
        <p:spPr/>
        <p:txBody>
          <a:bodyPr/>
          <a:lstStyle/>
          <a:p>
            <a:fld id="{13F37C06-AAB1-1B46-9489-D52D6F3E60E6}" type="datetime1">
              <a:rPr lang="en-US" smtClean="0"/>
              <a:t>1/13/23</a:t>
            </a:fld>
            <a:endParaRPr lang="en-US"/>
          </a:p>
        </p:txBody>
      </p:sp>
      <p:sp>
        <p:nvSpPr>
          <p:cNvPr id="5" name="Footer Placeholder 4">
            <a:extLst>
              <a:ext uri="{FF2B5EF4-FFF2-40B4-BE49-F238E27FC236}">
                <a16:creationId xmlns:a16="http://schemas.microsoft.com/office/drawing/2014/main" id="{195CE896-BBD9-B0B4-09C7-A56763CAEE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09B5A-AC86-29FC-231E-1CC9026C71F0}"/>
              </a:ext>
            </a:extLst>
          </p:cNvPr>
          <p:cNvSpPr>
            <a:spLocks noGrp="1"/>
          </p:cNvSpPr>
          <p:nvPr>
            <p:ph type="sldNum" sz="quarter" idx="12"/>
          </p:nvPr>
        </p:nvSpPr>
        <p:spPr/>
        <p:txBody>
          <a:bodyPr/>
          <a:lstStyle/>
          <a:p>
            <a:fld id="{8DA1184E-1970-A546-A045-E06ADE9543DE}" type="slidenum">
              <a:rPr lang="en-US" smtClean="0"/>
              <a:t>‹#›</a:t>
            </a:fld>
            <a:endParaRPr lang="en-US"/>
          </a:p>
        </p:txBody>
      </p:sp>
    </p:spTree>
    <p:extLst>
      <p:ext uri="{BB962C8B-B14F-4D97-AF65-F5344CB8AC3E}">
        <p14:creationId xmlns:p14="http://schemas.microsoft.com/office/powerpoint/2010/main" val="3256026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8710B-F3C2-EC7A-1F28-37348A41F3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B783D8-888E-636A-0B00-CFA8806798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4EB0DF-0CF9-2093-D8F9-630FE9F6E132}"/>
              </a:ext>
            </a:extLst>
          </p:cNvPr>
          <p:cNvSpPr>
            <a:spLocks noGrp="1"/>
          </p:cNvSpPr>
          <p:nvPr>
            <p:ph type="dt" sz="half" idx="10"/>
          </p:nvPr>
        </p:nvSpPr>
        <p:spPr/>
        <p:txBody>
          <a:bodyPr/>
          <a:lstStyle/>
          <a:p>
            <a:fld id="{7CA56A65-3129-694F-A179-0C64EE390816}" type="datetime1">
              <a:rPr lang="en-US" smtClean="0"/>
              <a:t>1/13/23</a:t>
            </a:fld>
            <a:endParaRPr lang="en-US"/>
          </a:p>
        </p:txBody>
      </p:sp>
      <p:sp>
        <p:nvSpPr>
          <p:cNvPr id="5" name="Footer Placeholder 4">
            <a:extLst>
              <a:ext uri="{FF2B5EF4-FFF2-40B4-BE49-F238E27FC236}">
                <a16:creationId xmlns:a16="http://schemas.microsoft.com/office/drawing/2014/main" id="{BDF4E6E1-B2CA-8B49-49E4-868BA97CD8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3FAC62-1816-ED68-B7C0-22CA2EACD886}"/>
              </a:ext>
            </a:extLst>
          </p:cNvPr>
          <p:cNvSpPr>
            <a:spLocks noGrp="1"/>
          </p:cNvSpPr>
          <p:nvPr>
            <p:ph type="sldNum" sz="quarter" idx="12"/>
          </p:nvPr>
        </p:nvSpPr>
        <p:spPr/>
        <p:txBody>
          <a:bodyPr/>
          <a:lstStyle/>
          <a:p>
            <a:fld id="{8DA1184E-1970-A546-A045-E06ADE9543DE}" type="slidenum">
              <a:rPr lang="en-US" smtClean="0"/>
              <a:t>‹#›</a:t>
            </a:fld>
            <a:endParaRPr lang="en-US"/>
          </a:p>
        </p:txBody>
      </p:sp>
    </p:spTree>
    <p:extLst>
      <p:ext uri="{BB962C8B-B14F-4D97-AF65-F5344CB8AC3E}">
        <p14:creationId xmlns:p14="http://schemas.microsoft.com/office/powerpoint/2010/main" val="507729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DB2A8-EA07-8BC7-5F33-D4E67FA1B4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6B8C48-EE0B-FC2C-993C-C448C0A050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6823CE-6F9B-C6D3-8EE3-81DB235DAC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22A4BF-0A8C-77F4-3702-18E4D13C8D78}"/>
              </a:ext>
            </a:extLst>
          </p:cNvPr>
          <p:cNvSpPr>
            <a:spLocks noGrp="1"/>
          </p:cNvSpPr>
          <p:nvPr>
            <p:ph type="dt" sz="half" idx="10"/>
          </p:nvPr>
        </p:nvSpPr>
        <p:spPr/>
        <p:txBody>
          <a:bodyPr/>
          <a:lstStyle/>
          <a:p>
            <a:fld id="{DC1B7282-370C-9042-811F-9208B8F12A7A}" type="datetime1">
              <a:rPr lang="en-US" smtClean="0"/>
              <a:t>1/13/23</a:t>
            </a:fld>
            <a:endParaRPr lang="en-US"/>
          </a:p>
        </p:txBody>
      </p:sp>
      <p:sp>
        <p:nvSpPr>
          <p:cNvPr id="6" name="Footer Placeholder 5">
            <a:extLst>
              <a:ext uri="{FF2B5EF4-FFF2-40B4-BE49-F238E27FC236}">
                <a16:creationId xmlns:a16="http://schemas.microsoft.com/office/drawing/2014/main" id="{C992031A-EB09-3C90-14F2-055B4F32A1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B7D941-3B3A-B187-8E97-E85069DAA418}"/>
              </a:ext>
            </a:extLst>
          </p:cNvPr>
          <p:cNvSpPr>
            <a:spLocks noGrp="1"/>
          </p:cNvSpPr>
          <p:nvPr>
            <p:ph type="sldNum" sz="quarter" idx="12"/>
          </p:nvPr>
        </p:nvSpPr>
        <p:spPr/>
        <p:txBody>
          <a:bodyPr/>
          <a:lstStyle/>
          <a:p>
            <a:fld id="{8DA1184E-1970-A546-A045-E06ADE9543DE}" type="slidenum">
              <a:rPr lang="en-US" smtClean="0"/>
              <a:t>‹#›</a:t>
            </a:fld>
            <a:endParaRPr lang="en-US"/>
          </a:p>
        </p:txBody>
      </p:sp>
    </p:spTree>
    <p:extLst>
      <p:ext uri="{BB962C8B-B14F-4D97-AF65-F5344CB8AC3E}">
        <p14:creationId xmlns:p14="http://schemas.microsoft.com/office/powerpoint/2010/main" val="2371154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F89D1-F73D-DCCA-E7B3-74862C0724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E6AB4A-B648-DFC3-5F15-BD788A12B3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86C98-AC75-B936-3DA4-553747DC87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85E0BB-9CDF-D91D-1B10-CDC3D415CD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69861F-7214-CBF5-6DEF-A7827C1EE7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0C02A7-B6C3-544D-2A10-B36452399CE4}"/>
              </a:ext>
            </a:extLst>
          </p:cNvPr>
          <p:cNvSpPr>
            <a:spLocks noGrp="1"/>
          </p:cNvSpPr>
          <p:nvPr>
            <p:ph type="dt" sz="half" idx="10"/>
          </p:nvPr>
        </p:nvSpPr>
        <p:spPr/>
        <p:txBody>
          <a:bodyPr/>
          <a:lstStyle/>
          <a:p>
            <a:fld id="{45C0787D-63DA-554E-B4B8-20212F799A2D}" type="datetime1">
              <a:rPr lang="en-US" smtClean="0"/>
              <a:t>1/13/23</a:t>
            </a:fld>
            <a:endParaRPr lang="en-US"/>
          </a:p>
        </p:txBody>
      </p:sp>
      <p:sp>
        <p:nvSpPr>
          <p:cNvPr id="8" name="Footer Placeholder 7">
            <a:extLst>
              <a:ext uri="{FF2B5EF4-FFF2-40B4-BE49-F238E27FC236}">
                <a16:creationId xmlns:a16="http://schemas.microsoft.com/office/drawing/2014/main" id="{E99B2F19-DB8A-DC41-0D93-35576D3B25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087692-1F25-10FD-5FDD-E7AD06444456}"/>
              </a:ext>
            </a:extLst>
          </p:cNvPr>
          <p:cNvSpPr>
            <a:spLocks noGrp="1"/>
          </p:cNvSpPr>
          <p:nvPr>
            <p:ph type="sldNum" sz="quarter" idx="12"/>
          </p:nvPr>
        </p:nvSpPr>
        <p:spPr/>
        <p:txBody>
          <a:bodyPr/>
          <a:lstStyle/>
          <a:p>
            <a:fld id="{8DA1184E-1970-A546-A045-E06ADE9543DE}" type="slidenum">
              <a:rPr lang="en-US" smtClean="0"/>
              <a:t>‹#›</a:t>
            </a:fld>
            <a:endParaRPr lang="en-US"/>
          </a:p>
        </p:txBody>
      </p:sp>
    </p:spTree>
    <p:extLst>
      <p:ext uri="{BB962C8B-B14F-4D97-AF65-F5344CB8AC3E}">
        <p14:creationId xmlns:p14="http://schemas.microsoft.com/office/powerpoint/2010/main" val="2125779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8A436-BB52-EE1C-AE29-D26506EF84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C6E757-8CFB-4F98-8683-449172E94BAB}"/>
              </a:ext>
            </a:extLst>
          </p:cNvPr>
          <p:cNvSpPr>
            <a:spLocks noGrp="1"/>
          </p:cNvSpPr>
          <p:nvPr>
            <p:ph type="dt" sz="half" idx="10"/>
          </p:nvPr>
        </p:nvSpPr>
        <p:spPr/>
        <p:txBody>
          <a:bodyPr/>
          <a:lstStyle/>
          <a:p>
            <a:fld id="{64B9685E-9473-1349-92CB-738DEB58A60B}" type="datetime1">
              <a:rPr lang="en-US" smtClean="0"/>
              <a:t>1/13/23</a:t>
            </a:fld>
            <a:endParaRPr lang="en-US"/>
          </a:p>
        </p:txBody>
      </p:sp>
      <p:sp>
        <p:nvSpPr>
          <p:cNvPr id="4" name="Footer Placeholder 3">
            <a:extLst>
              <a:ext uri="{FF2B5EF4-FFF2-40B4-BE49-F238E27FC236}">
                <a16:creationId xmlns:a16="http://schemas.microsoft.com/office/drawing/2014/main" id="{33000A41-F65A-724B-1329-90BE7C39C5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03DF3D-E140-3A14-D76F-E249DA1C3518}"/>
              </a:ext>
            </a:extLst>
          </p:cNvPr>
          <p:cNvSpPr>
            <a:spLocks noGrp="1"/>
          </p:cNvSpPr>
          <p:nvPr>
            <p:ph type="sldNum" sz="quarter" idx="12"/>
          </p:nvPr>
        </p:nvSpPr>
        <p:spPr/>
        <p:txBody>
          <a:bodyPr/>
          <a:lstStyle/>
          <a:p>
            <a:fld id="{8DA1184E-1970-A546-A045-E06ADE9543DE}" type="slidenum">
              <a:rPr lang="en-US" smtClean="0"/>
              <a:t>‹#›</a:t>
            </a:fld>
            <a:endParaRPr lang="en-US"/>
          </a:p>
        </p:txBody>
      </p:sp>
    </p:spTree>
    <p:extLst>
      <p:ext uri="{BB962C8B-B14F-4D97-AF65-F5344CB8AC3E}">
        <p14:creationId xmlns:p14="http://schemas.microsoft.com/office/powerpoint/2010/main" val="3350276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F424F5-1B7D-82F4-6C43-19C009FB550D}"/>
              </a:ext>
            </a:extLst>
          </p:cNvPr>
          <p:cNvSpPr>
            <a:spLocks noGrp="1"/>
          </p:cNvSpPr>
          <p:nvPr>
            <p:ph type="dt" sz="half" idx="10"/>
          </p:nvPr>
        </p:nvSpPr>
        <p:spPr/>
        <p:txBody>
          <a:bodyPr/>
          <a:lstStyle/>
          <a:p>
            <a:fld id="{35A6E341-63EB-014C-ADEB-364BE20FF473}" type="datetime1">
              <a:rPr lang="en-US" smtClean="0"/>
              <a:t>1/13/23</a:t>
            </a:fld>
            <a:endParaRPr lang="en-US"/>
          </a:p>
        </p:txBody>
      </p:sp>
      <p:sp>
        <p:nvSpPr>
          <p:cNvPr id="3" name="Footer Placeholder 2">
            <a:extLst>
              <a:ext uri="{FF2B5EF4-FFF2-40B4-BE49-F238E27FC236}">
                <a16:creationId xmlns:a16="http://schemas.microsoft.com/office/drawing/2014/main" id="{53849791-0254-0D8E-B956-574779E8C0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1D847B-4897-B84E-7F4B-CBE11AC11BB8}"/>
              </a:ext>
            </a:extLst>
          </p:cNvPr>
          <p:cNvSpPr>
            <a:spLocks noGrp="1"/>
          </p:cNvSpPr>
          <p:nvPr>
            <p:ph type="sldNum" sz="quarter" idx="12"/>
          </p:nvPr>
        </p:nvSpPr>
        <p:spPr/>
        <p:txBody>
          <a:bodyPr/>
          <a:lstStyle/>
          <a:p>
            <a:fld id="{8DA1184E-1970-A546-A045-E06ADE9543DE}" type="slidenum">
              <a:rPr lang="en-US" smtClean="0"/>
              <a:t>‹#›</a:t>
            </a:fld>
            <a:endParaRPr lang="en-US"/>
          </a:p>
        </p:txBody>
      </p:sp>
    </p:spTree>
    <p:extLst>
      <p:ext uri="{BB962C8B-B14F-4D97-AF65-F5344CB8AC3E}">
        <p14:creationId xmlns:p14="http://schemas.microsoft.com/office/powerpoint/2010/main" val="175032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F3B98-9554-F4B6-0FD3-F844C61706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3CFA43-DDAD-B1BD-B666-C1F93F3DD3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229D11-4DF7-935E-74DF-E17A86E2CF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C4A511-00CB-F925-B6CC-03F9E557EE28}"/>
              </a:ext>
            </a:extLst>
          </p:cNvPr>
          <p:cNvSpPr>
            <a:spLocks noGrp="1"/>
          </p:cNvSpPr>
          <p:nvPr>
            <p:ph type="dt" sz="half" idx="10"/>
          </p:nvPr>
        </p:nvSpPr>
        <p:spPr/>
        <p:txBody>
          <a:bodyPr/>
          <a:lstStyle/>
          <a:p>
            <a:fld id="{1662F1BC-4378-514F-A8CE-2654AFDCA94B}" type="datetime1">
              <a:rPr lang="en-US" smtClean="0"/>
              <a:t>1/13/23</a:t>
            </a:fld>
            <a:endParaRPr lang="en-US"/>
          </a:p>
        </p:txBody>
      </p:sp>
      <p:sp>
        <p:nvSpPr>
          <p:cNvPr id="6" name="Footer Placeholder 5">
            <a:extLst>
              <a:ext uri="{FF2B5EF4-FFF2-40B4-BE49-F238E27FC236}">
                <a16:creationId xmlns:a16="http://schemas.microsoft.com/office/drawing/2014/main" id="{7EBDE7ED-A77C-8A89-971D-04353C6368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0022B8-B2D5-93C6-CEA7-C3012957B0BA}"/>
              </a:ext>
            </a:extLst>
          </p:cNvPr>
          <p:cNvSpPr>
            <a:spLocks noGrp="1"/>
          </p:cNvSpPr>
          <p:nvPr>
            <p:ph type="sldNum" sz="quarter" idx="12"/>
          </p:nvPr>
        </p:nvSpPr>
        <p:spPr/>
        <p:txBody>
          <a:bodyPr/>
          <a:lstStyle/>
          <a:p>
            <a:fld id="{8DA1184E-1970-A546-A045-E06ADE9543DE}" type="slidenum">
              <a:rPr lang="en-US" smtClean="0"/>
              <a:t>‹#›</a:t>
            </a:fld>
            <a:endParaRPr lang="en-US"/>
          </a:p>
        </p:txBody>
      </p:sp>
    </p:spTree>
    <p:extLst>
      <p:ext uri="{BB962C8B-B14F-4D97-AF65-F5344CB8AC3E}">
        <p14:creationId xmlns:p14="http://schemas.microsoft.com/office/powerpoint/2010/main" val="2725723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080CB-3F9B-43F8-21F8-3B91541C36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91740E-B7C5-6475-D0AB-8F461272C7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CE91BC-1EF1-2A32-FF8C-0BCE8997BD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C7B400-1665-B103-E25F-DD993263EEF8}"/>
              </a:ext>
            </a:extLst>
          </p:cNvPr>
          <p:cNvSpPr>
            <a:spLocks noGrp="1"/>
          </p:cNvSpPr>
          <p:nvPr>
            <p:ph type="dt" sz="half" idx="10"/>
          </p:nvPr>
        </p:nvSpPr>
        <p:spPr/>
        <p:txBody>
          <a:bodyPr/>
          <a:lstStyle/>
          <a:p>
            <a:fld id="{AC626E78-529A-294F-A2DC-2FA2DDA84FB4}" type="datetime1">
              <a:rPr lang="en-US" smtClean="0"/>
              <a:t>1/13/23</a:t>
            </a:fld>
            <a:endParaRPr lang="en-US"/>
          </a:p>
        </p:txBody>
      </p:sp>
      <p:sp>
        <p:nvSpPr>
          <p:cNvPr id="6" name="Footer Placeholder 5">
            <a:extLst>
              <a:ext uri="{FF2B5EF4-FFF2-40B4-BE49-F238E27FC236}">
                <a16:creationId xmlns:a16="http://schemas.microsoft.com/office/drawing/2014/main" id="{C3113F44-BC1A-264D-286E-BD7C283D2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D064CA-772A-643A-801E-99B689BF9D9B}"/>
              </a:ext>
            </a:extLst>
          </p:cNvPr>
          <p:cNvSpPr>
            <a:spLocks noGrp="1"/>
          </p:cNvSpPr>
          <p:nvPr>
            <p:ph type="sldNum" sz="quarter" idx="12"/>
          </p:nvPr>
        </p:nvSpPr>
        <p:spPr/>
        <p:txBody>
          <a:bodyPr/>
          <a:lstStyle/>
          <a:p>
            <a:fld id="{8DA1184E-1970-A546-A045-E06ADE9543DE}" type="slidenum">
              <a:rPr lang="en-US" smtClean="0"/>
              <a:t>‹#›</a:t>
            </a:fld>
            <a:endParaRPr lang="en-US"/>
          </a:p>
        </p:txBody>
      </p:sp>
    </p:spTree>
    <p:extLst>
      <p:ext uri="{BB962C8B-B14F-4D97-AF65-F5344CB8AC3E}">
        <p14:creationId xmlns:p14="http://schemas.microsoft.com/office/powerpoint/2010/main" val="298614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DC32DF-63BF-77AB-01CD-3FDF410F72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1AEA9D-908B-8742-B670-61EE2593DF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F52649-F621-E25E-1805-70C7267994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66EE7E-CD4B-4B45-96EF-CD3FA5D70F6D}" type="datetime1">
              <a:rPr lang="en-US" smtClean="0"/>
              <a:t>1/13/23</a:t>
            </a:fld>
            <a:endParaRPr lang="en-US"/>
          </a:p>
        </p:txBody>
      </p:sp>
      <p:sp>
        <p:nvSpPr>
          <p:cNvPr id="5" name="Footer Placeholder 4">
            <a:extLst>
              <a:ext uri="{FF2B5EF4-FFF2-40B4-BE49-F238E27FC236}">
                <a16:creationId xmlns:a16="http://schemas.microsoft.com/office/drawing/2014/main" id="{8E6840CB-50FC-DFD6-2237-970B4BFA7D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422474-2E2F-44A3-B889-0209AEB34D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A1184E-1970-A546-A045-E06ADE9543DE}" type="slidenum">
              <a:rPr lang="en-US" smtClean="0"/>
              <a:t>‹#›</a:t>
            </a:fld>
            <a:endParaRPr lang="en-US"/>
          </a:p>
        </p:txBody>
      </p:sp>
    </p:spTree>
    <p:extLst>
      <p:ext uri="{BB962C8B-B14F-4D97-AF65-F5344CB8AC3E}">
        <p14:creationId xmlns:p14="http://schemas.microsoft.com/office/powerpoint/2010/main" val="435597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tiff"/><Relationship Id="rId13" Type="http://schemas.openxmlformats.org/officeDocument/2006/relationships/hyperlink" Target="https://bandframework.github.io/" TargetMode="External"/><Relationship Id="rId3" Type="http://schemas.openxmlformats.org/officeDocument/2006/relationships/image" Target="../media/image1.emf"/><Relationship Id="rId7" Type="http://schemas.openxmlformats.org/officeDocument/2006/relationships/image" Target="../media/image5.tiff"/><Relationship Id="rId12" Type="http://schemas.openxmlformats.org/officeDocument/2006/relationships/hyperlink" Target="https://nuclei.mps.ohio-state.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hyperlink" Target="https://buqeye.github.io/" TargetMode="External"/><Relationship Id="rId5" Type="http://schemas.openxmlformats.org/officeDocument/2006/relationships/image" Target="../media/image3.png"/><Relationship Id="rId15" Type="http://schemas.openxmlformats.org/officeDocument/2006/relationships/image" Target="../media/image8.png"/><Relationship Id="rId10" Type="http://schemas.openxmlformats.org/officeDocument/2006/relationships/image" Target="../media/image7.emf"/><Relationship Id="rId4" Type="http://schemas.openxmlformats.org/officeDocument/2006/relationships/image" Target="../media/image2.png"/><Relationship Id="rId9" Type="http://schemas.openxmlformats.org/officeDocument/2006/relationships/hyperlink" Target="https://www.lenpic.org/" TargetMode="External"/><Relationship Id="rId14" Type="http://schemas.openxmlformats.org/officeDocument/2006/relationships/hyperlink" Target="http://bit.ly/3vTc0IW"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0.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hyperlink" Target="https://arxiv.org/abs/2206.08250" TargetMode="External"/><Relationship Id="rId3" Type="http://schemas.openxmlformats.org/officeDocument/2006/relationships/image" Target="../media/image37.tiff"/><Relationship Id="rId7" Type="http://schemas.openxmlformats.org/officeDocument/2006/relationships/hyperlink" Target="https://journals.aps.org/prc/abstract/10.1103/PhysRevC.105.014005" TargetMode="External"/><Relationship Id="rId12" Type="http://schemas.openxmlformats.org/officeDocument/2006/relationships/hyperlink" Target="https://journals.aps.org/prc/abstract/10.1103/PhysRevC.106.064605"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8.emf"/><Relationship Id="rId11" Type="http://schemas.openxmlformats.org/officeDocument/2006/relationships/hyperlink" Target="https://iopscience.iop.org/article/10.1088/1361-6471/ac4da6" TargetMode="External"/><Relationship Id="rId5" Type="http://schemas.openxmlformats.org/officeDocument/2006/relationships/hyperlink" Target="https://buqeye.github.io/" TargetMode="External"/><Relationship Id="rId10" Type="http://schemas.openxmlformats.org/officeDocument/2006/relationships/hyperlink" Target="https://www.frontiersin.org/articles/10.3389/fphy.2022.1066035/full" TargetMode="External"/><Relationship Id="rId4" Type="http://schemas.openxmlformats.org/officeDocument/2006/relationships/hyperlink" Target="https://arxiv.org/abs/2104.04441" TargetMode="External"/><Relationship Id="rId9" Type="http://schemas.openxmlformats.org/officeDocument/2006/relationships/hyperlink" Target="https://www.frontiersin.org/articles/10.3389/fphy.2022.901954/ful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40.emf"/></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emf"/></Relationships>
</file>

<file path=ppt/slides/_rels/slide15.xml.rels><?xml version="1.0" encoding="UTF-8" standalone="yes"?>
<Relationships xmlns="http://schemas.openxmlformats.org/package/2006/relationships"><Relationship Id="rId3" Type="http://schemas.openxmlformats.org/officeDocument/2006/relationships/hyperlink" Target="https://www.lenpic.org/" TargetMode="External"/><Relationship Id="rId7" Type="http://schemas.openxmlformats.org/officeDocument/2006/relationships/hyperlink" Target="https://arxiv.org/abs/2206.13303"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6.tiff"/><Relationship Id="rId5" Type="http://schemas.openxmlformats.org/officeDocument/2006/relationships/hyperlink" Target="https://arxiv.org/abs/2104.04441" TargetMode="External"/><Relationship Id="rId4" Type="http://schemas.openxmlformats.org/officeDocument/2006/relationships/image" Target="../media/image38.emf"/></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23.emf"/><Relationship Id="rId4" Type="http://schemas.openxmlformats.org/officeDocument/2006/relationships/image" Target="../media/image47.emf"/></Relationships>
</file>

<file path=ppt/slides/_rels/slide1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23.emf"/><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9.emf"/><Relationship Id="rId7" Type="http://schemas.openxmlformats.org/officeDocument/2006/relationships/image" Target="../media/image53.emf"/><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emf"/></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57.gif"/><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58.png"/><Relationship Id="rId7" Type="http://schemas.openxmlformats.org/officeDocument/2006/relationships/hyperlink" Target="https://journals.aps.org/prc/abstract/10.1103/PhysRevC.102.054315"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59.tiff"/><Relationship Id="rId11" Type="http://schemas.openxmlformats.org/officeDocument/2006/relationships/image" Target="../media/image56.png"/><Relationship Id="rId5" Type="http://schemas.openxmlformats.org/officeDocument/2006/relationships/hyperlink" Target="https://journals.aps.org/prc/abstract/10.1103/PhysRevC.100.044001" TargetMode="External"/><Relationship Id="rId10" Type="http://schemas.openxmlformats.org/officeDocument/2006/relationships/image" Target="../media/image55.png"/><Relationship Id="rId4" Type="http://schemas.openxmlformats.org/officeDocument/2006/relationships/hyperlink" Target="https://journals.aps.org/prc/abstract/10.1103/PhysRevC.96.024003" TargetMode="External"/><Relationship Id="rId9" Type="http://schemas.openxmlformats.org/officeDocument/2006/relationships/image" Target="../media/image54.emf"/></Relationships>
</file>

<file path=ppt/slides/_rels/slide21.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60.png"/><Relationship Id="rId7" Type="http://schemas.openxmlformats.org/officeDocument/2006/relationships/hyperlink" Target="https://journals.aps.org/prc/abstract/10.1103/PhysRevC.102.054315"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59.tiff"/><Relationship Id="rId11" Type="http://schemas.openxmlformats.org/officeDocument/2006/relationships/image" Target="../media/image56.png"/><Relationship Id="rId5" Type="http://schemas.openxmlformats.org/officeDocument/2006/relationships/hyperlink" Target="https://journals.aps.org/prc/abstract/10.1103/PhysRevC.100.044001" TargetMode="External"/><Relationship Id="rId10" Type="http://schemas.openxmlformats.org/officeDocument/2006/relationships/image" Target="../media/image55.png"/><Relationship Id="rId4" Type="http://schemas.openxmlformats.org/officeDocument/2006/relationships/hyperlink" Target="https://journals.aps.org/prc/abstract/10.1103/PhysRevC.96.024003" TargetMode="External"/><Relationship Id="rId9" Type="http://schemas.openxmlformats.org/officeDocument/2006/relationships/image" Target="../media/image54.emf"/></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hyperlink" Target="https://link.springer.com/article/10.1140%2Fepja%2Fs10050-020-00102-2" TargetMode="External"/><Relationship Id="rId5" Type="http://schemas.openxmlformats.org/officeDocument/2006/relationships/image" Target="../media/image54.emf"/><Relationship Id="rId4" Type="http://schemas.openxmlformats.org/officeDocument/2006/relationships/image" Target="../media/image19.emf"/></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hyperlink" Target="https://bandframework.github.io/"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5.tiff"/><Relationship Id="rId4" Type="http://schemas.openxmlformats.org/officeDocument/2006/relationships/hyperlink" Target="https://arxiv.org/abs/2301.02296"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emf"/><Relationship Id="rId12"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66.emf"/><Relationship Id="rId11" Type="http://schemas.openxmlformats.org/officeDocument/2006/relationships/image" Target="../media/image71.jpeg"/><Relationship Id="rId5" Type="http://schemas.openxmlformats.org/officeDocument/2006/relationships/image" Target="../media/image65.emf"/><Relationship Id="rId10" Type="http://schemas.openxmlformats.org/officeDocument/2006/relationships/image" Target="../media/image70.jpeg"/><Relationship Id="rId4" Type="http://schemas.openxmlformats.org/officeDocument/2006/relationships/image" Target="../media/image64.png"/><Relationship Id="rId9"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74.emf"/></Relationships>
</file>

<file path=ppt/slides/_rels/slide26.xml.rels><?xml version="1.0" encoding="UTF-8" standalone="yes"?>
<Relationships xmlns="http://schemas.openxmlformats.org/package/2006/relationships"><Relationship Id="rId3" Type="http://schemas.openxmlformats.org/officeDocument/2006/relationships/image" Target="../media/image75.emf"/><Relationship Id="rId7" Type="http://schemas.openxmlformats.org/officeDocument/2006/relationships/hyperlink" Target="https://journals.aps.org/prl/abstract/10.1103/PhysRevLett.121.032501" TargetMode="External"/><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hyperlink" Target="https://journals.aps.org/prc/abstract/10.1103/PhysRevC.104.064001" TargetMode="External"/><Relationship Id="rId5" Type="http://schemas.openxmlformats.org/officeDocument/2006/relationships/image" Target="../media/image76.png"/><Relationship Id="rId4" Type="http://schemas.openxmlformats.org/officeDocument/2006/relationships/hyperlink" Target="https://www-sciencedirect-com.proxy.lib.ohio-state.edu/science/article/pii/S0370269320306171?via%3Dihub"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37.tiff"/><Relationship Id="rId3" Type="http://schemas.openxmlformats.org/officeDocument/2006/relationships/image" Target="../media/image77.tiff"/><Relationship Id="rId7" Type="http://schemas.openxmlformats.org/officeDocument/2006/relationships/image" Target="../media/image81.tif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0.tiff"/><Relationship Id="rId5" Type="http://schemas.openxmlformats.org/officeDocument/2006/relationships/image" Target="../media/image79.tiff"/><Relationship Id="rId4" Type="http://schemas.openxmlformats.org/officeDocument/2006/relationships/image" Target="../media/image78.tiff"/></Relationships>
</file>

<file path=ppt/slides/_rels/slide28.xml.rels><?xml version="1.0" encoding="UTF-8" standalone="yes"?>
<Relationships xmlns="http://schemas.openxmlformats.org/package/2006/relationships"><Relationship Id="rId8" Type="http://schemas.openxmlformats.org/officeDocument/2006/relationships/image" Target="../media/image37.tiff"/><Relationship Id="rId3" Type="http://schemas.openxmlformats.org/officeDocument/2006/relationships/image" Target="../media/image77.tiff"/><Relationship Id="rId7" Type="http://schemas.openxmlformats.org/officeDocument/2006/relationships/image" Target="../media/image81.tif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0.tiff"/><Relationship Id="rId5" Type="http://schemas.openxmlformats.org/officeDocument/2006/relationships/image" Target="../media/image79.tiff"/><Relationship Id="rId4" Type="http://schemas.openxmlformats.org/officeDocument/2006/relationships/image" Target="../media/image78.tiff"/></Relationships>
</file>

<file path=ppt/slides/_rels/slide29.xml.rels><?xml version="1.0" encoding="UTF-8" standalone="yes"?>
<Relationships xmlns="http://schemas.openxmlformats.org/package/2006/relationships"><Relationship Id="rId8" Type="http://schemas.openxmlformats.org/officeDocument/2006/relationships/image" Target="../media/image84.emf"/><Relationship Id="rId3" Type="http://schemas.openxmlformats.org/officeDocument/2006/relationships/image" Target="../media/image82.png"/><Relationship Id="rId7" Type="http://schemas.openxmlformats.org/officeDocument/2006/relationships/image" Target="../media/image83.emf"/><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hyperlink" Target="https://www.sciencedirect.com/science/article/pii/S0370269321005487?via%3Dihub" TargetMode="External"/><Relationship Id="rId5" Type="http://schemas.openxmlformats.org/officeDocument/2006/relationships/hyperlink" Target="https://www.sciencedirect.com/science/article/pii/S0370269321007176?via%3Dihub" TargetMode="External"/><Relationship Id="rId10" Type="http://schemas.openxmlformats.org/officeDocument/2006/relationships/image" Target="../media/image37.tiff"/><Relationship Id="rId4" Type="http://schemas.openxmlformats.org/officeDocument/2006/relationships/hyperlink" Target="https://www.sciencedirect.com/science/article/pii/S0370269320305220?via%3Dihub" TargetMode="External"/><Relationship Id="rId9" Type="http://schemas.openxmlformats.org/officeDocument/2006/relationships/hyperlink" Target="https://arxiv.org/abs/2301.05093"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hyperlink" Target="https://buqeye.github.io/"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37.tiff"/><Relationship Id="rId3" Type="http://schemas.openxmlformats.org/officeDocument/2006/relationships/hyperlink" Target="https://www.sciencedirect.com/science/article/pii/S0370269320305220?via%3Dihub" TargetMode="External"/><Relationship Id="rId7" Type="http://schemas.openxmlformats.org/officeDocument/2006/relationships/image" Target="../media/image83.emf"/><Relationship Id="rId2" Type="http://schemas.openxmlformats.org/officeDocument/2006/relationships/image" Target="../media/image85.png"/><Relationship Id="rId1" Type="http://schemas.openxmlformats.org/officeDocument/2006/relationships/slideLayout" Target="../slideLayouts/slideLayout12.xml"/><Relationship Id="rId6" Type="http://schemas.openxmlformats.org/officeDocument/2006/relationships/image" Target="../media/image84.emf"/><Relationship Id="rId5" Type="http://schemas.openxmlformats.org/officeDocument/2006/relationships/hyperlink" Target="https://www.sciencedirect.com/science/article/pii/S0370269321005487?via%3Dihub" TargetMode="External"/><Relationship Id="rId4" Type="http://schemas.openxmlformats.org/officeDocument/2006/relationships/hyperlink" Target="https://www.sciencedirect.com/science/article/pii/S0370269321007176?via%3Dihub"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hyperlink" Target="https://www.sciencedirect.com/science/article/pii/S0370269321007176?via%3Dihub" TargetMode="External"/><Relationship Id="rId7" Type="http://schemas.openxmlformats.org/officeDocument/2006/relationships/image" Target="../media/image37.tiff"/><Relationship Id="rId2" Type="http://schemas.openxmlformats.org/officeDocument/2006/relationships/hyperlink" Target="https://www.sciencedirect.com/science/article/pii/S0370269320305220?via%3Dihub" TargetMode="External"/><Relationship Id="rId1" Type="http://schemas.openxmlformats.org/officeDocument/2006/relationships/slideLayout" Target="../slideLayouts/slideLayout12.xml"/><Relationship Id="rId6" Type="http://schemas.openxmlformats.org/officeDocument/2006/relationships/image" Target="../media/image83.emf"/><Relationship Id="rId5" Type="http://schemas.openxmlformats.org/officeDocument/2006/relationships/image" Target="../media/image84.emf"/><Relationship Id="rId4" Type="http://schemas.openxmlformats.org/officeDocument/2006/relationships/hyperlink" Target="https://www.sciencedirect.com/science/article/pii/S0370269321005487?via%3Dihub"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journals.aps.org/prresearch/abstract/10.1103/PhysRevResearch.4.023214" TargetMode="External"/><Relationship Id="rId3" Type="http://schemas.openxmlformats.org/officeDocument/2006/relationships/hyperlink" Target="https://www.sciencedirect.com/science/article/pii/S0370269320305220?via%3Dihub" TargetMode="External"/><Relationship Id="rId7" Type="http://schemas.openxmlformats.org/officeDocument/2006/relationships/hyperlink" Target="https://journals.aps.org/prl/abstract/10.1103/PhysRevLett.126.032501" TargetMode="External"/><Relationship Id="rId2" Type="http://schemas.openxmlformats.org/officeDocument/2006/relationships/image" Target="../media/image86.png"/><Relationship Id="rId1" Type="http://schemas.openxmlformats.org/officeDocument/2006/relationships/slideLayout" Target="../slideLayouts/slideLayout12.xml"/><Relationship Id="rId6" Type="http://schemas.openxmlformats.org/officeDocument/2006/relationships/hyperlink" Target="https://journals.aps.org/prc/pdf/10.1103/PhysRevC.105.064004" TargetMode="External"/><Relationship Id="rId11" Type="http://schemas.openxmlformats.org/officeDocument/2006/relationships/image" Target="../media/image37.tiff"/><Relationship Id="rId5" Type="http://schemas.openxmlformats.org/officeDocument/2006/relationships/hyperlink" Target="https://www.sciencedirect.com/science/article/pii/S0370269321005487?via%3Dihub" TargetMode="External"/><Relationship Id="rId10" Type="http://schemas.openxmlformats.org/officeDocument/2006/relationships/image" Target="../media/image87.tiff"/><Relationship Id="rId4" Type="http://schemas.openxmlformats.org/officeDocument/2006/relationships/hyperlink" Target="https://www.sciencedirect.com/science/article/pii/S0370269321007176?via%3Dihub" TargetMode="External"/><Relationship Id="rId9" Type="http://schemas.openxmlformats.org/officeDocument/2006/relationships/hyperlink" Target="https://link.springer.com/article/10.1140%2Fepja%2Fs10050-021-00555-z"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arxiv.org/abs/2109.13972" TargetMode="External"/><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79.tiff"/></Relationships>
</file>

<file path=ppt/slides/_rels/slide3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38.xml.rels><?xml version="1.0" encoding="UTF-8" standalone="yes"?>
<Relationships xmlns="http://schemas.openxmlformats.org/package/2006/relationships"><Relationship Id="rId3" Type="http://schemas.openxmlformats.org/officeDocument/2006/relationships/image" Target="../media/image92.emf"/><Relationship Id="rId7" Type="http://schemas.openxmlformats.org/officeDocument/2006/relationships/image" Target="../media/image96.emf"/><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95.emf"/><Relationship Id="rId5" Type="http://schemas.openxmlformats.org/officeDocument/2006/relationships/image" Target="../media/image94.emf"/><Relationship Id="rId4" Type="http://schemas.openxmlformats.org/officeDocument/2006/relationships/image" Target="../media/image93.emf"/></Relationships>
</file>

<file path=ppt/slides/_rels/slide39.xml.rels><?xml version="1.0" encoding="UTF-8" standalone="yes"?>
<Relationships xmlns="http://schemas.openxmlformats.org/package/2006/relationships"><Relationship Id="rId3" Type="http://schemas.openxmlformats.org/officeDocument/2006/relationships/image" Target="../media/image97.tiff"/><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11.emf"/></Relationships>
</file>

<file path=ppt/slides/_rels/slide4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75.emf"/><Relationship Id="rId7" Type="http://schemas.openxmlformats.org/officeDocument/2006/relationships/image" Target="../media/image98.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hyperlink" Target="https://journals.aps.org/prl/abstract/10.1103/PhysRevLett.121.032501" TargetMode="External"/><Relationship Id="rId5" Type="http://schemas.openxmlformats.org/officeDocument/2006/relationships/hyperlink" Target="https://journals.aps.org/prc/abstract/10.1103/PhysRevC.104.064001" TargetMode="External"/><Relationship Id="rId4" Type="http://schemas.openxmlformats.org/officeDocument/2006/relationships/hyperlink" Target="https://www-sciencedirect-com.proxy.lib.ohio-state.edu/science/article/pii/S0370269320306171?via%3Dihub"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42.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image" Target="../media/image102.png"/><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230.png"/><Relationship Id="rId10" Type="http://schemas.openxmlformats.org/officeDocument/2006/relationships/image" Target="../media/image108.png"/><Relationship Id="rId4" Type="http://schemas.openxmlformats.org/officeDocument/2006/relationships/image" Target="../media/image103.png"/><Relationship Id="rId9" Type="http://schemas.openxmlformats.org/officeDocument/2006/relationships/image" Target="../media/image107.png"/><Relationship Id="rId14" Type="http://schemas.openxmlformats.org/officeDocument/2006/relationships/image" Target="../media/image112.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118.emf"/><Relationship Id="rId3" Type="http://schemas.openxmlformats.org/officeDocument/2006/relationships/image" Target="../media/image113.emf"/><Relationship Id="rId7" Type="http://schemas.openxmlformats.org/officeDocument/2006/relationships/image" Target="../media/image117.emf"/><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16.emf"/><Relationship Id="rId5" Type="http://schemas.openxmlformats.org/officeDocument/2006/relationships/image" Target="../media/image115.emf"/><Relationship Id="rId10" Type="http://schemas.openxmlformats.org/officeDocument/2006/relationships/image" Target="../media/image120.emf"/><Relationship Id="rId4" Type="http://schemas.openxmlformats.org/officeDocument/2006/relationships/image" Target="../media/image114.emf"/><Relationship Id="rId9" Type="http://schemas.openxmlformats.org/officeDocument/2006/relationships/image" Target="../media/image119.emf"/></Relationships>
</file>

<file path=ppt/slides/_rels/slide46.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emf"/><Relationship Id="rId7" Type="http://schemas.openxmlformats.org/officeDocument/2006/relationships/image" Target="../media/image12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png"/><Relationship Id="rId10" Type="http://schemas.openxmlformats.org/officeDocument/2006/relationships/image" Target="../media/image128.png"/><Relationship Id="rId4" Type="http://schemas.openxmlformats.org/officeDocument/2006/relationships/image" Target="../media/image122.emf"/><Relationship Id="rId9" Type="http://schemas.openxmlformats.org/officeDocument/2006/relationships/image" Target="../media/image127.png"/></Relationships>
</file>

<file path=ppt/slides/_rels/slide4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png"/></Relationships>
</file>

<file path=ppt/slides/_rels/slide48.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3.png"/><Relationship Id="rId3" Type="http://schemas.openxmlformats.org/officeDocument/2006/relationships/image" Target="../media/image133.png"/><Relationship Id="rId7" Type="http://schemas.openxmlformats.org/officeDocument/2006/relationships/image" Target="../media/image137.png"/><Relationship Id="rId12" Type="http://schemas.openxmlformats.org/officeDocument/2006/relationships/image" Target="../media/image142.png"/><Relationship Id="rId2" Type="http://schemas.openxmlformats.org/officeDocument/2006/relationships/notesSlide" Target="../notesSlides/notesSlide42.xml"/><Relationship Id="rId16" Type="http://schemas.openxmlformats.org/officeDocument/2006/relationships/image" Target="../media/image146.emf"/><Relationship Id="rId1" Type="http://schemas.openxmlformats.org/officeDocument/2006/relationships/slideLayout" Target="../slideLayouts/slideLayout12.xml"/><Relationship Id="rId6" Type="http://schemas.openxmlformats.org/officeDocument/2006/relationships/image" Target="../media/image136.png"/><Relationship Id="rId11" Type="http://schemas.openxmlformats.org/officeDocument/2006/relationships/image" Target="../media/image141.png"/><Relationship Id="rId5" Type="http://schemas.openxmlformats.org/officeDocument/2006/relationships/image" Target="../media/image135.png"/><Relationship Id="rId15" Type="http://schemas.openxmlformats.org/officeDocument/2006/relationships/image" Target="../media/image145.emf"/><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png"/><Relationship Id="rId14" Type="http://schemas.openxmlformats.org/officeDocument/2006/relationships/image" Target="../media/image144.png"/></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1.emf"/><Relationship Id="rId4" Type="http://schemas.openxmlformats.org/officeDocument/2006/relationships/image" Target="../media/image13.emf"/></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7.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20.png"/><Relationship Id="rId7" Type="http://schemas.openxmlformats.org/officeDocument/2006/relationships/image" Target="../media/image22.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emf"/><Relationship Id="rId11" Type="http://schemas.openxmlformats.org/officeDocument/2006/relationships/image" Target="../media/image26.emf"/><Relationship Id="rId5" Type="http://schemas.openxmlformats.org/officeDocument/2006/relationships/image" Target="../media/image18.emf"/><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emf"/></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22314" y="460899"/>
            <a:ext cx="9547372" cy="666786"/>
          </a:xfrm>
          <a:prstGeom prst="rect">
            <a:avLst/>
          </a:prstGeom>
          <a:solidFill>
            <a:schemeClr val="accent2">
              <a:lumMod val="20000"/>
              <a:lumOff val="80000"/>
            </a:schemeClr>
          </a:solidFill>
          <a:effectLst>
            <a:outerShdw blurRad="50800" dist="38100" dir="2700000" algn="tl" rotWithShape="0">
              <a:schemeClr val="accent2">
                <a:lumMod val="40000"/>
                <a:lumOff val="60000"/>
                <a:alpha val="43000"/>
              </a:schemeClr>
            </a:outerShdw>
            <a:softEdge rad="12700"/>
          </a:effectLst>
        </p:spPr>
        <p:txBody>
          <a:bodyPr wrap="square">
            <a:spAutoFit/>
          </a:bodyPr>
          <a:lstStyle/>
          <a:p>
            <a:pPr algn="ctr"/>
            <a:r>
              <a:rPr lang="en-US" sz="3733" b="1" dirty="0">
                <a:solidFill>
                  <a:srgbClr val="FF0000"/>
                </a:solidFill>
              </a:rPr>
              <a:t>Frontiers of Uncertainty Quantification for EFTs</a:t>
            </a:r>
          </a:p>
        </p:txBody>
      </p:sp>
      <p:sp>
        <p:nvSpPr>
          <p:cNvPr id="5" name="Rectangle 4"/>
          <p:cNvSpPr/>
          <p:nvPr/>
        </p:nvSpPr>
        <p:spPr>
          <a:xfrm>
            <a:off x="2260021" y="1196108"/>
            <a:ext cx="7671955" cy="913199"/>
          </a:xfrm>
          <a:prstGeom prst="rect">
            <a:avLst/>
          </a:prstGeom>
        </p:spPr>
        <p:txBody>
          <a:bodyPr wrap="square">
            <a:spAutoFit/>
          </a:bodyPr>
          <a:lstStyle/>
          <a:p>
            <a:pPr algn="ctr"/>
            <a:r>
              <a:rPr lang="en-US" sz="2667" dirty="0"/>
              <a:t>Dick </a:t>
            </a:r>
            <a:r>
              <a:rPr lang="en-US" sz="2667" dirty="0" err="1"/>
              <a:t>Furnstahl</a:t>
            </a:r>
            <a:endParaRPr lang="en-US" sz="2667" dirty="0"/>
          </a:p>
          <a:p>
            <a:pPr algn="ctr"/>
            <a:r>
              <a:rPr lang="en-US" sz="2667" dirty="0"/>
              <a:t>EMMI </a:t>
            </a:r>
            <a:r>
              <a:rPr lang="en-US" sz="2667" dirty="0" err="1"/>
              <a:t>Hirschegg</a:t>
            </a:r>
            <a:r>
              <a:rPr lang="en-US" sz="2667" dirty="0"/>
              <a:t> Meeting,  January 2023</a:t>
            </a:r>
          </a:p>
        </p:txBody>
      </p:sp>
      <p:pic>
        <p:nvPicPr>
          <p:cNvPr id="6" name="Picture 5"/>
          <p:cNvPicPr>
            <a:picLocks noChangeAspect="1"/>
          </p:cNvPicPr>
          <p:nvPr/>
        </p:nvPicPr>
        <p:blipFill>
          <a:blip r:embed="rId3"/>
          <a:stretch>
            <a:fillRect/>
          </a:stretch>
        </p:blipFill>
        <p:spPr>
          <a:xfrm>
            <a:off x="4006255" y="2135125"/>
            <a:ext cx="4179485" cy="604351"/>
          </a:xfrm>
          <a:prstGeom prst="rect">
            <a:avLst/>
          </a:prstGeom>
        </p:spPr>
      </p:pic>
      <p:grpSp>
        <p:nvGrpSpPr>
          <p:cNvPr id="2" name="Group 1">
            <a:extLst>
              <a:ext uri="{FF2B5EF4-FFF2-40B4-BE49-F238E27FC236}">
                <a16:creationId xmlns:a16="http://schemas.microsoft.com/office/drawing/2014/main" id="{81D1ACD3-1B24-0A1B-6228-7FA423D71E85}"/>
              </a:ext>
            </a:extLst>
          </p:cNvPr>
          <p:cNvGrpSpPr/>
          <p:nvPr/>
        </p:nvGrpSpPr>
        <p:grpSpPr>
          <a:xfrm>
            <a:off x="346609" y="3118220"/>
            <a:ext cx="11939338" cy="3057365"/>
            <a:chOff x="392907" y="3696955"/>
            <a:chExt cx="11939338" cy="3057365"/>
          </a:xfrm>
        </p:grpSpPr>
        <p:pic>
          <p:nvPicPr>
            <p:cNvPr id="8" name="Picture 7"/>
            <p:cNvPicPr>
              <a:picLocks noChangeAspect="1"/>
            </p:cNvPicPr>
            <p:nvPr/>
          </p:nvPicPr>
          <p:blipFill>
            <a:blip r:embed="rId4"/>
            <a:stretch>
              <a:fillRect/>
            </a:stretch>
          </p:blipFill>
          <p:spPr>
            <a:xfrm>
              <a:off x="9159819" y="4050389"/>
              <a:ext cx="3172426" cy="697440"/>
            </a:xfrm>
            <a:prstGeom prst="rect">
              <a:avLst/>
            </a:prstGeom>
          </p:spPr>
        </p:pic>
        <p:pic>
          <p:nvPicPr>
            <p:cNvPr id="10" name="Picture 9"/>
            <p:cNvPicPr>
              <a:picLocks noChangeAspect="1"/>
            </p:cNvPicPr>
            <p:nvPr/>
          </p:nvPicPr>
          <p:blipFill>
            <a:blip r:embed="rId5"/>
            <a:stretch>
              <a:fillRect/>
            </a:stretch>
          </p:blipFill>
          <p:spPr>
            <a:xfrm>
              <a:off x="5339273" y="3696955"/>
              <a:ext cx="3408724" cy="995539"/>
            </a:xfrm>
            <a:prstGeom prst="rect">
              <a:avLst/>
            </a:prstGeom>
          </p:spPr>
        </p:pic>
        <p:pic>
          <p:nvPicPr>
            <p:cNvPr id="13" name="Picture 12">
              <a:extLst>
                <a:ext uri="{FF2B5EF4-FFF2-40B4-BE49-F238E27FC236}">
                  <a16:creationId xmlns:a16="http://schemas.microsoft.com/office/drawing/2014/main" id="{8A7CE8B7-4B55-D041-B702-42C28F86E779}"/>
                </a:ext>
              </a:extLst>
            </p:cNvPr>
            <p:cNvPicPr>
              <a:picLocks noChangeAspect="1"/>
            </p:cNvPicPr>
            <p:nvPr/>
          </p:nvPicPr>
          <p:blipFill>
            <a:blip r:embed="rId6"/>
            <a:stretch>
              <a:fillRect/>
            </a:stretch>
          </p:blipFill>
          <p:spPr>
            <a:xfrm>
              <a:off x="9943888" y="5198625"/>
              <a:ext cx="1328412" cy="1328412"/>
            </a:xfrm>
            <a:prstGeom prst="rect">
              <a:avLst/>
            </a:prstGeom>
          </p:spPr>
        </p:pic>
        <p:pic>
          <p:nvPicPr>
            <p:cNvPr id="14" name="Picture 13">
              <a:extLst>
                <a:ext uri="{FF2B5EF4-FFF2-40B4-BE49-F238E27FC236}">
                  <a16:creationId xmlns:a16="http://schemas.microsoft.com/office/drawing/2014/main" id="{66D6326F-CA53-714D-8A3B-AB1D4D889D49}"/>
                </a:ext>
              </a:extLst>
            </p:cNvPr>
            <p:cNvPicPr>
              <a:picLocks noChangeAspect="1"/>
            </p:cNvPicPr>
            <p:nvPr/>
          </p:nvPicPr>
          <p:blipFill>
            <a:blip r:embed="rId7"/>
            <a:stretch>
              <a:fillRect/>
            </a:stretch>
          </p:blipFill>
          <p:spPr>
            <a:xfrm>
              <a:off x="5515498" y="5273930"/>
              <a:ext cx="2729540" cy="1253107"/>
            </a:xfrm>
            <a:prstGeom prst="rect">
              <a:avLst/>
            </a:prstGeom>
          </p:spPr>
        </p:pic>
        <p:grpSp>
          <p:nvGrpSpPr>
            <p:cNvPr id="17" name="Group 16">
              <a:extLst>
                <a:ext uri="{FF2B5EF4-FFF2-40B4-BE49-F238E27FC236}">
                  <a16:creationId xmlns:a16="http://schemas.microsoft.com/office/drawing/2014/main" id="{C59E7097-4DDA-DC44-83C7-429C90C9B3F3}"/>
                </a:ext>
              </a:extLst>
            </p:cNvPr>
            <p:cNvGrpSpPr/>
            <p:nvPr/>
          </p:nvGrpSpPr>
          <p:grpSpPr>
            <a:xfrm>
              <a:off x="2846895" y="3926421"/>
              <a:ext cx="2214068" cy="2254062"/>
              <a:chOff x="2846895" y="3926421"/>
              <a:chExt cx="2214068" cy="2254062"/>
            </a:xfrm>
          </p:grpSpPr>
          <p:pic>
            <p:nvPicPr>
              <p:cNvPr id="11" name="Picture 10">
                <a:extLst>
                  <a:ext uri="{FF2B5EF4-FFF2-40B4-BE49-F238E27FC236}">
                    <a16:creationId xmlns:a16="http://schemas.microsoft.com/office/drawing/2014/main" id="{EAC1C24B-2FA8-7645-91D8-7DAB4E93C750}"/>
                  </a:ext>
                </a:extLst>
              </p:cNvPr>
              <p:cNvPicPr>
                <a:picLocks noChangeAspect="1"/>
              </p:cNvPicPr>
              <p:nvPr/>
            </p:nvPicPr>
            <p:blipFill>
              <a:blip r:embed="rId8"/>
              <a:stretch>
                <a:fillRect/>
              </a:stretch>
            </p:blipFill>
            <p:spPr>
              <a:xfrm>
                <a:off x="3166687" y="3926421"/>
                <a:ext cx="1475184" cy="1818865"/>
              </a:xfrm>
              <a:prstGeom prst="rect">
                <a:avLst/>
              </a:prstGeom>
            </p:spPr>
          </p:pic>
          <p:sp>
            <p:nvSpPr>
              <p:cNvPr id="7" name="TextBox 6">
                <a:extLst>
                  <a:ext uri="{FF2B5EF4-FFF2-40B4-BE49-F238E27FC236}">
                    <a16:creationId xmlns:a16="http://schemas.microsoft.com/office/drawing/2014/main" id="{6716585B-22DF-3047-98FF-40A247CCDB63}"/>
                  </a:ext>
                </a:extLst>
              </p:cNvPr>
              <p:cNvSpPr txBox="1"/>
              <p:nvPr/>
            </p:nvSpPr>
            <p:spPr>
              <a:xfrm>
                <a:off x="2846895" y="5841929"/>
                <a:ext cx="2214068" cy="338554"/>
              </a:xfrm>
              <a:prstGeom prst="rect">
                <a:avLst/>
              </a:prstGeom>
              <a:noFill/>
            </p:spPr>
            <p:txBody>
              <a:bodyPr wrap="none" rtlCol="0">
                <a:spAutoFit/>
              </a:bodyPr>
              <a:lstStyle/>
              <a:p>
                <a:r>
                  <a:rPr lang="en-US" sz="1600" dirty="0">
                    <a:hlinkClick r:id="rId9"/>
                  </a:rPr>
                  <a:t>https://www.lenpic.org/</a:t>
                </a:r>
                <a:endParaRPr lang="en-US" sz="1600" dirty="0"/>
              </a:p>
            </p:txBody>
          </p:sp>
        </p:grpSp>
        <p:grpSp>
          <p:nvGrpSpPr>
            <p:cNvPr id="18" name="Group 17">
              <a:extLst>
                <a:ext uri="{FF2B5EF4-FFF2-40B4-BE49-F238E27FC236}">
                  <a16:creationId xmlns:a16="http://schemas.microsoft.com/office/drawing/2014/main" id="{5FAE6FBC-5503-FC42-8427-AA1C639656C0}"/>
                </a:ext>
              </a:extLst>
            </p:cNvPr>
            <p:cNvGrpSpPr/>
            <p:nvPr/>
          </p:nvGrpSpPr>
          <p:grpSpPr>
            <a:xfrm>
              <a:off x="392907" y="3697361"/>
              <a:ext cx="2312428" cy="2782176"/>
              <a:chOff x="392907" y="3697361"/>
              <a:chExt cx="2312428" cy="2782176"/>
            </a:xfrm>
          </p:grpSpPr>
          <p:pic>
            <p:nvPicPr>
              <p:cNvPr id="12" name="Picture 11">
                <a:extLst>
                  <a:ext uri="{FF2B5EF4-FFF2-40B4-BE49-F238E27FC236}">
                    <a16:creationId xmlns:a16="http://schemas.microsoft.com/office/drawing/2014/main" id="{035C6011-6C8C-974B-A123-E8973B1AA826}"/>
                  </a:ext>
                </a:extLst>
              </p:cNvPr>
              <p:cNvPicPr>
                <a:picLocks noChangeAspect="1"/>
              </p:cNvPicPr>
              <p:nvPr/>
            </p:nvPicPr>
            <p:blipFill>
              <a:blip r:embed="rId10"/>
              <a:stretch>
                <a:fillRect/>
              </a:stretch>
            </p:blipFill>
            <p:spPr>
              <a:xfrm>
                <a:off x="485308" y="3697361"/>
                <a:ext cx="2140849" cy="2106180"/>
              </a:xfrm>
              <a:prstGeom prst="rect">
                <a:avLst/>
              </a:prstGeom>
            </p:spPr>
          </p:pic>
          <p:sp>
            <p:nvSpPr>
              <p:cNvPr id="3" name="TextBox 2">
                <a:extLst>
                  <a:ext uri="{FF2B5EF4-FFF2-40B4-BE49-F238E27FC236}">
                    <a16:creationId xmlns:a16="http://schemas.microsoft.com/office/drawing/2014/main" id="{686D41CB-90CE-E34A-AB05-3687E28DEDD7}"/>
                  </a:ext>
                </a:extLst>
              </p:cNvPr>
              <p:cNvSpPr txBox="1"/>
              <p:nvPr/>
            </p:nvSpPr>
            <p:spPr>
              <a:xfrm>
                <a:off x="392907" y="5841929"/>
                <a:ext cx="2312428" cy="338554"/>
              </a:xfrm>
              <a:prstGeom prst="rect">
                <a:avLst/>
              </a:prstGeom>
              <a:noFill/>
            </p:spPr>
            <p:txBody>
              <a:bodyPr wrap="none" rtlCol="0">
                <a:spAutoFit/>
              </a:bodyPr>
              <a:lstStyle/>
              <a:p>
                <a:r>
                  <a:rPr lang="en-US" sz="1600" dirty="0">
                    <a:hlinkClick r:id="rId11"/>
                  </a:rPr>
                  <a:t>https://buqeye.github.io/</a:t>
                </a:r>
                <a:endParaRPr lang="en-US" sz="1600" dirty="0"/>
              </a:p>
            </p:txBody>
          </p:sp>
          <p:sp>
            <p:nvSpPr>
              <p:cNvPr id="9" name="TextBox 8">
                <a:extLst>
                  <a:ext uri="{FF2B5EF4-FFF2-40B4-BE49-F238E27FC236}">
                    <a16:creationId xmlns:a16="http://schemas.microsoft.com/office/drawing/2014/main" id="{EC18A4BF-A243-C145-8A2C-7F3B8228483C}"/>
                  </a:ext>
                </a:extLst>
              </p:cNvPr>
              <p:cNvSpPr txBox="1"/>
              <p:nvPr/>
            </p:nvSpPr>
            <p:spPr>
              <a:xfrm>
                <a:off x="447776" y="6140983"/>
                <a:ext cx="2224327" cy="338554"/>
              </a:xfrm>
              <a:prstGeom prst="rect">
                <a:avLst/>
              </a:prstGeom>
              <a:noFill/>
            </p:spPr>
            <p:txBody>
              <a:bodyPr wrap="none" rtlCol="0">
                <a:spAutoFit/>
              </a:bodyPr>
              <a:lstStyle/>
              <a:p>
                <a:r>
                  <a:rPr lang="en-US" sz="1600" dirty="0" err="1">
                    <a:solidFill>
                      <a:srgbClr val="FF0000"/>
                    </a:solidFill>
                  </a:rPr>
                  <a:t>Jupyter</a:t>
                </a:r>
                <a:r>
                  <a:rPr lang="en-US" sz="1600" dirty="0">
                    <a:solidFill>
                      <a:srgbClr val="FF0000"/>
                    </a:solidFill>
                  </a:rPr>
                  <a:t> notebooks here!</a:t>
                </a:r>
              </a:p>
            </p:txBody>
          </p:sp>
        </p:grpSp>
        <p:sp>
          <p:nvSpPr>
            <p:cNvPr id="15" name="TextBox 14">
              <a:extLst>
                <a:ext uri="{FF2B5EF4-FFF2-40B4-BE49-F238E27FC236}">
                  <a16:creationId xmlns:a16="http://schemas.microsoft.com/office/drawing/2014/main" id="{BB4354FA-B4F9-AD4D-B359-3131B1BB011D}"/>
                </a:ext>
              </a:extLst>
            </p:cNvPr>
            <p:cNvSpPr txBox="1"/>
            <p:nvPr/>
          </p:nvSpPr>
          <p:spPr>
            <a:xfrm>
              <a:off x="5398501" y="4691092"/>
              <a:ext cx="3063916" cy="338554"/>
            </a:xfrm>
            <a:prstGeom prst="rect">
              <a:avLst/>
            </a:prstGeom>
            <a:noFill/>
          </p:spPr>
          <p:txBody>
            <a:bodyPr wrap="none" rtlCol="0">
              <a:spAutoFit/>
            </a:bodyPr>
            <a:lstStyle/>
            <a:p>
              <a:r>
                <a:rPr lang="en-US" sz="1600" dirty="0">
                  <a:hlinkClick r:id="rId12"/>
                </a:rPr>
                <a:t>https://nuclei.mps.ohio-state.edu/</a:t>
              </a:r>
              <a:endParaRPr lang="en-US" sz="1600" dirty="0"/>
            </a:p>
          </p:txBody>
        </p:sp>
        <p:sp>
          <p:nvSpPr>
            <p:cNvPr id="16" name="TextBox 15">
              <a:extLst>
                <a:ext uri="{FF2B5EF4-FFF2-40B4-BE49-F238E27FC236}">
                  <a16:creationId xmlns:a16="http://schemas.microsoft.com/office/drawing/2014/main" id="{51FBF5C9-D10A-304D-8F56-BE871B9467FF}"/>
                </a:ext>
              </a:extLst>
            </p:cNvPr>
            <p:cNvSpPr txBox="1"/>
            <p:nvPr/>
          </p:nvSpPr>
          <p:spPr>
            <a:xfrm>
              <a:off x="5388975" y="6415766"/>
              <a:ext cx="3028778" cy="338554"/>
            </a:xfrm>
            <a:prstGeom prst="rect">
              <a:avLst/>
            </a:prstGeom>
            <a:noFill/>
          </p:spPr>
          <p:txBody>
            <a:bodyPr wrap="none" rtlCol="0">
              <a:spAutoFit/>
            </a:bodyPr>
            <a:lstStyle/>
            <a:p>
              <a:r>
                <a:rPr lang="en-US" sz="1600" dirty="0">
                  <a:hlinkClick r:id="rId13"/>
                </a:rPr>
                <a:t>https://bandframework.github.io/</a:t>
              </a:r>
              <a:endParaRPr lang="en-US" sz="1600" dirty="0"/>
            </a:p>
          </p:txBody>
        </p:sp>
      </p:grpSp>
      <p:sp>
        <p:nvSpPr>
          <p:cNvPr id="19" name="TextBox 18">
            <a:extLst>
              <a:ext uri="{FF2B5EF4-FFF2-40B4-BE49-F238E27FC236}">
                <a16:creationId xmlns:a16="http://schemas.microsoft.com/office/drawing/2014/main" id="{25B6B371-1139-B44F-3052-57EFCCB6E273}"/>
              </a:ext>
            </a:extLst>
          </p:cNvPr>
          <p:cNvSpPr txBox="1"/>
          <p:nvPr/>
        </p:nvSpPr>
        <p:spPr>
          <a:xfrm>
            <a:off x="805125" y="6333760"/>
            <a:ext cx="10734285" cy="400110"/>
          </a:xfrm>
          <a:prstGeom prst="rect">
            <a:avLst/>
          </a:prstGeom>
          <a:noFill/>
        </p:spPr>
        <p:txBody>
          <a:bodyPr wrap="none" rtlCol="0">
            <a:spAutoFit/>
          </a:bodyPr>
          <a:lstStyle/>
          <a:p>
            <a:r>
              <a:rPr lang="en-US" sz="2000" b="1" dirty="0">
                <a:solidFill>
                  <a:srgbClr val="00B0F0"/>
                </a:solidFill>
              </a:rPr>
              <a:t>See also later talks and Frontiers in Physics volume on </a:t>
            </a:r>
            <a:r>
              <a:rPr lang="en-US" sz="2000" b="1" i="1" dirty="0">
                <a:solidFill>
                  <a:srgbClr val="00B0F0"/>
                </a:solidFill>
              </a:rPr>
              <a:t>Uncertainty Quantification in Nuclear Physics</a:t>
            </a:r>
            <a:endParaRPr lang="en-US" sz="2000" b="1" dirty="0">
              <a:solidFill>
                <a:srgbClr val="00B0F0"/>
              </a:solidFill>
            </a:endParaRPr>
          </a:p>
        </p:txBody>
      </p:sp>
      <p:sp>
        <p:nvSpPr>
          <p:cNvPr id="21" name="TextBox 20">
            <a:extLst>
              <a:ext uri="{FF2B5EF4-FFF2-40B4-BE49-F238E27FC236}">
                <a16:creationId xmlns:a16="http://schemas.microsoft.com/office/drawing/2014/main" id="{EDDC1E58-509C-16A6-9928-21E01280C0CD}"/>
              </a:ext>
            </a:extLst>
          </p:cNvPr>
          <p:cNvSpPr txBox="1"/>
          <p:nvPr/>
        </p:nvSpPr>
        <p:spPr>
          <a:xfrm>
            <a:off x="9113521" y="1231042"/>
            <a:ext cx="2820324" cy="369332"/>
          </a:xfrm>
          <a:prstGeom prst="rect">
            <a:avLst/>
          </a:prstGeom>
          <a:noFill/>
        </p:spPr>
        <p:txBody>
          <a:bodyPr wrap="none" rtlCol="0">
            <a:spAutoFit/>
          </a:bodyPr>
          <a:lstStyle/>
          <a:p>
            <a:r>
              <a:rPr lang="en-US" dirty="0"/>
              <a:t>Slides: </a:t>
            </a:r>
            <a:r>
              <a:rPr lang="en-US" dirty="0">
                <a:hlinkClick r:id="rId14"/>
              </a:rPr>
              <a:t>http://bit.ly/3vTc0IW</a:t>
            </a:r>
            <a:endParaRPr lang="en-US" dirty="0"/>
          </a:p>
        </p:txBody>
      </p:sp>
      <p:pic>
        <p:nvPicPr>
          <p:cNvPr id="23" name="Picture 22" descr="Qr code&#10;&#10;Description automatically generated">
            <a:extLst>
              <a:ext uri="{FF2B5EF4-FFF2-40B4-BE49-F238E27FC236}">
                <a16:creationId xmlns:a16="http://schemas.microsoft.com/office/drawing/2014/main" id="{9F8CEABB-8FEC-06BD-24FD-FF13C4A43AAE}"/>
              </a:ext>
            </a:extLst>
          </p:cNvPr>
          <p:cNvPicPr>
            <a:picLocks noChangeAspect="1"/>
          </p:cNvPicPr>
          <p:nvPr/>
        </p:nvPicPr>
        <p:blipFill>
          <a:blip r:embed="rId15"/>
          <a:stretch>
            <a:fillRect/>
          </a:stretch>
        </p:blipFill>
        <p:spPr>
          <a:xfrm>
            <a:off x="10252375" y="1552794"/>
            <a:ext cx="1681469" cy="1681469"/>
          </a:xfrm>
          <a:prstGeom prst="rect">
            <a:avLst/>
          </a:prstGeom>
        </p:spPr>
      </p:pic>
    </p:spTree>
    <p:extLst>
      <p:ext uri="{BB962C8B-B14F-4D97-AF65-F5344CB8AC3E}">
        <p14:creationId xmlns:p14="http://schemas.microsoft.com/office/powerpoint/2010/main" val="2357275552"/>
      </p:ext>
    </p:extLst>
  </p:cSld>
  <p:clrMapOvr>
    <a:masterClrMapping/>
  </p:clrMapOvr>
  <mc:AlternateContent xmlns:mc="http://schemas.openxmlformats.org/markup-compatibility/2006" xmlns:p14="http://schemas.microsoft.com/office/powerpoint/2010/main">
    <mc:Choice Requires="p14">
      <p:transition spd="slow" p14:dur="2000" advTm="17185"/>
    </mc:Choice>
    <mc:Fallback xmlns="">
      <p:transition xmlns:p14="http://schemas.microsoft.com/office/powerpoint/2010/main" spd="slow" advTm="1718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9E7736-C8C9-CB9A-288C-2AAD9E508213}"/>
              </a:ext>
            </a:extLst>
          </p:cNvPr>
          <p:cNvPicPr>
            <a:picLocks noChangeAspect="1"/>
          </p:cNvPicPr>
          <p:nvPr/>
        </p:nvPicPr>
        <p:blipFill>
          <a:blip r:embed="rId3"/>
          <a:stretch>
            <a:fillRect/>
          </a:stretch>
        </p:blipFill>
        <p:spPr>
          <a:xfrm>
            <a:off x="5861304" y="1152144"/>
            <a:ext cx="6016752" cy="5020013"/>
          </a:xfrm>
          <a:prstGeom prst="rect">
            <a:avLst/>
          </a:prstGeom>
        </p:spPr>
      </p:pic>
      <p:sp>
        <p:nvSpPr>
          <p:cNvPr id="2" name="Title 1">
            <a:extLst>
              <a:ext uri="{FF2B5EF4-FFF2-40B4-BE49-F238E27FC236}">
                <a16:creationId xmlns:a16="http://schemas.microsoft.com/office/drawing/2014/main" id="{2CADC422-E9FD-394D-A6FE-36DD7CDBC925}"/>
              </a:ext>
            </a:extLst>
          </p:cNvPr>
          <p:cNvSpPr>
            <a:spLocks noGrp="1"/>
          </p:cNvSpPr>
          <p:nvPr>
            <p:ph type="title"/>
          </p:nvPr>
        </p:nvSpPr>
        <p:spPr>
          <a:xfrm>
            <a:off x="609600" y="224757"/>
            <a:ext cx="10972800" cy="1143000"/>
          </a:xfrm>
        </p:spPr>
        <p:txBody>
          <a:bodyPr>
            <a:normAutofit/>
          </a:bodyPr>
          <a:lstStyle/>
          <a:p>
            <a:r>
              <a:rPr lang="en-US" sz="3600" b="1" dirty="0">
                <a:solidFill>
                  <a:srgbClr val="FF0000"/>
                </a:solidFill>
                <a:latin typeface="+mn-lt"/>
              </a:rPr>
              <a:t>Statistical diagnostics  </a:t>
            </a:r>
            <a:r>
              <a:rPr lang="en-US" sz="2400" b="1" dirty="0">
                <a:solidFill>
                  <a:srgbClr val="FF0000"/>
                </a:solidFill>
                <a:latin typeface="+mn-lt"/>
              </a:rPr>
              <a:t>[Melendez et al. (2019) and </a:t>
            </a:r>
            <a:r>
              <a:rPr lang="en-US" sz="2400" b="1" dirty="0" err="1">
                <a:solidFill>
                  <a:srgbClr val="FF0000"/>
                </a:solidFill>
                <a:latin typeface="+mn-lt"/>
              </a:rPr>
              <a:t>Millican</a:t>
            </a:r>
            <a:r>
              <a:rPr lang="en-US" sz="2400" b="1" dirty="0">
                <a:solidFill>
                  <a:srgbClr val="FF0000"/>
                </a:solidFill>
                <a:latin typeface="+mn-lt"/>
              </a:rPr>
              <a:t> et al. (2023]</a:t>
            </a:r>
            <a:endParaRPr lang="en-US" sz="3600" b="1" dirty="0">
              <a:solidFill>
                <a:srgbClr val="FF0000"/>
              </a:solidFill>
              <a:latin typeface="+mn-lt"/>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AF699E6-2B0F-2D45-8013-5B625AE72F46}"/>
                  </a:ext>
                </a:extLst>
              </p:cNvPr>
              <p:cNvSpPr txBox="1"/>
              <p:nvPr/>
            </p:nvSpPr>
            <p:spPr>
              <a:xfrm>
                <a:off x="265056" y="1265855"/>
                <a:ext cx="11317345" cy="5017527"/>
              </a:xfrm>
              <a:prstGeom prst="rect">
                <a:avLst/>
              </a:prstGeom>
              <a:noFill/>
            </p:spPr>
            <p:txBody>
              <a:bodyPr wrap="square" rtlCol="0">
                <a:spAutoFit/>
              </a:bodyPr>
              <a:lstStyle/>
              <a:p>
                <a:pPr marL="259074" indent="-259074">
                  <a:buFont typeface="Arial" panose="020B0604020202020204" pitchFamily="34" charset="0"/>
                  <a:buChar char="•"/>
                </a:pPr>
                <a:r>
                  <a:rPr lang="en-US" sz="2667" dirty="0">
                    <a:latin typeface="Corbel" panose="020B0503020204020204" pitchFamily="34" charset="0"/>
                  </a:rPr>
                  <a:t>Mahalanobis distance (MD) squared</a:t>
                </a:r>
              </a:p>
              <a:p>
                <a:pPr marL="868658" lvl="1" indent="-259074">
                  <a:buFont typeface="Arial" panose="020B0604020202020204" pitchFamily="34" charset="0"/>
                  <a:buChar char="•"/>
                </a:pPr>
                <a:r>
                  <a:rPr lang="en-US" sz="2667" dirty="0">
                    <a:latin typeface="Corbel" panose="020B0503020204020204" pitchFamily="34" charset="0"/>
                  </a:rPr>
                  <a:t>Chi-squared with correlations</a:t>
                </a:r>
              </a:p>
              <a:p>
                <a:pPr marL="259074" indent="-259074">
                  <a:buFont typeface="Arial" panose="020B0604020202020204" pitchFamily="34" charset="0"/>
                  <a:buChar char="•"/>
                </a:pPr>
                <a:r>
                  <a:rPr lang="en-US" sz="2667" dirty="0">
                    <a:latin typeface="Corbel" panose="020B0503020204020204" pitchFamily="34" charset="0"/>
                  </a:rPr>
                  <a:t>Pivoted Cholesky (PC) decomposition</a:t>
                </a:r>
              </a:p>
              <a:p>
                <a:pPr marL="868658" lvl="1" indent="-259074">
                  <a:buFont typeface="Arial" panose="020B0604020202020204" pitchFamily="34" charset="0"/>
                  <a:buChar char="•"/>
                </a:pPr>
                <a:r>
                  <a:rPr lang="en-US" sz="2667" dirty="0">
                    <a:latin typeface="Corbel" panose="020B0503020204020204" pitchFamily="34" charset="0"/>
                  </a:rPr>
                  <a:t>Indexed breakdown of MD </a:t>
                </a:r>
                <a:br>
                  <a:rPr lang="en-US" sz="2667" dirty="0">
                    <a:latin typeface="Corbel" panose="020B0503020204020204" pitchFamily="34" charset="0"/>
                  </a:rPr>
                </a:br>
                <a:r>
                  <a:rPr lang="en-US" sz="2667" dirty="0">
                    <a:latin typeface="Corbel" panose="020B0503020204020204" pitchFamily="34" charset="0"/>
                  </a:rPr>
                  <a:t>linear algebra</a:t>
                </a:r>
              </a:p>
              <a:p>
                <a:pPr marL="259074" indent="-259074">
                  <a:buFont typeface="Arial" panose="020B0604020202020204" pitchFamily="34" charset="0"/>
                  <a:buChar char="•"/>
                </a:pPr>
                <a:r>
                  <a:rPr lang="en-US" sz="2667" dirty="0">
                    <a:latin typeface="Corbel" panose="020B0503020204020204" pitchFamily="34" charset="0"/>
                  </a:rPr>
                  <a:t>Credible interval coverage</a:t>
                </a:r>
              </a:p>
              <a:p>
                <a:pPr marL="868658" lvl="1" indent="-259074">
                  <a:buFont typeface="Arial" panose="020B0604020202020204" pitchFamily="34" charset="0"/>
                  <a:buChar char="•"/>
                </a:pPr>
                <a:r>
                  <a:rPr lang="en-US" sz="2667" dirty="0">
                    <a:latin typeface="Corbel" panose="020B0503020204020204" pitchFamily="34" charset="0"/>
                  </a:rPr>
                  <a:t>“Does 68% of the data fall </a:t>
                </a:r>
                <a:br>
                  <a:rPr lang="en-US" sz="2667" dirty="0">
                    <a:latin typeface="Corbel" panose="020B0503020204020204" pitchFamily="34" charset="0"/>
                  </a:rPr>
                </a:br>
                <a:r>
                  <a:rPr lang="en-US" sz="2667" dirty="0">
                    <a:latin typeface="Corbel" panose="020B0503020204020204" pitchFamily="34" charset="0"/>
                  </a:rPr>
                  <a:t>within the 68% confidence </a:t>
                </a:r>
                <a:br>
                  <a:rPr lang="en-US" sz="2667" dirty="0">
                    <a:latin typeface="Corbel" panose="020B0503020204020204" pitchFamily="34" charset="0"/>
                  </a:rPr>
                </a:br>
                <a:r>
                  <a:rPr lang="en-US" sz="2667" dirty="0">
                    <a:latin typeface="Corbel" panose="020B0503020204020204" pitchFamily="34" charset="0"/>
                  </a:rPr>
                  <a:t>intervals of the fitted GP?” </a:t>
                </a:r>
              </a:p>
              <a:p>
                <a:pPr marL="259074" indent="-259074">
                  <a:buFont typeface="Arial" panose="020B0604020202020204" pitchFamily="34" charset="0"/>
                  <a:buChar char="•"/>
                </a:pPr>
                <a14:m>
                  <m:oMath xmlns:m="http://schemas.openxmlformats.org/officeDocument/2006/math">
                    <m:sSub>
                      <m:sSubPr>
                        <m:ctrlPr>
                          <a:rPr lang="en-US" sz="2667" i="1">
                            <a:latin typeface="Cambria Math" panose="02040503050406030204" pitchFamily="18" charset="0"/>
                          </a:rPr>
                        </m:ctrlPr>
                      </m:sSubPr>
                      <m:e>
                        <m:r>
                          <m:rPr>
                            <m:sty m:val="p"/>
                          </m:rPr>
                          <a:rPr lang="en-US" sz="2667">
                            <a:latin typeface="Cambria Math" panose="02040503050406030204" pitchFamily="18" charset="0"/>
                          </a:rPr>
                          <m:t>Λ</m:t>
                        </m:r>
                      </m:e>
                      <m:sub>
                        <m:r>
                          <a:rPr lang="en-US" sz="2667" i="1">
                            <a:latin typeface="Cambria Math" panose="02040503050406030204" pitchFamily="18" charset="0"/>
                          </a:rPr>
                          <m:t>𝑏</m:t>
                        </m:r>
                      </m:sub>
                    </m:sSub>
                    <m:r>
                      <a:rPr lang="en-US" sz="2667" b="0" i="1" smtClean="0">
                        <a:latin typeface="Cambria Math" panose="02040503050406030204" pitchFamily="18" charset="0"/>
                      </a:rPr>
                      <m:t>,</m:t>
                    </m:r>
                    <m:sSub>
                      <m:sSubPr>
                        <m:ctrlPr>
                          <a:rPr lang="en-US" sz="2667" i="1">
                            <a:latin typeface="Cambria Math" panose="02040503050406030204" pitchFamily="18" charset="0"/>
                          </a:rPr>
                        </m:ctrlPr>
                      </m:sSubPr>
                      <m:e>
                        <m:r>
                          <a:rPr lang="en-US" sz="2667" i="1">
                            <a:latin typeface="Cambria Math" panose="02040503050406030204" pitchFamily="18" charset="0"/>
                          </a:rPr>
                          <m:t>𝑙</m:t>
                        </m:r>
                      </m:e>
                      <m:sub>
                        <m:r>
                          <a:rPr lang="en-US" sz="2667" i="1">
                            <a:latin typeface="Cambria Math" panose="02040503050406030204" pitchFamily="18" charset="0"/>
                          </a:rPr>
                          <m:t>𝐶</m:t>
                        </m:r>
                      </m:sub>
                    </m:sSub>
                  </m:oMath>
                </a14:m>
                <a:r>
                  <a:rPr lang="en-US" sz="2667" dirty="0">
                    <a:latin typeface="Corbel" panose="020B0503020204020204" pitchFamily="34" charset="0"/>
                  </a:rPr>
                  <a:t> joint posterior pdf</a:t>
                </a:r>
              </a:p>
              <a:p>
                <a:pPr marL="868658" lvl="1" indent="-259074">
                  <a:buFont typeface="Arial" panose="020B0604020202020204" pitchFamily="34" charset="0"/>
                  <a:buChar char="•"/>
                </a:pPr>
                <a:r>
                  <a:rPr lang="en-US" sz="2667" dirty="0">
                    <a:latin typeface="Corbel" panose="020B0503020204020204" pitchFamily="34" charset="0"/>
                  </a:rPr>
                  <a:t>Uses Bayesian statistics to </a:t>
                </a:r>
                <a:br>
                  <a:rPr lang="en-US" sz="2667" dirty="0">
                    <a:latin typeface="Corbel" panose="020B0503020204020204" pitchFamily="34" charset="0"/>
                  </a:rPr>
                </a:br>
                <a:r>
                  <a:rPr lang="en-US" sz="2667" dirty="0">
                    <a:latin typeface="Corbel" panose="020B0503020204020204" pitchFamily="34" charset="0"/>
                  </a:rPr>
                  <a:t>find conditional probabilities</a:t>
                </a:r>
              </a:p>
            </p:txBody>
          </p:sp>
        </mc:Choice>
        <mc:Fallback xmlns="">
          <p:sp>
            <p:nvSpPr>
              <p:cNvPr id="3" name="TextBox 2">
                <a:extLst>
                  <a:ext uri="{FF2B5EF4-FFF2-40B4-BE49-F238E27FC236}">
                    <a16:creationId xmlns:a16="http://schemas.microsoft.com/office/drawing/2014/main" id="{2AF699E6-2B0F-2D45-8013-5B625AE72F46}"/>
                  </a:ext>
                </a:extLst>
              </p:cNvPr>
              <p:cNvSpPr txBox="1">
                <a:spLocks noRot="1" noChangeAspect="1" noMove="1" noResize="1" noEditPoints="1" noAdjustHandles="1" noChangeArrowheads="1" noChangeShapeType="1" noTextEdit="1"/>
              </p:cNvSpPr>
              <p:nvPr/>
            </p:nvSpPr>
            <p:spPr>
              <a:xfrm>
                <a:off x="265056" y="1265855"/>
                <a:ext cx="11317345" cy="5017527"/>
              </a:xfrm>
              <a:prstGeom prst="rect">
                <a:avLst/>
              </a:prstGeom>
              <a:blipFill>
                <a:blip r:embed="rId4"/>
                <a:stretch>
                  <a:fillRect l="-896" t="-1010" b="-2273"/>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E557894C-2006-E9D0-C3D5-B4CF58B4E9E3}"/>
              </a:ext>
            </a:extLst>
          </p:cNvPr>
          <p:cNvSpPr txBox="1"/>
          <p:nvPr/>
        </p:nvSpPr>
        <p:spPr>
          <a:xfrm>
            <a:off x="5923728" y="6283382"/>
            <a:ext cx="5722657" cy="400110"/>
          </a:xfrm>
          <a:prstGeom prst="rect">
            <a:avLst/>
          </a:prstGeom>
          <a:noFill/>
        </p:spPr>
        <p:txBody>
          <a:bodyPr wrap="none" rtlCol="0">
            <a:spAutoFit/>
          </a:bodyPr>
          <a:lstStyle/>
          <a:p>
            <a:r>
              <a:rPr lang="en-US" sz="2000" dirty="0">
                <a:solidFill>
                  <a:srgbClr val="FF0000"/>
                </a:solidFill>
              </a:rPr>
              <a:t>Spin observable D (150 MeV) for SCS 1.2 </a:t>
            </a:r>
            <a:r>
              <a:rPr lang="en-US" sz="2000" dirty="0" err="1">
                <a:solidFill>
                  <a:srgbClr val="FF0000"/>
                </a:solidFill>
              </a:rPr>
              <a:t>fm</a:t>
            </a:r>
            <a:r>
              <a:rPr lang="en-US" sz="2000" dirty="0">
                <a:solidFill>
                  <a:srgbClr val="FF0000"/>
                </a:solidFill>
              </a:rPr>
              <a:t> potential</a:t>
            </a:r>
          </a:p>
        </p:txBody>
      </p:sp>
    </p:spTree>
    <p:extLst>
      <p:ext uri="{BB962C8B-B14F-4D97-AF65-F5344CB8AC3E}">
        <p14:creationId xmlns:p14="http://schemas.microsoft.com/office/powerpoint/2010/main" val="2094110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DC422-E9FD-394D-A6FE-36DD7CDBC925}"/>
              </a:ext>
            </a:extLst>
          </p:cNvPr>
          <p:cNvSpPr>
            <a:spLocks noGrp="1"/>
          </p:cNvSpPr>
          <p:nvPr>
            <p:ph type="title"/>
          </p:nvPr>
        </p:nvSpPr>
        <p:spPr>
          <a:xfrm>
            <a:off x="609600" y="224757"/>
            <a:ext cx="10972800" cy="1143000"/>
          </a:xfrm>
        </p:spPr>
        <p:txBody>
          <a:bodyPr>
            <a:normAutofit/>
          </a:bodyPr>
          <a:lstStyle/>
          <a:p>
            <a:r>
              <a:rPr lang="en-US" sz="4267" b="1" dirty="0">
                <a:solidFill>
                  <a:srgbClr val="FF0000"/>
                </a:solidFill>
                <a:latin typeface="Corbel" panose="020B0503020204020204" pitchFamily="34" charset="0"/>
              </a:rPr>
              <a:t>Workflow</a:t>
            </a:r>
          </a:p>
        </p:txBody>
      </p:sp>
      <p:pic>
        <p:nvPicPr>
          <p:cNvPr id="19" name="Picture 18" descr="A picture containing table&#10;&#10;Description automatically generated">
            <a:extLst>
              <a:ext uri="{FF2B5EF4-FFF2-40B4-BE49-F238E27FC236}">
                <a16:creationId xmlns:a16="http://schemas.microsoft.com/office/drawing/2014/main" id="{3FF14A74-B49C-0857-F950-DCAA8C91CEB2}"/>
              </a:ext>
            </a:extLst>
          </p:cNvPr>
          <p:cNvPicPr>
            <a:picLocks noChangeAspect="1"/>
          </p:cNvPicPr>
          <p:nvPr/>
        </p:nvPicPr>
        <p:blipFill>
          <a:blip r:embed="rId3"/>
          <a:stretch>
            <a:fillRect/>
          </a:stretch>
        </p:blipFill>
        <p:spPr>
          <a:xfrm>
            <a:off x="482010" y="0"/>
            <a:ext cx="11227981" cy="6858000"/>
          </a:xfrm>
          <a:prstGeom prst="rect">
            <a:avLst/>
          </a:prstGeom>
        </p:spPr>
      </p:pic>
      <p:pic>
        <p:nvPicPr>
          <p:cNvPr id="21" name="Picture 20" descr="Chart&#10;&#10;Description automatically generated">
            <a:extLst>
              <a:ext uri="{FF2B5EF4-FFF2-40B4-BE49-F238E27FC236}">
                <a16:creationId xmlns:a16="http://schemas.microsoft.com/office/drawing/2014/main" id="{90AE3541-E0DA-8570-88B5-BAAA1D866438}"/>
              </a:ext>
            </a:extLst>
          </p:cNvPr>
          <p:cNvPicPr>
            <a:picLocks noChangeAspect="1"/>
          </p:cNvPicPr>
          <p:nvPr/>
        </p:nvPicPr>
        <p:blipFill>
          <a:blip r:embed="rId4"/>
          <a:stretch>
            <a:fillRect/>
          </a:stretch>
        </p:blipFill>
        <p:spPr>
          <a:xfrm>
            <a:off x="6881080" y="1"/>
            <a:ext cx="5310921" cy="6874721"/>
          </a:xfrm>
          <a:prstGeom prst="rect">
            <a:avLst/>
          </a:prstGeom>
        </p:spPr>
      </p:pic>
    </p:spTree>
    <p:extLst>
      <p:ext uri="{BB962C8B-B14F-4D97-AF65-F5344CB8AC3E}">
        <p14:creationId xmlns:p14="http://schemas.microsoft.com/office/powerpoint/2010/main" val="223328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078CFF3-852F-4745-8D3D-81F1615BFB20}"/>
              </a:ext>
            </a:extLst>
          </p:cNvPr>
          <p:cNvSpPr/>
          <p:nvPr/>
        </p:nvSpPr>
        <p:spPr>
          <a:xfrm>
            <a:off x="-225287" y="202794"/>
            <a:ext cx="12457043" cy="1077218"/>
          </a:xfrm>
          <a:prstGeom prst="rect">
            <a:avLst/>
          </a:prstGeom>
        </p:spPr>
        <p:txBody>
          <a:bodyPr wrap="square">
            <a:spAutoFit/>
          </a:bodyPr>
          <a:lstStyle/>
          <a:p>
            <a:pPr algn="ctr"/>
            <a:r>
              <a:rPr lang="en-US" sz="3200" b="1" i="1" dirty="0">
                <a:solidFill>
                  <a:srgbClr val="FF0000"/>
                </a:solidFill>
              </a:rPr>
              <a:t>Rigorous constraints on three-nucleon forces in chiral effective field theory from fast and accurate calculations of few-body observables</a:t>
            </a:r>
          </a:p>
        </p:txBody>
      </p:sp>
      <p:pic>
        <p:nvPicPr>
          <p:cNvPr id="17" name="Picture 16">
            <a:extLst>
              <a:ext uri="{FF2B5EF4-FFF2-40B4-BE49-F238E27FC236}">
                <a16:creationId xmlns:a16="http://schemas.microsoft.com/office/drawing/2014/main" id="{92686B7C-A09C-C844-8C1C-45E657688465}"/>
              </a:ext>
            </a:extLst>
          </p:cNvPr>
          <p:cNvPicPr>
            <a:picLocks noChangeAspect="1"/>
          </p:cNvPicPr>
          <p:nvPr/>
        </p:nvPicPr>
        <p:blipFill>
          <a:blip r:embed="rId3"/>
          <a:stretch>
            <a:fillRect/>
          </a:stretch>
        </p:blipFill>
        <p:spPr>
          <a:xfrm>
            <a:off x="388735" y="1743676"/>
            <a:ext cx="1567263" cy="1547456"/>
          </a:xfrm>
          <a:prstGeom prst="rect">
            <a:avLst/>
          </a:prstGeom>
        </p:spPr>
      </p:pic>
      <p:sp>
        <p:nvSpPr>
          <p:cNvPr id="26" name="Rectangle 25">
            <a:extLst>
              <a:ext uri="{FF2B5EF4-FFF2-40B4-BE49-F238E27FC236}">
                <a16:creationId xmlns:a16="http://schemas.microsoft.com/office/drawing/2014/main" id="{0471006F-BFC2-EC4A-9E84-26A1015785C5}"/>
              </a:ext>
            </a:extLst>
          </p:cNvPr>
          <p:cNvSpPr/>
          <p:nvPr/>
        </p:nvSpPr>
        <p:spPr>
          <a:xfrm>
            <a:off x="554172" y="1303886"/>
            <a:ext cx="11251093" cy="646331"/>
          </a:xfrm>
          <a:prstGeom prst="rect">
            <a:avLst/>
          </a:prstGeom>
        </p:spPr>
        <p:txBody>
          <a:bodyPr wrap="square">
            <a:spAutoFit/>
          </a:bodyPr>
          <a:lstStyle/>
          <a:p>
            <a:r>
              <a:rPr lang="en-US" i="0" dirty="0" err="1">
                <a:effectLst/>
                <a:latin typeface="Arial" panose="020B0604020202020204" pitchFamily="34" charset="0"/>
              </a:rPr>
              <a:t>Wesolowski</a:t>
            </a:r>
            <a:r>
              <a:rPr lang="en-US" b="0" i="0" dirty="0">
                <a:effectLst/>
                <a:latin typeface="Arial" panose="020B0604020202020204" pitchFamily="34" charset="0"/>
              </a:rPr>
              <a:t>, </a:t>
            </a:r>
            <a:r>
              <a:rPr lang="en-US" b="0" i="0" dirty="0" err="1">
                <a:effectLst/>
                <a:latin typeface="Arial" panose="020B0604020202020204" pitchFamily="34" charset="0"/>
              </a:rPr>
              <a:t>Svensson</a:t>
            </a:r>
            <a:r>
              <a:rPr lang="en-US" b="0" i="0" dirty="0">
                <a:effectLst/>
                <a:latin typeface="Arial" panose="020B0604020202020204" pitchFamily="34" charset="0"/>
              </a:rPr>
              <a:t>, </a:t>
            </a:r>
            <a:r>
              <a:rPr lang="en-US" b="0" i="0" dirty="0" err="1">
                <a:effectLst/>
                <a:latin typeface="Arial" panose="020B0604020202020204" pitchFamily="34" charset="0"/>
              </a:rPr>
              <a:t>Ekström</a:t>
            </a:r>
            <a:r>
              <a:rPr lang="en-US" b="0" i="0" dirty="0">
                <a:effectLst/>
                <a:latin typeface="Arial" panose="020B0604020202020204" pitchFamily="34" charset="0"/>
              </a:rPr>
              <a:t>, </a:t>
            </a:r>
            <a:r>
              <a:rPr lang="en-US" b="0" i="0" dirty="0" err="1">
                <a:effectLst/>
                <a:latin typeface="Arial" panose="020B0604020202020204" pitchFamily="34" charset="0"/>
              </a:rPr>
              <a:t>Forssén</a:t>
            </a:r>
            <a:r>
              <a:rPr lang="en-US" b="0" i="0" dirty="0">
                <a:effectLst/>
                <a:latin typeface="Arial" panose="020B0604020202020204" pitchFamily="34" charset="0"/>
              </a:rPr>
              <a:t>, </a:t>
            </a:r>
            <a:r>
              <a:rPr lang="en-US" b="0" i="0" dirty="0" err="1">
                <a:effectLst/>
                <a:latin typeface="Arial" panose="020B0604020202020204" pitchFamily="34" charset="0"/>
              </a:rPr>
              <a:t>rjf</a:t>
            </a:r>
            <a:r>
              <a:rPr lang="en-US" b="0" i="0" dirty="0">
                <a:effectLst/>
                <a:latin typeface="Arial" panose="020B0604020202020204" pitchFamily="34" charset="0"/>
              </a:rPr>
              <a:t>, </a:t>
            </a:r>
            <a:r>
              <a:rPr lang="en-US" i="0" dirty="0">
                <a:effectLst/>
                <a:latin typeface="Arial" panose="020B0604020202020204" pitchFamily="34" charset="0"/>
              </a:rPr>
              <a:t>Melendez</a:t>
            </a:r>
            <a:r>
              <a:rPr lang="en-US" b="0" i="0" dirty="0">
                <a:effectLst/>
                <a:latin typeface="Arial" panose="020B0604020202020204" pitchFamily="34" charset="0"/>
              </a:rPr>
              <a:t>, and Phillips, </a:t>
            </a:r>
            <a:r>
              <a:rPr lang="en-US" sz="1800" dirty="0"/>
              <a:t>arXiv:</a:t>
            </a:r>
            <a:r>
              <a:rPr lang="en-US" sz="1800" dirty="0">
                <a:hlinkClick r:id="rId4"/>
              </a:rPr>
              <a:t>2104.04441</a:t>
            </a:r>
            <a:r>
              <a:rPr lang="en-US" sz="1800" i="1" dirty="0"/>
              <a:t>  </a:t>
            </a:r>
            <a:r>
              <a:rPr lang="en-US" sz="1800" dirty="0"/>
              <a:t>PRC </a:t>
            </a:r>
            <a:r>
              <a:rPr lang="en-US" sz="1800" b="1" dirty="0"/>
              <a:t>104</a:t>
            </a:r>
            <a:r>
              <a:rPr lang="en-US" sz="1800" dirty="0"/>
              <a:t>, 064001 (2021)</a:t>
            </a:r>
          </a:p>
          <a:p>
            <a:endParaRPr lang="en-US" dirty="0"/>
          </a:p>
        </p:txBody>
      </p:sp>
      <p:grpSp>
        <p:nvGrpSpPr>
          <p:cNvPr id="3" name="Group 2">
            <a:extLst>
              <a:ext uri="{FF2B5EF4-FFF2-40B4-BE49-F238E27FC236}">
                <a16:creationId xmlns:a16="http://schemas.microsoft.com/office/drawing/2014/main" id="{DE8C94F1-DD7F-AD48-9614-0473CEFCE5D7}"/>
              </a:ext>
            </a:extLst>
          </p:cNvPr>
          <p:cNvGrpSpPr/>
          <p:nvPr/>
        </p:nvGrpSpPr>
        <p:grpSpPr>
          <a:xfrm>
            <a:off x="2151908" y="1890583"/>
            <a:ext cx="3363421" cy="1253641"/>
            <a:chOff x="4453908" y="1898469"/>
            <a:chExt cx="3363421" cy="1253641"/>
          </a:xfrm>
        </p:grpSpPr>
        <p:sp>
          <p:nvSpPr>
            <p:cNvPr id="2" name="TextBox 1">
              <a:extLst>
                <a:ext uri="{FF2B5EF4-FFF2-40B4-BE49-F238E27FC236}">
                  <a16:creationId xmlns:a16="http://schemas.microsoft.com/office/drawing/2014/main" id="{C56B1258-637C-0141-8533-057832B8F03C}"/>
                </a:ext>
              </a:extLst>
            </p:cNvPr>
            <p:cNvSpPr txBox="1"/>
            <p:nvPr/>
          </p:nvSpPr>
          <p:spPr>
            <a:xfrm>
              <a:off x="4573040" y="1898469"/>
              <a:ext cx="3023585" cy="461665"/>
            </a:xfrm>
            <a:prstGeom prst="rect">
              <a:avLst/>
            </a:prstGeom>
            <a:noFill/>
          </p:spPr>
          <p:txBody>
            <a:bodyPr wrap="none" rtlCol="0">
              <a:spAutoFit/>
            </a:bodyPr>
            <a:lstStyle/>
            <a:p>
              <a:r>
                <a:rPr lang="en-US" sz="2400" b="1" dirty="0">
                  <a:solidFill>
                    <a:srgbClr val="0070C0"/>
                  </a:solidFill>
                </a:rPr>
                <a:t>BUQEYE Collaboration</a:t>
              </a:r>
              <a:endParaRPr lang="en-US" sz="2400" dirty="0">
                <a:solidFill>
                  <a:srgbClr val="0070C0"/>
                </a:solidFill>
              </a:endParaRPr>
            </a:p>
          </p:txBody>
        </p:sp>
        <p:sp>
          <p:nvSpPr>
            <p:cNvPr id="18" name="Rectangle 17">
              <a:extLst>
                <a:ext uri="{FF2B5EF4-FFF2-40B4-BE49-F238E27FC236}">
                  <a16:creationId xmlns:a16="http://schemas.microsoft.com/office/drawing/2014/main" id="{E9923F9B-CAF9-264E-AE8E-FC19EE3D85FD}"/>
                </a:ext>
              </a:extLst>
            </p:cNvPr>
            <p:cNvSpPr/>
            <p:nvPr/>
          </p:nvSpPr>
          <p:spPr>
            <a:xfrm>
              <a:off x="4453908" y="2690445"/>
              <a:ext cx="3363421" cy="461665"/>
            </a:xfrm>
            <a:prstGeom prst="rect">
              <a:avLst/>
            </a:prstGeom>
          </p:spPr>
          <p:txBody>
            <a:bodyPr wrap="none">
              <a:spAutoFit/>
            </a:bodyPr>
            <a:lstStyle/>
            <a:p>
              <a:r>
                <a:rPr lang="en-US" sz="2400" b="1" dirty="0">
                  <a:hlinkClick r:id="rId5"/>
                </a:rPr>
                <a:t>https://buqeye.github.io</a:t>
              </a:r>
              <a:endParaRPr lang="en-US" sz="2400" b="1" dirty="0"/>
            </a:p>
          </p:txBody>
        </p:sp>
        <p:sp>
          <p:nvSpPr>
            <p:cNvPr id="28" name="TextBox 27">
              <a:extLst>
                <a:ext uri="{FF2B5EF4-FFF2-40B4-BE49-F238E27FC236}">
                  <a16:creationId xmlns:a16="http://schemas.microsoft.com/office/drawing/2014/main" id="{16D553A8-689E-914E-B5E3-78344D1FF834}"/>
                </a:ext>
              </a:extLst>
            </p:cNvPr>
            <p:cNvSpPr txBox="1"/>
            <p:nvPr/>
          </p:nvSpPr>
          <p:spPr>
            <a:xfrm>
              <a:off x="4599544" y="2360134"/>
              <a:ext cx="3069558" cy="400110"/>
            </a:xfrm>
            <a:prstGeom prst="rect">
              <a:avLst/>
            </a:prstGeom>
            <a:noFill/>
          </p:spPr>
          <p:txBody>
            <a:bodyPr wrap="none" rtlCol="0">
              <a:spAutoFit/>
            </a:bodyPr>
            <a:lstStyle/>
            <a:p>
              <a:r>
                <a:rPr lang="en-US" sz="2000" dirty="0"/>
                <a:t>Notebook with all figures at</a:t>
              </a:r>
            </a:p>
          </p:txBody>
        </p:sp>
      </p:grpSp>
      <p:grpSp>
        <p:nvGrpSpPr>
          <p:cNvPr id="33" name="Group 32">
            <a:extLst>
              <a:ext uri="{FF2B5EF4-FFF2-40B4-BE49-F238E27FC236}">
                <a16:creationId xmlns:a16="http://schemas.microsoft.com/office/drawing/2014/main" id="{2BC39DDD-DC70-5F48-9B2C-5363A4A26188}"/>
              </a:ext>
            </a:extLst>
          </p:cNvPr>
          <p:cNvGrpSpPr/>
          <p:nvPr/>
        </p:nvGrpSpPr>
        <p:grpSpPr>
          <a:xfrm>
            <a:off x="582419" y="3563240"/>
            <a:ext cx="3251200" cy="3048000"/>
            <a:chOff x="582419" y="3563240"/>
            <a:chExt cx="3251200" cy="3048000"/>
          </a:xfrm>
        </p:grpSpPr>
        <p:pic>
          <p:nvPicPr>
            <p:cNvPr id="30" name="Picture 29">
              <a:extLst>
                <a:ext uri="{FF2B5EF4-FFF2-40B4-BE49-F238E27FC236}">
                  <a16:creationId xmlns:a16="http://schemas.microsoft.com/office/drawing/2014/main" id="{8B06E070-3C15-E14C-ACA4-A1ADF4A5E4E6}"/>
                </a:ext>
              </a:extLst>
            </p:cNvPr>
            <p:cNvPicPr>
              <a:picLocks noChangeAspect="1"/>
            </p:cNvPicPr>
            <p:nvPr/>
          </p:nvPicPr>
          <p:blipFill>
            <a:blip r:embed="rId6"/>
            <a:stretch>
              <a:fillRect/>
            </a:stretch>
          </p:blipFill>
          <p:spPr>
            <a:xfrm>
              <a:off x="582419" y="3563240"/>
              <a:ext cx="3251200" cy="3048000"/>
            </a:xfrm>
            <a:prstGeom prst="rect">
              <a:avLst/>
            </a:prstGeom>
          </p:spPr>
        </p:pic>
        <p:sp>
          <p:nvSpPr>
            <p:cNvPr id="31" name="TextBox 30">
              <a:extLst>
                <a:ext uri="{FF2B5EF4-FFF2-40B4-BE49-F238E27FC236}">
                  <a16:creationId xmlns:a16="http://schemas.microsoft.com/office/drawing/2014/main" id="{4AE7011C-8FAE-2B44-B741-1B0082CEC6D1}"/>
                </a:ext>
              </a:extLst>
            </p:cNvPr>
            <p:cNvSpPr txBox="1"/>
            <p:nvPr/>
          </p:nvSpPr>
          <p:spPr>
            <a:xfrm>
              <a:off x="3265106" y="5068795"/>
              <a:ext cx="439544" cy="461665"/>
            </a:xfrm>
            <a:prstGeom prst="rect">
              <a:avLst/>
            </a:prstGeom>
            <a:noFill/>
          </p:spPr>
          <p:txBody>
            <a:bodyPr wrap="none" rtlCol="0">
              <a:spAutoFit/>
            </a:bodyPr>
            <a:lstStyle/>
            <a:p>
              <a:r>
                <a:rPr lang="en-US" sz="2400" i="1" dirty="0" err="1">
                  <a:solidFill>
                    <a:srgbClr val="FF0000"/>
                  </a:solidFill>
                </a:rPr>
                <a:t>c</a:t>
              </a:r>
              <a:r>
                <a:rPr lang="en-US" sz="2400" i="1" baseline="-25000" dirty="0" err="1">
                  <a:solidFill>
                    <a:srgbClr val="FF0000"/>
                  </a:solidFill>
                </a:rPr>
                <a:t>D</a:t>
              </a:r>
              <a:endParaRPr lang="en-US" sz="2400" i="1" baseline="-25000" dirty="0">
                <a:solidFill>
                  <a:srgbClr val="FF0000"/>
                </a:solidFill>
              </a:endParaRPr>
            </a:p>
          </p:txBody>
        </p:sp>
        <p:sp>
          <p:nvSpPr>
            <p:cNvPr id="32" name="TextBox 31">
              <a:extLst>
                <a:ext uri="{FF2B5EF4-FFF2-40B4-BE49-F238E27FC236}">
                  <a16:creationId xmlns:a16="http://schemas.microsoft.com/office/drawing/2014/main" id="{7192C50D-381A-DC4B-A326-D2DC21875AA3}"/>
                </a:ext>
              </a:extLst>
            </p:cNvPr>
            <p:cNvSpPr txBox="1"/>
            <p:nvPr/>
          </p:nvSpPr>
          <p:spPr>
            <a:xfrm>
              <a:off x="2806465" y="5068794"/>
              <a:ext cx="413896" cy="461665"/>
            </a:xfrm>
            <a:prstGeom prst="rect">
              <a:avLst/>
            </a:prstGeom>
            <a:noFill/>
          </p:spPr>
          <p:txBody>
            <a:bodyPr wrap="none" rtlCol="0">
              <a:spAutoFit/>
            </a:bodyPr>
            <a:lstStyle/>
            <a:p>
              <a:r>
                <a:rPr lang="en-US" sz="2400" i="1" dirty="0" err="1">
                  <a:solidFill>
                    <a:srgbClr val="FF0000"/>
                  </a:solidFill>
                </a:rPr>
                <a:t>c</a:t>
              </a:r>
              <a:r>
                <a:rPr lang="en-US" sz="2400" i="1" baseline="-25000" dirty="0" err="1">
                  <a:solidFill>
                    <a:srgbClr val="FF0000"/>
                  </a:solidFill>
                </a:rPr>
                <a:t>E</a:t>
              </a:r>
              <a:endParaRPr lang="en-US" sz="2400" i="1" baseline="-25000" dirty="0">
                <a:solidFill>
                  <a:srgbClr val="FF0000"/>
                </a:solidFill>
              </a:endParaRPr>
            </a:p>
          </p:txBody>
        </p:sp>
      </p:grpSp>
      <p:grpSp>
        <p:nvGrpSpPr>
          <p:cNvPr id="38" name="Group 37">
            <a:extLst>
              <a:ext uri="{FF2B5EF4-FFF2-40B4-BE49-F238E27FC236}">
                <a16:creationId xmlns:a16="http://schemas.microsoft.com/office/drawing/2014/main" id="{02955A5D-18BF-4C41-9ED4-70BDC3F4591A}"/>
              </a:ext>
            </a:extLst>
          </p:cNvPr>
          <p:cNvGrpSpPr/>
          <p:nvPr/>
        </p:nvGrpSpPr>
        <p:grpSpPr>
          <a:xfrm>
            <a:off x="4288501" y="4125645"/>
            <a:ext cx="7943255" cy="2582673"/>
            <a:chOff x="4288501" y="3892564"/>
            <a:chExt cx="7943255" cy="2582673"/>
          </a:xfrm>
        </p:grpSpPr>
        <p:sp>
          <p:nvSpPr>
            <p:cNvPr id="34" name="TextBox 33">
              <a:extLst>
                <a:ext uri="{FF2B5EF4-FFF2-40B4-BE49-F238E27FC236}">
                  <a16:creationId xmlns:a16="http://schemas.microsoft.com/office/drawing/2014/main" id="{6FE8FE75-BB69-BF4E-8A49-DB4D44583FA6}"/>
                </a:ext>
              </a:extLst>
            </p:cNvPr>
            <p:cNvSpPr txBox="1"/>
            <p:nvPr/>
          </p:nvSpPr>
          <p:spPr>
            <a:xfrm>
              <a:off x="4314332" y="6013572"/>
              <a:ext cx="7917424" cy="461665"/>
            </a:xfrm>
            <a:prstGeom prst="rect">
              <a:avLst/>
            </a:prstGeom>
            <a:noFill/>
          </p:spPr>
          <p:txBody>
            <a:bodyPr wrap="none" rtlCol="0">
              <a:spAutoFit/>
            </a:bodyPr>
            <a:lstStyle/>
            <a:p>
              <a:r>
                <a:rPr lang="en-US" sz="2400" b="1" dirty="0">
                  <a:solidFill>
                    <a:srgbClr val="FF0000"/>
                  </a:solidFill>
                </a:rPr>
                <a:t>Fast:</a:t>
              </a:r>
              <a:r>
                <a:rPr lang="en-US" sz="2400" dirty="0"/>
                <a:t> uses eigenvector continuation emulators for observables</a:t>
              </a:r>
            </a:p>
          </p:txBody>
        </p:sp>
        <p:sp>
          <p:nvSpPr>
            <p:cNvPr id="35" name="TextBox 34">
              <a:extLst>
                <a:ext uri="{FF2B5EF4-FFF2-40B4-BE49-F238E27FC236}">
                  <a16:creationId xmlns:a16="http://schemas.microsoft.com/office/drawing/2014/main" id="{B62EC1AF-80CD-7346-8DFF-524E33A5D4E8}"/>
                </a:ext>
              </a:extLst>
            </p:cNvPr>
            <p:cNvSpPr txBox="1"/>
            <p:nvPr/>
          </p:nvSpPr>
          <p:spPr>
            <a:xfrm>
              <a:off x="4288501" y="5534740"/>
              <a:ext cx="7616188" cy="461665"/>
            </a:xfrm>
            <a:prstGeom prst="rect">
              <a:avLst/>
            </a:prstGeom>
            <a:noFill/>
          </p:spPr>
          <p:txBody>
            <a:bodyPr wrap="none" rtlCol="0">
              <a:spAutoFit/>
            </a:bodyPr>
            <a:lstStyle/>
            <a:p>
              <a:r>
                <a:rPr lang="en-US" sz="2400" b="1" dirty="0">
                  <a:solidFill>
                    <a:srgbClr val="FF0000"/>
                  </a:solidFill>
                </a:rPr>
                <a:t>Rigorous:</a:t>
              </a:r>
              <a:r>
                <a:rPr lang="en-US" sz="2400" dirty="0"/>
                <a:t> statistical best practices for parameter estimation</a:t>
              </a:r>
            </a:p>
          </p:txBody>
        </p:sp>
        <p:sp>
          <p:nvSpPr>
            <p:cNvPr id="36" name="TextBox 35">
              <a:extLst>
                <a:ext uri="{FF2B5EF4-FFF2-40B4-BE49-F238E27FC236}">
                  <a16:creationId xmlns:a16="http://schemas.microsoft.com/office/drawing/2014/main" id="{6012AB10-C5AC-7E47-B002-8A9E811B64F6}"/>
                </a:ext>
              </a:extLst>
            </p:cNvPr>
            <p:cNvSpPr txBox="1"/>
            <p:nvPr/>
          </p:nvSpPr>
          <p:spPr>
            <a:xfrm>
              <a:off x="4314332" y="3892564"/>
              <a:ext cx="6535764" cy="461665"/>
            </a:xfrm>
            <a:prstGeom prst="rect">
              <a:avLst/>
            </a:prstGeom>
            <a:noFill/>
          </p:spPr>
          <p:txBody>
            <a:bodyPr wrap="none" rtlCol="0">
              <a:spAutoFit/>
            </a:bodyPr>
            <a:lstStyle/>
            <a:p>
              <a:r>
                <a:rPr lang="en-US" sz="2400" b="1" dirty="0">
                  <a:solidFill>
                    <a:srgbClr val="FF0000"/>
                  </a:solidFill>
                </a:rPr>
                <a:t>Chiral 3N forces:</a:t>
              </a:r>
              <a:r>
                <a:rPr lang="en-US" sz="2400" dirty="0"/>
                <a:t> estimate constraints on </a:t>
              </a:r>
              <a:r>
                <a:rPr lang="en-US" sz="2400" i="1" dirty="0" err="1"/>
                <a:t>c</a:t>
              </a:r>
              <a:r>
                <a:rPr lang="en-US" sz="2400" i="1" baseline="-25000" dirty="0" err="1"/>
                <a:t>D</a:t>
              </a:r>
              <a:r>
                <a:rPr lang="en-US" sz="2400" dirty="0"/>
                <a:t> and </a:t>
              </a:r>
              <a:r>
                <a:rPr lang="en-US" sz="2400" i="1" dirty="0" err="1"/>
                <a:t>c</a:t>
              </a:r>
              <a:r>
                <a:rPr lang="en-US" sz="2400" i="1" baseline="-25000" dirty="0" err="1"/>
                <a:t>E</a:t>
              </a:r>
              <a:endParaRPr lang="en-US" sz="2400" i="1" baseline="-25000" dirty="0"/>
            </a:p>
          </p:txBody>
        </p:sp>
        <p:sp>
          <p:nvSpPr>
            <p:cNvPr id="37" name="TextBox 36">
              <a:extLst>
                <a:ext uri="{FF2B5EF4-FFF2-40B4-BE49-F238E27FC236}">
                  <a16:creationId xmlns:a16="http://schemas.microsoft.com/office/drawing/2014/main" id="{B2422D92-C6B0-2044-82EC-5BBA6BF7BCF7}"/>
                </a:ext>
              </a:extLst>
            </p:cNvPr>
            <p:cNvSpPr txBox="1"/>
            <p:nvPr/>
          </p:nvSpPr>
          <p:spPr>
            <a:xfrm>
              <a:off x="4328743" y="4340511"/>
              <a:ext cx="6427978" cy="1200329"/>
            </a:xfrm>
            <a:prstGeom prst="rect">
              <a:avLst/>
            </a:prstGeom>
            <a:noFill/>
          </p:spPr>
          <p:txBody>
            <a:bodyPr wrap="none" rtlCol="0">
              <a:spAutoFit/>
            </a:bodyPr>
            <a:lstStyle/>
            <a:p>
              <a:r>
                <a:rPr lang="en-US" sz="2400" b="1" dirty="0">
                  <a:solidFill>
                    <a:srgbClr val="FF0000"/>
                  </a:solidFill>
                </a:rPr>
                <a:t>Few-body observables (cf. other possibilities): </a:t>
              </a:r>
              <a:br>
                <a:rPr lang="en-US" sz="2400" b="1" dirty="0">
                  <a:solidFill>
                    <a:srgbClr val="FF0000"/>
                  </a:solidFill>
                </a:rPr>
              </a:br>
              <a:r>
                <a:rPr lang="en-US" sz="2400" b="1" dirty="0">
                  <a:solidFill>
                    <a:srgbClr val="FF0000"/>
                  </a:solidFill>
                </a:rPr>
                <a:t>          </a:t>
              </a:r>
              <a:r>
                <a:rPr lang="en-US" sz="2400" baseline="30000" dirty="0"/>
                <a:t>3</a:t>
              </a:r>
              <a:r>
                <a:rPr lang="en-US" sz="2400" dirty="0"/>
                <a:t>H ground-state energy; </a:t>
              </a:r>
              <a:r>
                <a:rPr lang="en-US" sz="2400" baseline="30000" dirty="0"/>
                <a:t>3</a:t>
              </a:r>
              <a:r>
                <a:rPr lang="en-US" sz="2400" dirty="0"/>
                <a:t>H β-decay half-life; </a:t>
              </a:r>
              <a:br>
                <a:rPr lang="en-US" sz="2400" dirty="0"/>
              </a:br>
              <a:r>
                <a:rPr lang="en-US" sz="2400" dirty="0"/>
                <a:t>          </a:t>
              </a:r>
              <a:r>
                <a:rPr lang="en-US" sz="2400" baseline="30000" dirty="0"/>
                <a:t>4</a:t>
              </a:r>
              <a:r>
                <a:rPr lang="en-US" sz="2400" dirty="0"/>
                <a:t>He ground-state energy; </a:t>
              </a:r>
              <a:r>
                <a:rPr lang="en-US" sz="2400" baseline="30000" dirty="0"/>
                <a:t>4</a:t>
              </a:r>
              <a:r>
                <a:rPr lang="en-US" sz="2400" dirty="0"/>
                <a:t>He charge radius</a:t>
              </a:r>
              <a:endParaRPr lang="en-US" sz="2400" baseline="-25000" dirty="0"/>
            </a:p>
          </p:txBody>
        </p:sp>
      </p:grpSp>
      <p:sp>
        <p:nvSpPr>
          <p:cNvPr id="39" name="TextBox 38">
            <a:extLst>
              <a:ext uri="{FF2B5EF4-FFF2-40B4-BE49-F238E27FC236}">
                <a16:creationId xmlns:a16="http://schemas.microsoft.com/office/drawing/2014/main" id="{DA89D48B-B838-564D-9868-1B200F0FB65E}"/>
              </a:ext>
            </a:extLst>
          </p:cNvPr>
          <p:cNvSpPr txBox="1"/>
          <p:nvPr/>
        </p:nvSpPr>
        <p:spPr>
          <a:xfrm>
            <a:off x="5192791" y="3314207"/>
            <a:ext cx="5403133" cy="707886"/>
          </a:xfrm>
          <a:prstGeom prst="rect">
            <a:avLst/>
          </a:prstGeom>
          <a:noFill/>
        </p:spPr>
        <p:txBody>
          <a:bodyPr wrap="square" rtlCol="0">
            <a:spAutoFit/>
          </a:bodyPr>
          <a:lstStyle/>
          <a:p>
            <a:pPr algn="ctr"/>
            <a:r>
              <a:rPr lang="en-US" sz="2000" b="1" dirty="0"/>
              <a:t>Original title:</a:t>
            </a:r>
            <a:r>
              <a:rPr lang="en-US" sz="2000" dirty="0"/>
              <a:t> </a:t>
            </a:r>
            <a:r>
              <a:rPr lang="en-US" sz="2000" i="1" dirty="0">
                <a:solidFill>
                  <a:srgbClr val="FF0000"/>
                </a:solidFill>
              </a:rPr>
              <a:t>Fast</a:t>
            </a:r>
            <a:r>
              <a:rPr lang="en-US" sz="2000" i="1" dirty="0"/>
              <a:t> &amp; </a:t>
            </a:r>
            <a:r>
              <a:rPr lang="en-US" sz="2000" i="1" dirty="0">
                <a:solidFill>
                  <a:srgbClr val="FF0000"/>
                </a:solidFill>
              </a:rPr>
              <a:t>rigorous</a:t>
            </a:r>
            <a:r>
              <a:rPr lang="en-US" sz="2000" i="1" dirty="0"/>
              <a:t> constraints on </a:t>
            </a:r>
            <a:r>
              <a:rPr lang="en-US" sz="2000" i="1" dirty="0">
                <a:solidFill>
                  <a:srgbClr val="FF0000"/>
                </a:solidFill>
              </a:rPr>
              <a:t>chiral three-nucleon forces</a:t>
            </a:r>
            <a:r>
              <a:rPr lang="en-US" sz="2000" i="1" dirty="0"/>
              <a:t> from </a:t>
            </a:r>
            <a:r>
              <a:rPr lang="en-US" sz="2000" i="1" dirty="0">
                <a:solidFill>
                  <a:srgbClr val="FF0000"/>
                </a:solidFill>
              </a:rPr>
              <a:t>few-body observables</a:t>
            </a:r>
          </a:p>
        </p:txBody>
      </p:sp>
      <p:sp>
        <p:nvSpPr>
          <p:cNvPr id="4" name="TextBox 3">
            <a:extLst>
              <a:ext uri="{FF2B5EF4-FFF2-40B4-BE49-F238E27FC236}">
                <a16:creationId xmlns:a16="http://schemas.microsoft.com/office/drawing/2014/main" id="{976BBF1C-BE8F-166B-E741-8BC9457DDDAF}"/>
              </a:ext>
            </a:extLst>
          </p:cNvPr>
          <p:cNvSpPr txBox="1"/>
          <p:nvPr/>
        </p:nvSpPr>
        <p:spPr>
          <a:xfrm>
            <a:off x="5750730" y="1776118"/>
            <a:ext cx="6219972" cy="1477328"/>
          </a:xfrm>
          <a:prstGeom prst="rect">
            <a:avLst/>
          </a:prstGeom>
          <a:solidFill>
            <a:schemeClr val="accent3">
              <a:lumMod val="20000"/>
              <a:lumOff val="80000"/>
            </a:schemeClr>
          </a:solidFill>
        </p:spPr>
        <p:txBody>
          <a:bodyPr wrap="square" rtlCol="0">
            <a:spAutoFit/>
          </a:bodyPr>
          <a:lstStyle/>
          <a:p>
            <a:r>
              <a:rPr lang="en-US" dirty="0"/>
              <a:t>See also: </a:t>
            </a:r>
            <a:r>
              <a:rPr lang="en-US" dirty="0" err="1"/>
              <a:t>Djärv</a:t>
            </a:r>
            <a:r>
              <a:rPr lang="en-US" dirty="0"/>
              <a:t> et al., </a:t>
            </a:r>
            <a:r>
              <a:rPr lang="en-US" dirty="0">
                <a:hlinkClick r:id="rId7"/>
              </a:rPr>
              <a:t>PRC (2022) </a:t>
            </a:r>
            <a:r>
              <a:rPr lang="en-US" dirty="0"/>
              <a:t>on A=6 nuclei, </a:t>
            </a:r>
            <a:r>
              <a:rPr lang="en-US" dirty="0" err="1"/>
              <a:t>Svensson</a:t>
            </a:r>
            <a:r>
              <a:rPr lang="en-US" dirty="0"/>
              <a:t> et al., </a:t>
            </a:r>
            <a:r>
              <a:rPr lang="en-US" dirty="0">
                <a:hlinkClick r:id="rId8"/>
              </a:rPr>
              <a:t>arXiv:2206.08250 </a:t>
            </a:r>
            <a:r>
              <a:rPr lang="en-US" dirty="0"/>
              <a:t>on Bayesian LEC estimation; </a:t>
            </a:r>
            <a:r>
              <a:rPr lang="en-US" b="0" i="0" u="none" strike="noStrike" dirty="0" err="1">
                <a:solidFill>
                  <a:srgbClr val="282828"/>
                </a:solidFill>
                <a:effectLst/>
                <a:latin typeface="MuseoSans"/>
              </a:rPr>
              <a:t>Alnamlah</a:t>
            </a:r>
            <a:r>
              <a:rPr lang="en-US" b="0" i="0" u="none" strike="noStrike" dirty="0">
                <a:solidFill>
                  <a:srgbClr val="282828"/>
                </a:solidFill>
                <a:effectLst/>
                <a:latin typeface="MuseoSans"/>
              </a:rPr>
              <a:t> et al., </a:t>
            </a:r>
            <a:r>
              <a:rPr lang="en-US" b="0" i="0" u="none" strike="noStrike" dirty="0">
                <a:solidFill>
                  <a:srgbClr val="282828"/>
                </a:solidFill>
                <a:effectLst/>
                <a:latin typeface="MuseoSans"/>
                <a:hlinkClick r:id="rId9"/>
              </a:rPr>
              <a:t>Front. Phys. (2022) </a:t>
            </a:r>
            <a:r>
              <a:rPr lang="en-US" b="0" i="0" u="none" strike="noStrike" dirty="0">
                <a:solidFill>
                  <a:srgbClr val="282828"/>
                </a:solidFill>
                <a:effectLst/>
                <a:latin typeface="MuseoSans"/>
              </a:rPr>
              <a:t>on EFT for rotational bands; </a:t>
            </a:r>
            <a:r>
              <a:rPr lang="en-US" b="0" i="0" u="none" strike="noStrike" dirty="0">
                <a:solidFill>
                  <a:srgbClr val="282828"/>
                </a:solidFill>
                <a:effectLst/>
                <a:latin typeface="MuseoSans"/>
                <a:hlinkClick r:id="rId10"/>
              </a:rPr>
              <a:t>Acharya et al. Front. Phys. (2022)</a:t>
            </a:r>
            <a:r>
              <a:rPr lang="en-US" b="0" i="0" u="none" strike="noStrike" dirty="0">
                <a:solidFill>
                  <a:srgbClr val="282828"/>
                </a:solidFill>
                <a:effectLst/>
                <a:latin typeface="MuseoSans"/>
              </a:rPr>
              <a:t> on E&amp;M observables; Poudel et al., </a:t>
            </a:r>
            <a:r>
              <a:rPr lang="en-US" b="0" i="0" u="none" strike="noStrike" dirty="0">
                <a:solidFill>
                  <a:srgbClr val="282828"/>
                </a:solidFill>
                <a:effectLst/>
                <a:latin typeface="MuseoSans"/>
                <a:hlinkClick r:id="rId11"/>
              </a:rPr>
              <a:t>J. Phys. G (2022)</a:t>
            </a:r>
            <a:r>
              <a:rPr lang="en-US" b="0" i="0" u="none" strike="noStrike" dirty="0">
                <a:solidFill>
                  <a:srgbClr val="282828"/>
                </a:solidFill>
                <a:effectLst/>
                <a:latin typeface="MuseoSans"/>
              </a:rPr>
              <a:t> on 3He-</a:t>
            </a:r>
            <a:r>
              <a:rPr lang="el-GR" b="0" i="0" u="none" strike="noStrike" dirty="0">
                <a:solidFill>
                  <a:srgbClr val="282828"/>
                </a:solidFill>
                <a:effectLst/>
                <a:latin typeface="MuseoSans"/>
              </a:rPr>
              <a:t>α</a:t>
            </a:r>
            <a:r>
              <a:rPr lang="en-US" b="0" i="0" u="none" strike="noStrike" dirty="0">
                <a:solidFill>
                  <a:srgbClr val="282828"/>
                </a:solidFill>
                <a:effectLst/>
                <a:latin typeface="MuseoSans"/>
              </a:rPr>
              <a:t> scattering; Baker et al., </a:t>
            </a:r>
            <a:r>
              <a:rPr lang="en-US" b="0" i="0" u="none" strike="noStrike" dirty="0">
                <a:solidFill>
                  <a:srgbClr val="282828"/>
                </a:solidFill>
                <a:effectLst/>
                <a:latin typeface="MuseoSans"/>
                <a:hlinkClick r:id="rId12"/>
              </a:rPr>
              <a:t>PRC (2022) </a:t>
            </a:r>
            <a:r>
              <a:rPr lang="en-US" b="0" i="0" u="none" strike="noStrike" dirty="0">
                <a:solidFill>
                  <a:srgbClr val="282828"/>
                </a:solidFill>
                <a:effectLst/>
                <a:latin typeface="MuseoSans"/>
              </a:rPr>
              <a:t>on N-A, …</a:t>
            </a:r>
            <a:endParaRPr lang="en-US" dirty="0"/>
          </a:p>
        </p:txBody>
      </p:sp>
    </p:spTree>
    <p:extLst>
      <p:ext uri="{BB962C8B-B14F-4D97-AF65-F5344CB8AC3E}">
        <p14:creationId xmlns:p14="http://schemas.microsoft.com/office/powerpoint/2010/main" val="2426689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78A9C43-9CE5-7B4D-A407-3191095678BD}"/>
              </a:ext>
            </a:extLst>
          </p:cNvPr>
          <p:cNvSpPr/>
          <p:nvPr/>
        </p:nvSpPr>
        <p:spPr>
          <a:xfrm>
            <a:off x="294877" y="146996"/>
            <a:ext cx="11536684" cy="646331"/>
          </a:xfrm>
          <a:prstGeom prst="rect">
            <a:avLst/>
          </a:prstGeom>
        </p:spPr>
        <p:txBody>
          <a:bodyPr wrap="none">
            <a:spAutoFit/>
          </a:bodyPr>
          <a:lstStyle/>
          <a:p>
            <a:r>
              <a:rPr lang="en-US" sz="3600" b="1" i="0" dirty="0">
                <a:solidFill>
                  <a:srgbClr val="FF0000"/>
                </a:solidFill>
                <a:effectLst/>
              </a:rPr>
              <a:t>(almost) Full Bayesian approach to constraining parameters</a:t>
            </a:r>
            <a:endParaRPr lang="en-US" sz="3600" b="1" dirty="0">
              <a:solidFill>
                <a:srgbClr val="FF0000"/>
              </a:solidFill>
            </a:endParaRPr>
          </a:p>
        </p:txBody>
      </p:sp>
      <p:pic>
        <p:nvPicPr>
          <p:cNvPr id="12" name="Picture 11">
            <a:extLst>
              <a:ext uri="{FF2B5EF4-FFF2-40B4-BE49-F238E27FC236}">
                <a16:creationId xmlns:a16="http://schemas.microsoft.com/office/drawing/2014/main" id="{AF6CDDFE-2EDE-5140-AA0E-A23EAD853F17}"/>
              </a:ext>
            </a:extLst>
          </p:cNvPr>
          <p:cNvPicPr>
            <a:picLocks noChangeAspect="1"/>
          </p:cNvPicPr>
          <p:nvPr/>
        </p:nvPicPr>
        <p:blipFill>
          <a:blip r:embed="rId3"/>
          <a:stretch>
            <a:fillRect/>
          </a:stretch>
        </p:blipFill>
        <p:spPr>
          <a:xfrm>
            <a:off x="707655" y="1310119"/>
            <a:ext cx="10776690" cy="733492"/>
          </a:xfrm>
          <a:prstGeom prst="rect">
            <a:avLst/>
          </a:prstGeom>
        </p:spPr>
      </p:pic>
      <p:grpSp>
        <p:nvGrpSpPr>
          <p:cNvPr id="19" name="Group 18">
            <a:extLst>
              <a:ext uri="{FF2B5EF4-FFF2-40B4-BE49-F238E27FC236}">
                <a16:creationId xmlns:a16="http://schemas.microsoft.com/office/drawing/2014/main" id="{51170999-616F-4246-BD4B-FA505438E30E}"/>
              </a:ext>
            </a:extLst>
          </p:cNvPr>
          <p:cNvGrpSpPr/>
          <p:nvPr/>
        </p:nvGrpSpPr>
        <p:grpSpPr>
          <a:xfrm>
            <a:off x="707655" y="5234619"/>
            <a:ext cx="10609251" cy="954107"/>
            <a:chOff x="342619" y="4022821"/>
            <a:chExt cx="10609251" cy="954107"/>
          </a:xfrm>
        </p:grpSpPr>
        <p:sp>
          <p:nvSpPr>
            <p:cNvPr id="7" name="TextBox 6">
              <a:extLst>
                <a:ext uri="{FF2B5EF4-FFF2-40B4-BE49-F238E27FC236}">
                  <a16:creationId xmlns:a16="http://schemas.microsoft.com/office/drawing/2014/main" id="{920C70DF-72F7-7647-A70B-24F46A733882}"/>
                </a:ext>
              </a:extLst>
            </p:cNvPr>
            <p:cNvSpPr txBox="1"/>
            <p:nvPr/>
          </p:nvSpPr>
          <p:spPr>
            <a:xfrm>
              <a:off x="342619" y="4022821"/>
              <a:ext cx="10609251" cy="954107"/>
            </a:xfrm>
            <a:prstGeom prst="rect">
              <a:avLst/>
            </a:prstGeom>
            <a:noFill/>
          </p:spPr>
          <p:txBody>
            <a:bodyPr wrap="none" rtlCol="0">
              <a:spAutoFit/>
            </a:bodyPr>
            <a:lstStyle/>
            <a:p>
              <a:pPr algn="ctr"/>
              <a:r>
                <a:rPr lang="en-US" sz="2800" dirty="0">
                  <a:solidFill>
                    <a:srgbClr val="FF0000"/>
                  </a:solidFill>
                </a:rPr>
                <a:t>Sample pdf with MCMC over 15 dimensions (11 NN LECs + </a:t>
              </a:r>
              <a:r>
                <a:rPr lang="en-US" sz="2800" i="1" dirty="0" err="1">
                  <a:solidFill>
                    <a:srgbClr val="FF0000"/>
                  </a:solidFill>
                </a:rPr>
                <a:t>c</a:t>
              </a:r>
              <a:r>
                <a:rPr lang="en-US" sz="2800" i="1" baseline="-25000" dirty="0" err="1">
                  <a:solidFill>
                    <a:srgbClr val="FF0000"/>
                  </a:solidFill>
                </a:rPr>
                <a:t>D</a:t>
              </a:r>
              <a:r>
                <a:rPr lang="en-US" sz="2800" dirty="0">
                  <a:solidFill>
                    <a:srgbClr val="FF0000"/>
                  </a:solidFill>
                </a:rPr>
                <a:t>, </a:t>
              </a:r>
              <a:r>
                <a:rPr lang="en-US" sz="2800" i="1" dirty="0" err="1">
                  <a:solidFill>
                    <a:srgbClr val="FF0000"/>
                  </a:solidFill>
                </a:rPr>
                <a:t>c</a:t>
              </a:r>
              <a:r>
                <a:rPr lang="en-US" sz="2800" i="1" baseline="-25000" dirty="0" err="1">
                  <a:solidFill>
                    <a:srgbClr val="FF0000"/>
                  </a:solidFill>
                </a:rPr>
                <a:t>E</a:t>
              </a:r>
              <a:r>
                <a:rPr lang="en-US" sz="2800" dirty="0">
                  <a:solidFill>
                    <a:srgbClr val="FF0000"/>
                  </a:solidFill>
                </a:rPr>
                <a:t> + </a:t>
              </a:r>
              <a:r>
                <a:rPr lang="en-US" sz="2800" i="1" dirty="0">
                  <a:solidFill>
                    <a:srgbClr val="FF0000"/>
                  </a:solidFill>
                </a:rPr>
                <a:t>Q</a:t>
              </a:r>
              <a:r>
                <a:rPr lang="en-US" sz="2800" dirty="0">
                  <a:solidFill>
                    <a:srgbClr val="FF0000"/>
                  </a:solidFill>
                </a:rPr>
                <a:t>, </a:t>
              </a:r>
              <a:r>
                <a:rPr lang="en-US" sz="2800" i="1" dirty="0">
                  <a:solidFill>
                    <a:srgbClr val="FF0000"/>
                  </a:solidFill>
                </a:rPr>
                <a:t>c</a:t>
              </a:r>
              <a:r>
                <a:rPr lang="en-US" sz="2800" baseline="30000" dirty="0">
                  <a:solidFill>
                    <a:srgbClr val="FF0000"/>
                  </a:solidFill>
                </a:rPr>
                <a:t>2</a:t>
              </a:r>
              <a:r>
                <a:rPr lang="en-US" sz="2800" dirty="0">
                  <a:solidFill>
                    <a:srgbClr val="FF0000"/>
                  </a:solidFill>
                </a:rPr>
                <a:t>)</a:t>
              </a:r>
              <a:br>
                <a:rPr lang="en-US" sz="2800" dirty="0">
                  <a:solidFill>
                    <a:srgbClr val="FF0000"/>
                  </a:solidFill>
                </a:rPr>
              </a:br>
              <a:r>
                <a:rPr lang="en-US" sz="2800" dirty="0">
                  <a:solidFill>
                    <a:srgbClr val="FF0000"/>
                  </a:solidFill>
                  <a:sym typeface="Wingdings" pitchFamily="2" charset="2"/>
                </a:rPr>
                <a:t> marginalize (integrate out) what you are not considering</a:t>
              </a:r>
              <a:endParaRPr lang="en-US" sz="2800" dirty="0">
                <a:solidFill>
                  <a:srgbClr val="FF0000"/>
                </a:solidFill>
              </a:endParaRPr>
            </a:p>
          </p:txBody>
        </p:sp>
        <p:cxnSp>
          <p:nvCxnSpPr>
            <p:cNvPr id="18" name="Straight Connector 17">
              <a:extLst>
                <a:ext uri="{FF2B5EF4-FFF2-40B4-BE49-F238E27FC236}">
                  <a16:creationId xmlns:a16="http://schemas.microsoft.com/office/drawing/2014/main" id="{24CED10E-1EAB-A34F-B665-0C3A34751CAC}"/>
                </a:ext>
              </a:extLst>
            </p:cNvPr>
            <p:cNvCxnSpPr/>
            <p:nvPr/>
          </p:nvCxnSpPr>
          <p:spPr>
            <a:xfrm>
              <a:off x="10451031" y="4192589"/>
              <a:ext cx="914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519D3393-A87A-7B4C-AD6C-6EFB41321ABD}"/>
              </a:ext>
            </a:extLst>
          </p:cNvPr>
          <p:cNvGrpSpPr/>
          <p:nvPr/>
        </p:nvGrpSpPr>
        <p:grpSpPr>
          <a:xfrm>
            <a:off x="6340656" y="1853066"/>
            <a:ext cx="5037009" cy="749913"/>
            <a:chOff x="6340656" y="1853066"/>
            <a:chExt cx="5037009" cy="749913"/>
          </a:xfrm>
        </p:grpSpPr>
        <p:sp>
          <p:nvSpPr>
            <p:cNvPr id="10" name="TextBox 9">
              <a:extLst>
                <a:ext uri="{FF2B5EF4-FFF2-40B4-BE49-F238E27FC236}">
                  <a16:creationId xmlns:a16="http://schemas.microsoft.com/office/drawing/2014/main" id="{D291A6E5-1B56-0648-854B-44B6A1C45322}"/>
                </a:ext>
              </a:extLst>
            </p:cNvPr>
            <p:cNvSpPr txBox="1"/>
            <p:nvPr/>
          </p:nvSpPr>
          <p:spPr>
            <a:xfrm>
              <a:off x="6435991" y="2202869"/>
              <a:ext cx="4941674" cy="400110"/>
            </a:xfrm>
            <a:prstGeom prst="rect">
              <a:avLst/>
            </a:prstGeom>
            <a:solidFill>
              <a:schemeClr val="bg1">
                <a:lumMod val="95000"/>
              </a:schemeClr>
            </a:solidFill>
          </p:spPr>
          <p:txBody>
            <a:bodyPr wrap="none" rtlCol="0">
              <a:spAutoFit/>
            </a:bodyPr>
            <a:lstStyle/>
            <a:p>
              <a:r>
                <a:rPr lang="en-US" sz="2000" b="1" dirty="0">
                  <a:solidFill>
                    <a:schemeClr val="accent1">
                      <a:lumMod val="75000"/>
                    </a:schemeClr>
                  </a:solidFill>
                </a:rPr>
                <a:t>Individual posteriors; everything has priors!</a:t>
              </a:r>
            </a:p>
          </p:txBody>
        </p:sp>
        <p:sp>
          <p:nvSpPr>
            <p:cNvPr id="28" name="Right Brace 27">
              <a:extLst>
                <a:ext uri="{FF2B5EF4-FFF2-40B4-BE49-F238E27FC236}">
                  <a16:creationId xmlns:a16="http://schemas.microsoft.com/office/drawing/2014/main" id="{F1775A1C-5EF1-C240-BD27-C26989E10A69}"/>
                </a:ext>
              </a:extLst>
            </p:cNvPr>
            <p:cNvSpPr/>
            <p:nvPr/>
          </p:nvSpPr>
          <p:spPr>
            <a:xfrm rot="5400000">
              <a:off x="8718096" y="-524374"/>
              <a:ext cx="274320" cy="5029200"/>
            </a:xfrm>
            <a:prstGeom prst="rightBrace">
              <a:avLst/>
            </a:prstGeom>
            <a:noFill/>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AEC94576-3974-604E-9E55-C9914BBA4EF4}"/>
              </a:ext>
            </a:extLst>
          </p:cNvPr>
          <p:cNvGrpSpPr/>
          <p:nvPr/>
        </p:nvGrpSpPr>
        <p:grpSpPr>
          <a:xfrm>
            <a:off x="1245321" y="931380"/>
            <a:ext cx="1891608" cy="611670"/>
            <a:chOff x="1245321" y="931380"/>
            <a:chExt cx="1891608" cy="611670"/>
          </a:xfrm>
        </p:grpSpPr>
        <p:sp>
          <p:nvSpPr>
            <p:cNvPr id="24" name="TextBox 23">
              <a:extLst>
                <a:ext uri="{FF2B5EF4-FFF2-40B4-BE49-F238E27FC236}">
                  <a16:creationId xmlns:a16="http://schemas.microsoft.com/office/drawing/2014/main" id="{7EE2DA59-F9C2-1047-93D4-5F1AFC41631A}"/>
                </a:ext>
              </a:extLst>
            </p:cNvPr>
            <p:cNvSpPr txBox="1"/>
            <p:nvPr/>
          </p:nvSpPr>
          <p:spPr>
            <a:xfrm>
              <a:off x="1245321" y="931380"/>
              <a:ext cx="1891608" cy="369332"/>
            </a:xfrm>
            <a:prstGeom prst="rect">
              <a:avLst/>
            </a:prstGeom>
            <a:solidFill>
              <a:schemeClr val="bg2"/>
            </a:solidFill>
          </p:spPr>
          <p:txBody>
            <a:bodyPr wrap="none" rtlCol="0">
              <a:spAutoFit/>
            </a:bodyPr>
            <a:lstStyle/>
            <a:p>
              <a:r>
                <a:rPr lang="en-US" dirty="0"/>
                <a:t>Experimental data</a:t>
              </a:r>
            </a:p>
          </p:txBody>
        </p:sp>
        <p:cxnSp>
          <p:nvCxnSpPr>
            <p:cNvPr id="30" name="Straight Connector 29">
              <a:extLst>
                <a:ext uri="{FF2B5EF4-FFF2-40B4-BE49-F238E27FC236}">
                  <a16:creationId xmlns:a16="http://schemas.microsoft.com/office/drawing/2014/main" id="{E4E5E009-FFBC-DE49-BC30-277B687E3A74}"/>
                </a:ext>
              </a:extLst>
            </p:cNvPr>
            <p:cNvCxnSpPr/>
            <p:nvPr/>
          </p:nvCxnSpPr>
          <p:spPr>
            <a:xfrm>
              <a:off x="2590189" y="1300712"/>
              <a:ext cx="137503" cy="242338"/>
            </a:xfrm>
            <a:prstGeom prst="line">
              <a:avLst/>
            </a:prstGeom>
            <a:ln w="1905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AA140D7D-065E-A648-B247-DA55FA5B74CD}"/>
              </a:ext>
            </a:extLst>
          </p:cNvPr>
          <p:cNvGrpSpPr/>
          <p:nvPr/>
        </p:nvGrpSpPr>
        <p:grpSpPr>
          <a:xfrm>
            <a:off x="3429000" y="935995"/>
            <a:ext cx="3451009" cy="701234"/>
            <a:chOff x="3429000" y="935995"/>
            <a:chExt cx="3451009" cy="701234"/>
          </a:xfrm>
        </p:grpSpPr>
        <p:sp>
          <p:nvSpPr>
            <p:cNvPr id="25" name="TextBox 24">
              <a:extLst>
                <a:ext uri="{FF2B5EF4-FFF2-40B4-BE49-F238E27FC236}">
                  <a16:creationId xmlns:a16="http://schemas.microsoft.com/office/drawing/2014/main" id="{34F7ACF9-C53F-0A4E-8DA2-2BEAEE76F2B7}"/>
                </a:ext>
              </a:extLst>
            </p:cNvPr>
            <p:cNvSpPr txBox="1"/>
            <p:nvPr/>
          </p:nvSpPr>
          <p:spPr>
            <a:xfrm>
              <a:off x="3429000" y="935995"/>
              <a:ext cx="3451009" cy="369332"/>
            </a:xfrm>
            <a:prstGeom prst="rect">
              <a:avLst/>
            </a:prstGeom>
            <a:solidFill>
              <a:schemeClr val="bg2"/>
            </a:solidFill>
          </p:spPr>
          <p:txBody>
            <a:bodyPr wrap="none" rtlCol="0">
              <a:spAutoFit/>
            </a:bodyPr>
            <a:lstStyle/>
            <a:p>
              <a:r>
                <a:rPr lang="en-US" dirty="0"/>
                <a:t>Other info (EFT scheme/scale, etc.)</a:t>
              </a:r>
            </a:p>
          </p:txBody>
        </p:sp>
        <p:cxnSp>
          <p:nvCxnSpPr>
            <p:cNvPr id="34" name="Straight Connector 33">
              <a:extLst>
                <a:ext uri="{FF2B5EF4-FFF2-40B4-BE49-F238E27FC236}">
                  <a16:creationId xmlns:a16="http://schemas.microsoft.com/office/drawing/2014/main" id="{D1E7A72A-8929-FF4F-A65E-1B7040786DF4}"/>
                </a:ext>
              </a:extLst>
            </p:cNvPr>
            <p:cNvCxnSpPr>
              <a:cxnSpLocks/>
            </p:cNvCxnSpPr>
            <p:nvPr/>
          </p:nvCxnSpPr>
          <p:spPr>
            <a:xfrm flipH="1">
              <a:off x="3531870" y="1300712"/>
              <a:ext cx="525780" cy="336517"/>
            </a:xfrm>
            <a:prstGeom prst="line">
              <a:avLst/>
            </a:prstGeom>
            <a:ln w="2540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AC978807-CA61-7342-BB40-D010B92A5BEE}"/>
              </a:ext>
            </a:extLst>
          </p:cNvPr>
          <p:cNvGrpSpPr/>
          <p:nvPr/>
        </p:nvGrpSpPr>
        <p:grpSpPr>
          <a:xfrm>
            <a:off x="2658940" y="2011304"/>
            <a:ext cx="9054005" cy="1987556"/>
            <a:chOff x="2658940" y="2011304"/>
            <a:chExt cx="9054005" cy="1987556"/>
          </a:xfrm>
        </p:grpSpPr>
        <p:pic>
          <p:nvPicPr>
            <p:cNvPr id="13" name="Picture 12">
              <a:extLst>
                <a:ext uri="{FF2B5EF4-FFF2-40B4-BE49-F238E27FC236}">
                  <a16:creationId xmlns:a16="http://schemas.microsoft.com/office/drawing/2014/main" id="{FD45A371-AB3E-B347-AA5A-466595D2288D}"/>
                </a:ext>
              </a:extLst>
            </p:cNvPr>
            <p:cNvPicPr>
              <a:picLocks noChangeAspect="1"/>
            </p:cNvPicPr>
            <p:nvPr/>
          </p:nvPicPr>
          <p:blipFill>
            <a:blip r:embed="rId4"/>
            <a:stretch>
              <a:fillRect/>
            </a:stretch>
          </p:blipFill>
          <p:spPr>
            <a:xfrm>
              <a:off x="4212258" y="3279370"/>
              <a:ext cx="7500687" cy="719490"/>
            </a:xfrm>
            <a:prstGeom prst="rect">
              <a:avLst/>
            </a:prstGeom>
          </p:spPr>
        </p:pic>
        <p:sp>
          <p:nvSpPr>
            <p:cNvPr id="20" name="TextBox 19">
              <a:extLst>
                <a:ext uri="{FF2B5EF4-FFF2-40B4-BE49-F238E27FC236}">
                  <a16:creationId xmlns:a16="http://schemas.microsoft.com/office/drawing/2014/main" id="{B0834DF2-AB63-7048-9406-505E96CD7B87}"/>
                </a:ext>
              </a:extLst>
            </p:cNvPr>
            <p:cNvSpPr txBox="1"/>
            <p:nvPr/>
          </p:nvSpPr>
          <p:spPr>
            <a:xfrm>
              <a:off x="2658940" y="3395044"/>
              <a:ext cx="1538883" cy="461665"/>
            </a:xfrm>
            <a:prstGeom prst="rect">
              <a:avLst/>
            </a:prstGeom>
            <a:solidFill>
              <a:schemeClr val="bg2"/>
            </a:solidFill>
          </p:spPr>
          <p:txBody>
            <a:bodyPr wrap="none" rtlCol="0">
              <a:spAutoFit/>
            </a:bodyPr>
            <a:lstStyle/>
            <a:p>
              <a:r>
                <a:rPr lang="en-US" sz="2400" dirty="0"/>
                <a:t>Likelihood:</a:t>
              </a:r>
            </a:p>
          </p:txBody>
        </p:sp>
        <p:cxnSp>
          <p:nvCxnSpPr>
            <p:cNvPr id="40" name="Straight Connector 39">
              <a:extLst>
                <a:ext uri="{FF2B5EF4-FFF2-40B4-BE49-F238E27FC236}">
                  <a16:creationId xmlns:a16="http://schemas.microsoft.com/office/drawing/2014/main" id="{64061C40-AFEE-A54C-812A-B569ACF34CD0}"/>
                </a:ext>
              </a:extLst>
            </p:cNvPr>
            <p:cNvCxnSpPr>
              <a:cxnSpLocks/>
            </p:cNvCxnSpPr>
            <p:nvPr/>
          </p:nvCxnSpPr>
          <p:spPr>
            <a:xfrm flipH="1">
              <a:off x="4000593" y="2011304"/>
              <a:ext cx="1125698" cy="1351433"/>
            </a:xfrm>
            <a:prstGeom prst="line">
              <a:avLst/>
            </a:prstGeom>
            <a:ln w="2540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56EE8882-4D06-6B44-BA32-8B7FA59B6E6A}"/>
              </a:ext>
            </a:extLst>
          </p:cNvPr>
          <p:cNvGrpSpPr/>
          <p:nvPr/>
        </p:nvGrpSpPr>
        <p:grpSpPr>
          <a:xfrm>
            <a:off x="43244" y="1853066"/>
            <a:ext cx="1316926" cy="836876"/>
            <a:chOff x="43244" y="1853066"/>
            <a:chExt cx="1316926" cy="836876"/>
          </a:xfrm>
        </p:grpSpPr>
        <p:sp>
          <p:nvSpPr>
            <p:cNvPr id="21" name="TextBox 20">
              <a:extLst>
                <a:ext uri="{FF2B5EF4-FFF2-40B4-BE49-F238E27FC236}">
                  <a16:creationId xmlns:a16="http://schemas.microsoft.com/office/drawing/2014/main" id="{FD7AEC93-67FB-594C-BFD2-FB520F8D3369}"/>
                </a:ext>
              </a:extLst>
            </p:cNvPr>
            <p:cNvSpPr txBox="1"/>
            <p:nvPr/>
          </p:nvSpPr>
          <p:spPr>
            <a:xfrm>
              <a:off x="43244" y="2043611"/>
              <a:ext cx="924164" cy="646331"/>
            </a:xfrm>
            <a:prstGeom prst="rect">
              <a:avLst/>
            </a:prstGeom>
            <a:solidFill>
              <a:schemeClr val="bg2"/>
            </a:solidFill>
          </p:spPr>
          <p:txBody>
            <a:bodyPr wrap="none" rtlCol="0">
              <a:spAutoFit/>
            </a:bodyPr>
            <a:lstStyle/>
            <a:p>
              <a:pPr algn="ctr"/>
              <a:r>
                <a:rPr lang="en-US" dirty="0"/>
                <a:t>NN </a:t>
              </a:r>
              <a:r>
                <a:rPr lang="en-US" i="1" dirty="0"/>
                <a:t>and</a:t>
              </a:r>
              <a:br>
                <a:rPr lang="en-US" dirty="0"/>
              </a:br>
              <a:r>
                <a:rPr lang="en-US" dirty="0"/>
                <a:t>3N LECs</a:t>
              </a:r>
            </a:p>
          </p:txBody>
        </p:sp>
        <p:cxnSp>
          <p:nvCxnSpPr>
            <p:cNvPr id="44" name="Straight Connector 43">
              <a:extLst>
                <a:ext uri="{FF2B5EF4-FFF2-40B4-BE49-F238E27FC236}">
                  <a16:creationId xmlns:a16="http://schemas.microsoft.com/office/drawing/2014/main" id="{7F54932A-30F1-254C-9E93-441E1EEF4F94}"/>
                </a:ext>
              </a:extLst>
            </p:cNvPr>
            <p:cNvCxnSpPr>
              <a:cxnSpLocks/>
            </p:cNvCxnSpPr>
            <p:nvPr/>
          </p:nvCxnSpPr>
          <p:spPr>
            <a:xfrm flipH="1">
              <a:off x="978838" y="1853066"/>
              <a:ext cx="381332" cy="274320"/>
            </a:xfrm>
            <a:prstGeom prst="line">
              <a:avLst/>
            </a:prstGeom>
            <a:ln w="2540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722E6E19-893A-0443-BD42-36BADD09E4A2}"/>
              </a:ext>
            </a:extLst>
          </p:cNvPr>
          <p:cNvGrpSpPr/>
          <p:nvPr/>
        </p:nvGrpSpPr>
        <p:grpSpPr>
          <a:xfrm>
            <a:off x="1070478" y="1874144"/>
            <a:ext cx="1519711" cy="981119"/>
            <a:chOff x="1070478" y="1874144"/>
            <a:chExt cx="1519711" cy="981119"/>
          </a:xfrm>
        </p:grpSpPr>
        <p:sp>
          <p:nvSpPr>
            <p:cNvPr id="22" name="TextBox 21">
              <a:extLst>
                <a:ext uri="{FF2B5EF4-FFF2-40B4-BE49-F238E27FC236}">
                  <a16:creationId xmlns:a16="http://schemas.microsoft.com/office/drawing/2014/main" id="{E71D8073-4639-9043-886D-5804BA100539}"/>
                </a:ext>
              </a:extLst>
            </p:cNvPr>
            <p:cNvSpPr txBox="1"/>
            <p:nvPr/>
          </p:nvSpPr>
          <p:spPr>
            <a:xfrm>
              <a:off x="1070478" y="2208932"/>
              <a:ext cx="1519711" cy="646331"/>
            </a:xfrm>
            <a:prstGeom prst="rect">
              <a:avLst/>
            </a:prstGeom>
            <a:solidFill>
              <a:schemeClr val="bg2"/>
            </a:solidFill>
          </p:spPr>
          <p:txBody>
            <a:bodyPr wrap="none" rtlCol="0">
              <a:spAutoFit/>
            </a:bodyPr>
            <a:lstStyle/>
            <a:p>
              <a:pPr algn="ctr"/>
              <a:r>
                <a:rPr lang="en-US" dirty="0"/>
                <a:t>EFT expansion</a:t>
              </a:r>
              <a:br>
                <a:rPr lang="en-US" dirty="0"/>
              </a:br>
              <a:r>
                <a:rPr lang="en-US" dirty="0"/>
                <a:t>parameter</a:t>
              </a:r>
            </a:p>
          </p:txBody>
        </p:sp>
        <p:cxnSp>
          <p:nvCxnSpPr>
            <p:cNvPr id="46" name="Straight Connector 45">
              <a:extLst>
                <a:ext uri="{FF2B5EF4-FFF2-40B4-BE49-F238E27FC236}">
                  <a16:creationId xmlns:a16="http://schemas.microsoft.com/office/drawing/2014/main" id="{73B224D1-4D0B-5045-8E87-937C4CC543DC}"/>
                </a:ext>
              </a:extLst>
            </p:cNvPr>
            <p:cNvCxnSpPr>
              <a:cxnSpLocks/>
            </p:cNvCxnSpPr>
            <p:nvPr/>
          </p:nvCxnSpPr>
          <p:spPr>
            <a:xfrm>
              <a:off x="1765256" y="1874144"/>
              <a:ext cx="0" cy="313710"/>
            </a:xfrm>
            <a:prstGeom prst="line">
              <a:avLst/>
            </a:prstGeom>
            <a:ln w="2540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F27874B3-40E7-6C4A-B4C3-50B2B073DE4F}"/>
              </a:ext>
            </a:extLst>
          </p:cNvPr>
          <p:cNvGrpSpPr/>
          <p:nvPr/>
        </p:nvGrpSpPr>
        <p:grpSpPr>
          <a:xfrm>
            <a:off x="2220488" y="1834666"/>
            <a:ext cx="1691439" cy="1132275"/>
            <a:chOff x="2220488" y="1834666"/>
            <a:chExt cx="1691439" cy="1132275"/>
          </a:xfrm>
        </p:grpSpPr>
        <p:sp>
          <p:nvSpPr>
            <p:cNvPr id="23" name="TextBox 22">
              <a:extLst>
                <a:ext uri="{FF2B5EF4-FFF2-40B4-BE49-F238E27FC236}">
                  <a16:creationId xmlns:a16="http://schemas.microsoft.com/office/drawing/2014/main" id="{6313727F-6084-C549-96AF-8E900AF08052}"/>
                </a:ext>
              </a:extLst>
            </p:cNvPr>
            <p:cNvSpPr txBox="1"/>
            <p:nvPr/>
          </p:nvSpPr>
          <p:spPr>
            <a:xfrm>
              <a:off x="2727692" y="2043611"/>
              <a:ext cx="1184235" cy="923330"/>
            </a:xfrm>
            <a:prstGeom prst="rect">
              <a:avLst/>
            </a:prstGeom>
            <a:solidFill>
              <a:schemeClr val="bg2"/>
            </a:solidFill>
          </p:spPr>
          <p:txBody>
            <a:bodyPr wrap="none" rtlCol="0">
              <a:spAutoFit/>
            </a:bodyPr>
            <a:lstStyle/>
            <a:p>
              <a:pPr algn="ctr"/>
              <a:r>
                <a:rPr lang="en-US" dirty="0"/>
                <a:t>Truncation</a:t>
              </a:r>
              <a:br>
                <a:rPr lang="en-US" dirty="0"/>
              </a:br>
              <a:r>
                <a:rPr lang="en-US" dirty="0"/>
                <a:t>error</a:t>
              </a:r>
              <a:br>
                <a:rPr lang="en-US" dirty="0"/>
              </a:br>
              <a:r>
                <a:rPr lang="en-US" dirty="0"/>
                <a:t>variance</a:t>
              </a:r>
            </a:p>
          </p:txBody>
        </p:sp>
        <p:cxnSp>
          <p:nvCxnSpPr>
            <p:cNvPr id="48" name="Straight Connector 47">
              <a:extLst>
                <a:ext uri="{FF2B5EF4-FFF2-40B4-BE49-F238E27FC236}">
                  <a16:creationId xmlns:a16="http://schemas.microsoft.com/office/drawing/2014/main" id="{B03E8603-D4D7-6446-A5CD-9F3E4CFBD51E}"/>
                </a:ext>
              </a:extLst>
            </p:cNvPr>
            <p:cNvCxnSpPr>
              <a:cxnSpLocks/>
            </p:cNvCxnSpPr>
            <p:nvPr/>
          </p:nvCxnSpPr>
          <p:spPr>
            <a:xfrm>
              <a:off x="2220488" y="1834666"/>
              <a:ext cx="472771" cy="269618"/>
            </a:xfrm>
            <a:prstGeom prst="line">
              <a:avLst/>
            </a:prstGeom>
            <a:ln w="2540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55" name="TextBox 54">
            <a:extLst>
              <a:ext uri="{FF2B5EF4-FFF2-40B4-BE49-F238E27FC236}">
                <a16:creationId xmlns:a16="http://schemas.microsoft.com/office/drawing/2014/main" id="{0B447656-AAF7-D948-BE90-EBBEC7A70B0A}"/>
              </a:ext>
            </a:extLst>
          </p:cNvPr>
          <p:cNvSpPr txBox="1"/>
          <p:nvPr/>
        </p:nvSpPr>
        <p:spPr>
          <a:xfrm>
            <a:off x="963458" y="4336377"/>
            <a:ext cx="10117706" cy="830997"/>
          </a:xfrm>
          <a:prstGeom prst="rect">
            <a:avLst/>
          </a:prstGeom>
          <a:noFill/>
        </p:spPr>
        <p:txBody>
          <a:bodyPr wrap="none" rtlCol="0">
            <a:spAutoFit/>
          </a:bodyPr>
          <a:lstStyle/>
          <a:p>
            <a:pPr algn="ctr"/>
            <a:r>
              <a:rPr lang="en-US" sz="2400" dirty="0"/>
              <a:t>Uses NNLO chiral EFT without Δ’s based on Carlsson et al. PRX </a:t>
            </a:r>
            <a:r>
              <a:rPr lang="en-US" sz="2400" b="1" dirty="0"/>
              <a:t>6</a:t>
            </a:r>
            <a:r>
              <a:rPr lang="en-US" sz="2400" dirty="0"/>
              <a:t>, 011019 (2016), </a:t>
            </a:r>
            <a:br>
              <a:rPr lang="en-US" sz="2400" dirty="0"/>
            </a:br>
            <a:r>
              <a:rPr lang="en-US" sz="2400" dirty="0"/>
              <a:t>but methods are general (other regulators, Δ’s, other observables)</a:t>
            </a:r>
          </a:p>
        </p:txBody>
      </p:sp>
      <p:grpSp>
        <p:nvGrpSpPr>
          <p:cNvPr id="8" name="Group 7">
            <a:extLst>
              <a:ext uri="{FF2B5EF4-FFF2-40B4-BE49-F238E27FC236}">
                <a16:creationId xmlns:a16="http://schemas.microsoft.com/office/drawing/2014/main" id="{EB7D551D-5B3A-B747-8F75-D2E825699E51}"/>
              </a:ext>
            </a:extLst>
          </p:cNvPr>
          <p:cNvGrpSpPr/>
          <p:nvPr/>
        </p:nvGrpSpPr>
        <p:grpSpPr>
          <a:xfrm>
            <a:off x="6063219" y="2805916"/>
            <a:ext cx="4752848" cy="623084"/>
            <a:chOff x="6063219" y="2805916"/>
            <a:chExt cx="4752848" cy="623084"/>
          </a:xfrm>
        </p:grpSpPr>
        <p:grpSp>
          <p:nvGrpSpPr>
            <p:cNvPr id="31" name="Group 30">
              <a:extLst>
                <a:ext uri="{FF2B5EF4-FFF2-40B4-BE49-F238E27FC236}">
                  <a16:creationId xmlns:a16="http://schemas.microsoft.com/office/drawing/2014/main" id="{EE86B9DD-7C82-2F4B-9B18-8A88951934F7}"/>
                </a:ext>
              </a:extLst>
            </p:cNvPr>
            <p:cNvGrpSpPr/>
            <p:nvPr/>
          </p:nvGrpSpPr>
          <p:grpSpPr>
            <a:xfrm>
              <a:off x="6063219" y="2805916"/>
              <a:ext cx="3460375" cy="565118"/>
              <a:chOff x="3429000" y="935995"/>
              <a:chExt cx="3460375" cy="565118"/>
            </a:xfrm>
          </p:grpSpPr>
          <p:cxnSp>
            <p:nvCxnSpPr>
              <p:cNvPr id="33" name="Straight Connector 32">
                <a:extLst>
                  <a:ext uri="{FF2B5EF4-FFF2-40B4-BE49-F238E27FC236}">
                    <a16:creationId xmlns:a16="http://schemas.microsoft.com/office/drawing/2014/main" id="{9C36985C-714C-1247-9BED-D8CE42D50F01}"/>
                  </a:ext>
                </a:extLst>
              </p:cNvPr>
              <p:cNvCxnSpPr>
                <a:cxnSpLocks/>
              </p:cNvCxnSpPr>
              <p:nvPr/>
            </p:nvCxnSpPr>
            <p:spPr>
              <a:xfrm>
                <a:off x="6221037" y="1252439"/>
                <a:ext cx="668338" cy="248674"/>
              </a:xfrm>
              <a:prstGeom prst="line">
                <a:avLst/>
              </a:prstGeom>
              <a:ln w="2540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672DEC5-63ED-0E4E-9625-0CDE0527CEDF}"/>
                  </a:ext>
                </a:extLst>
              </p:cNvPr>
              <p:cNvSpPr txBox="1"/>
              <p:nvPr/>
            </p:nvSpPr>
            <p:spPr>
              <a:xfrm>
                <a:off x="3429000" y="935995"/>
                <a:ext cx="3248710" cy="369332"/>
              </a:xfrm>
              <a:prstGeom prst="rect">
                <a:avLst/>
              </a:prstGeom>
              <a:solidFill>
                <a:schemeClr val="bg2"/>
              </a:solidFill>
            </p:spPr>
            <p:txBody>
              <a:bodyPr wrap="none" rtlCol="0">
                <a:spAutoFit/>
              </a:bodyPr>
              <a:lstStyle/>
              <a:p>
                <a:r>
                  <a:rPr lang="en-US" dirty="0"/>
                  <a:t>All experiment and theory errors</a:t>
                </a:r>
              </a:p>
            </p:txBody>
          </p:sp>
        </p:grpSp>
        <p:cxnSp>
          <p:nvCxnSpPr>
            <p:cNvPr id="35" name="Straight Connector 34">
              <a:extLst>
                <a:ext uri="{FF2B5EF4-FFF2-40B4-BE49-F238E27FC236}">
                  <a16:creationId xmlns:a16="http://schemas.microsoft.com/office/drawing/2014/main" id="{9B22CC38-B7FC-A844-ADF4-6883B101A680}"/>
                </a:ext>
              </a:extLst>
            </p:cNvPr>
            <p:cNvCxnSpPr>
              <a:cxnSpLocks/>
            </p:cNvCxnSpPr>
            <p:nvPr/>
          </p:nvCxnSpPr>
          <p:spPr>
            <a:xfrm>
              <a:off x="8238245" y="3166751"/>
              <a:ext cx="248029" cy="262249"/>
            </a:xfrm>
            <a:prstGeom prst="line">
              <a:avLst/>
            </a:prstGeom>
            <a:ln w="2540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356DC14-D5B2-2643-85CF-2EDA6EC6C3F6}"/>
                </a:ext>
              </a:extLst>
            </p:cNvPr>
            <p:cNvCxnSpPr>
              <a:cxnSpLocks/>
            </p:cNvCxnSpPr>
            <p:nvPr/>
          </p:nvCxnSpPr>
          <p:spPr>
            <a:xfrm>
              <a:off x="9311929" y="3003264"/>
              <a:ext cx="1504138" cy="385559"/>
            </a:xfrm>
            <a:prstGeom prst="line">
              <a:avLst/>
            </a:prstGeom>
            <a:ln w="2540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7249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86FAAB5-B20C-A247-BCBA-71727AC7335F}"/>
              </a:ext>
            </a:extLst>
          </p:cNvPr>
          <p:cNvSpPr txBox="1"/>
          <p:nvPr/>
        </p:nvSpPr>
        <p:spPr>
          <a:xfrm>
            <a:off x="1304720" y="156396"/>
            <a:ext cx="10500054" cy="646331"/>
          </a:xfrm>
          <a:prstGeom prst="rect">
            <a:avLst/>
          </a:prstGeom>
          <a:noFill/>
        </p:spPr>
        <p:txBody>
          <a:bodyPr wrap="none" rtlCol="0">
            <a:spAutoFit/>
          </a:bodyPr>
          <a:lstStyle/>
          <a:p>
            <a:r>
              <a:rPr lang="en-US" sz="3600" b="1" dirty="0">
                <a:solidFill>
                  <a:srgbClr val="FF0000"/>
                </a:solidFill>
              </a:rPr>
              <a:t>Posteriors from “</a:t>
            </a:r>
            <a:r>
              <a:rPr lang="en-US" sz="3600" b="1" i="1" dirty="0">
                <a:solidFill>
                  <a:srgbClr val="FF0000"/>
                </a:solidFill>
              </a:rPr>
              <a:t>Fast &amp; Rigorous</a:t>
            </a:r>
            <a:r>
              <a:rPr lang="en-US" sz="3600" b="1" dirty="0">
                <a:solidFill>
                  <a:srgbClr val="FF0000"/>
                </a:solidFill>
              </a:rPr>
              <a:t>” </a:t>
            </a:r>
            <a:r>
              <a:rPr lang="en-US" sz="2800" b="1" dirty="0">
                <a:solidFill>
                  <a:srgbClr val="FF0000"/>
                </a:solidFill>
              </a:rPr>
              <a:t>[PRC 104, 064001 (2021)]</a:t>
            </a:r>
          </a:p>
        </p:txBody>
      </p:sp>
      <p:grpSp>
        <p:nvGrpSpPr>
          <p:cNvPr id="29" name="Group 28">
            <a:extLst>
              <a:ext uri="{FF2B5EF4-FFF2-40B4-BE49-F238E27FC236}">
                <a16:creationId xmlns:a16="http://schemas.microsoft.com/office/drawing/2014/main" id="{D3B0096B-774C-5A40-8E94-8B77E47DDD21}"/>
              </a:ext>
            </a:extLst>
          </p:cNvPr>
          <p:cNvGrpSpPr/>
          <p:nvPr/>
        </p:nvGrpSpPr>
        <p:grpSpPr>
          <a:xfrm>
            <a:off x="7867931" y="999302"/>
            <a:ext cx="4324069" cy="4556647"/>
            <a:chOff x="7867931" y="999302"/>
            <a:chExt cx="4324069" cy="4556647"/>
          </a:xfrm>
        </p:grpSpPr>
        <p:sp>
          <p:nvSpPr>
            <p:cNvPr id="26" name="TextBox 25">
              <a:extLst>
                <a:ext uri="{FF2B5EF4-FFF2-40B4-BE49-F238E27FC236}">
                  <a16:creationId xmlns:a16="http://schemas.microsoft.com/office/drawing/2014/main" id="{F779DD34-D002-4644-9C42-718553EDE259}"/>
                </a:ext>
              </a:extLst>
            </p:cNvPr>
            <p:cNvSpPr txBox="1"/>
            <p:nvPr/>
          </p:nvSpPr>
          <p:spPr>
            <a:xfrm>
              <a:off x="7867931" y="999302"/>
              <a:ext cx="4324069" cy="461665"/>
            </a:xfrm>
            <a:prstGeom prst="rect">
              <a:avLst/>
            </a:prstGeom>
            <a:noFill/>
          </p:spPr>
          <p:txBody>
            <a:bodyPr wrap="none" rtlCol="0">
              <a:spAutoFit/>
            </a:bodyPr>
            <a:lstStyle/>
            <a:p>
              <a:r>
                <a:rPr lang="en-US" sz="2400" b="1" dirty="0"/>
                <a:t>Posterior predictive distribution </a:t>
              </a:r>
            </a:p>
          </p:txBody>
        </p:sp>
        <p:pic>
          <p:nvPicPr>
            <p:cNvPr id="27" name="Picture 26">
              <a:extLst>
                <a:ext uri="{FF2B5EF4-FFF2-40B4-BE49-F238E27FC236}">
                  <a16:creationId xmlns:a16="http://schemas.microsoft.com/office/drawing/2014/main" id="{FA880D21-7702-2049-868C-67AE03BFAED4}"/>
                </a:ext>
              </a:extLst>
            </p:cNvPr>
            <p:cNvPicPr>
              <a:picLocks noChangeAspect="1"/>
            </p:cNvPicPr>
            <p:nvPr/>
          </p:nvPicPr>
          <p:blipFill>
            <a:blip r:embed="rId3"/>
            <a:stretch>
              <a:fillRect/>
            </a:stretch>
          </p:blipFill>
          <p:spPr>
            <a:xfrm>
              <a:off x="7929378" y="1576170"/>
              <a:ext cx="3979779" cy="3979779"/>
            </a:xfrm>
            <a:prstGeom prst="rect">
              <a:avLst/>
            </a:prstGeom>
          </p:spPr>
        </p:pic>
      </p:grpSp>
      <p:grpSp>
        <p:nvGrpSpPr>
          <p:cNvPr id="33" name="Group 32">
            <a:extLst>
              <a:ext uri="{FF2B5EF4-FFF2-40B4-BE49-F238E27FC236}">
                <a16:creationId xmlns:a16="http://schemas.microsoft.com/office/drawing/2014/main" id="{A1FE21D4-DD30-CF4C-A0F3-21472922E143}"/>
              </a:ext>
            </a:extLst>
          </p:cNvPr>
          <p:cNvGrpSpPr/>
          <p:nvPr/>
        </p:nvGrpSpPr>
        <p:grpSpPr>
          <a:xfrm>
            <a:off x="2425506" y="974809"/>
            <a:ext cx="7150308" cy="5472526"/>
            <a:chOff x="2425506" y="974809"/>
            <a:chExt cx="7150308" cy="5472526"/>
          </a:xfrm>
        </p:grpSpPr>
        <p:grpSp>
          <p:nvGrpSpPr>
            <p:cNvPr id="20" name="Group 19">
              <a:extLst>
                <a:ext uri="{FF2B5EF4-FFF2-40B4-BE49-F238E27FC236}">
                  <a16:creationId xmlns:a16="http://schemas.microsoft.com/office/drawing/2014/main" id="{0C505A0C-0409-C541-A673-14D4D0C5EDD8}"/>
                </a:ext>
              </a:extLst>
            </p:cNvPr>
            <p:cNvGrpSpPr/>
            <p:nvPr/>
          </p:nvGrpSpPr>
          <p:grpSpPr>
            <a:xfrm>
              <a:off x="2425506" y="5228030"/>
              <a:ext cx="7150308" cy="1219305"/>
              <a:chOff x="1472400" y="1466628"/>
              <a:chExt cx="7150308" cy="1219305"/>
            </a:xfrm>
          </p:grpSpPr>
          <p:sp>
            <p:nvSpPr>
              <p:cNvPr id="22" name="TextBox 21">
                <a:extLst>
                  <a:ext uri="{FF2B5EF4-FFF2-40B4-BE49-F238E27FC236}">
                    <a16:creationId xmlns:a16="http://schemas.microsoft.com/office/drawing/2014/main" id="{2B775D17-A2B2-A842-9542-8085D6E292CE}"/>
                  </a:ext>
                </a:extLst>
              </p:cNvPr>
              <p:cNvSpPr txBox="1"/>
              <p:nvPr/>
            </p:nvSpPr>
            <p:spPr>
              <a:xfrm>
                <a:off x="3007938" y="1466628"/>
                <a:ext cx="3611373" cy="400110"/>
              </a:xfrm>
              <a:prstGeom prst="rect">
                <a:avLst/>
              </a:prstGeom>
              <a:solidFill>
                <a:schemeClr val="bg1"/>
              </a:solidFill>
            </p:spPr>
            <p:txBody>
              <a:bodyPr wrap="none" rtlCol="0">
                <a:spAutoFit/>
              </a:bodyPr>
              <a:lstStyle/>
              <a:p>
                <a:r>
                  <a:rPr lang="en-US" sz="2000" dirty="0"/>
                  <a:t>Truncation error for observables:</a:t>
                </a:r>
              </a:p>
            </p:txBody>
          </p:sp>
          <p:pic>
            <p:nvPicPr>
              <p:cNvPr id="21" name="Picture 20">
                <a:extLst>
                  <a:ext uri="{FF2B5EF4-FFF2-40B4-BE49-F238E27FC236}">
                    <a16:creationId xmlns:a16="http://schemas.microsoft.com/office/drawing/2014/main" id="{DDA4ABB1-17BB-B840-931D-F1DB8599416B}"/>
                  </a:ext>
                </a:extLst>
              </p:cNvPr>
              <p:cNvPicPr>
                <a:picLocks noChangeAspect="1"/>
              </p:cNvPicPr>
              <p:nvPr/>
            </p:nvPicPr>
            <p:blipFill>
              <a:blip r:embed="rId4"/>
              <a:stretch>
                <a:fillRect/>
              </a:stretch>
            </p:blipFill>
            <p:spPr>
              <a:xfrm>
                <a:off x="1472400" y="1771533"/>
                <a:ext cx="7150308" cy="914400"/>
              </a:xfrm>
              <a:prstGeom prst="rect">
                <a:avLst/>
              </a:prstGeom>
              <a:solidFill>
                <a:schemeClr val="accent1">
                  <a:lumMod val="20000"/>
                  <a:lumOff val="80000"/>
                </a:schemeClr>
              </a:solidFill>
            </p:spPr>
          </p:pic>
        </p:grpSp>
        <p:pic>
          <p:nvPicPr>
            <p:cNvPr id="23" name="Picture 22">
              <a:extLst>
                <a:ext uri="{FF2B5EF4-FFF2-40B4-BE49-F238E27FC236}">
                  <a16:creationId xmlns:a16="http://schemas.microsoft.com/office/drawing/2014/main" id="{6A7DFDDD-387E-BD46-8AC0-A5AE74B53A22}"/>
                </a:ext>
              </a:extLst>
            </p:cNvPr>
            <p:cNvPicPr>
              <a:picLocks noChangeAspect="1"/>
            </p:cNvPicPr>
            <p:nvPr/>
          </p:nvPicPr>
          <p:blipFill>
            <a:blip r:embed="rId5"/>
            <a:stretch>
              <a:fillRect/>
            </a:stretch>
          </p:blipFill>
          <p:spPr>
            <a:xfrm>
              <a:off x="3849573" y="1422939"/>
              <a:ext cx="3842027" cy="3842027"/>
            </a:xfrm>
            <a:prstGeom prst="rect">
              <a:avLst/>
            </a:prstGeom>
          </p:spPr>
        </p:pic>
        <p:sp>
          <p:nvSpPr>
            <p:cNvPr id="28" name="TextBox 27">
              <a:extLst>
                <a:ext uri="{FF2B5EF4-FFF2-40B4-BE49-F238E27FC236}">
                  <a16:creationId xmlns:a16="http://schemas.microsoft.com/office/drawing/2014/main" id="{4368F67A-F75D-FD41-98F3-69CD05419F56}"/>
                </a:ext>
              </a:extLst>
            </p:cNvPr>
            <p:cNvSpPr txBox="1"/>
            <p:nvPr/>
          </p:nvSpPr>
          <p:spPr>
            <a:xfrm>
              <a:off x="4324070" y="974809"/>
              <a:ext cx="2998706" cy="461665"/>
            </a:xfrm>
            <a:prstGeom prst="rect">
              <a:avLst/>
            </a:prstGeom>
            <a:noFill/>
          </p:spPr>
          <p:txBody>
            <a:bodyPr wrap="none" rtlCol="0">
              <a:spAutoFit/>
            </a:bodyPr>
            <a:lstStyle/>
            <a:p>
              <a:r>
                <a:rPr lang="en-US" sz="2400" b="1" dirty="0"/>
                <a:t>Posterior for </a:t>
              </a:r>
              <a:r>
                <a:rPr lang="en-US" sz="2400" b="1" i="1" dirty="0"/>
                <a:t>Q</a:t>
              </a:r>
              <a:r>
                <a:rPr lang="en-US" sz="2400" i="1" baseline="-25000" dirty="0"/>
                <a:t>  </a:t>
              </a:r>
              <a:r>
                <a:rPr lang="en-US" sz="2400" b="1" dirty="0"/>
                <a:t>and</a:t>
              </a:r>
              <a:r>
                <a:rPr lang="en-US" sz="2400" dirty="0"/>
                <a:t> </a:t>
              </a:r>
              <a:r>
                <a:rPr lang="en-US" sz="2400" b="1" i="1" dirty="0"/>
                <a:t>c</a:t>
              </a:r>
              <a:r>
                <a:rPr lang="en-US" sz="2400" b="1" dirty="0"/>
                <a:t> </a:t>
              </a:r>
            </a:p>
          </p:txBody>
        </p:sp>
      </p:grpSp>
      <p:grpSp>
        <p:nvGrpSpPr>
          <p:cNvPr id="30" name="Group 29">
            <a:extLst>
              <a:ext uri="{FF2B5EF4-FFF2-40B4-BE49-F238E27FC236}">
                <a16:creationId xmlns:a16="http://schemas.microsoft.com/office/drawing/2014/main" id="{F4A573CA-96EC-0047-9BF6-0D8A67DB94D6}"/>
              </a:ext>
            </a:extLst>
          </p:cNvPr>
          <p:cNvGrpSpPr/>
          <p:nvPr/>
        </p:nvGrpSpPr>
        <p:grpSpPr>
          <a:xfrm>
            <a:off x="28507" y="6375943"/>
            <a:ext cx="12182438" cy="400110"/>
            <a:chOff x="-323829" y="4470322"/>
            <a:chExt cx="12182438" cy="400110"/>
          </a:xfrm>
        </p:grpSpPr>
        <p:sp>
          <p:nvSpPr>
            <p:cNvPr id="31" name="TextBox 30">
              <a:extLst>
                <a:ext uri="{FF2B5EF4-FFF2-40B4-BE49-F238E27FC236}">
                  <a16:creationId xmlns:a16="http://schemas.microsoft.com/office/drawing/2014/main" id="{8E145D40-BF9A-9B48-A9DA-60CCE05EB9BC}"/>
                </a:ext>
              </a:extLst>
            </p:cNvPr>
            <p:cNvSpPr txBox="1"/>
            <p:nvPr/>
          </p:nvSpPr>
          <p:spPr>
            <a:xfrm>
              <a:off x="-323829" y="4470322"/>
              <a:ext cx="12182438" cy="400110"/>
            </a:xfrm>
            <a:prstGeom prst="rect">
              <a:avLst/>
            </a:prstGeom>
            <a:noFill/>
          </p:spPr>
          <p:txBody>
            <a:bodyPr wrap="none" rtlCol="0">
              <a:spAutoFit/>
            </a:bodyPr>
            <a:lstStyle/>
            <a:p>
              <a:pPr algn="ctr"/>
              <a:r>
                <a:rPr lang="en-US" sz="2000" dirty="0">
                  <a:solidFill>
                    <a:srgbClr val="FF0000"/>
                  </a:solidFill>
                </a:rPr>
                <a:t>Sample pdf with MCMC over 11 NN LECs + </a:t>
              </a:r>
              <a:r>
                <a:rPr lang="en-US" sz="2000" i="1" dirty="0" err="1">
                  <a:solidFill>
                    <a:srgbClr val="FF0000"/>
                  </a:solidFill>
                </a:rPr>
                <a:t>c</a:t>
              </a:r>
              <a:r>
                <a:rPr lang="en-US" sz="2000" i="1" baseline="-25000" dirty="0" err="1">
                  <a:solidFill>
                    <a:srgbClr val="FF0000"/>
                  </a:solidFill>
                </a:rPr>
                <a:t>D</a:t>
              </a:r>
              <a:r>
                <a:rPr lang="en-US" sz="2000" dirty="0">
                  <a:solidFill>
                    <a:srgbClr val="FF0000"/>
                  </a:solidFill>
                </a:rPr>
                <a:t>, </a:t>
              </a:r>
              <a:r>
                <a:rPr lang="en-US" sz="2000" i="1" dirty="0" err="1">
                  <a:solidFill>
                    <a:srgbClr val="FF0000"/>
                  </a:solidFill>
                </a:rPr>
                <a:t>c</a:t>
              </a:r>
              <a:r>
                <a:rPr lang="en-US" sz="2000" i="1" baseline="-25000" dirty="0" err="1">
                  <a:solidFill>
                    <a:srgbClr val="FF0000"/>
                  </a:solidFill>
                </a:rPr>
                <a:t>E</a:t>
              </a:r>
              <a:r>
                <a:rPr lang="en-US" sz="2000" dirty="0">
                  <a:solidFill>
                    <a:srgbClr val="FF0000"/>
                  </a:solidFill>
                </a:rPr>
                <a:t> + </a:t>
              </a:r>
              <a:r>
                <a:rPr lang="en-US" sz="2000" i="1" dirty="0">
                  <a:solidFill>
                    <a:srgbClr val="FF0000"/>
                  </a:solidFill>
                </a:rPr>
                <a:t>Q</a:t>
              </a:r>
              <a:r>
                <a:rPr lang="en-US" sz="2000" dirty="0">
                  <a:solidFill>
                    <a:srgbClr val="FF0000"/>
                  </a:solidFill>
                </a:rPr>
                <a:t>, </a:t>
              </a:r>
              <a:r>
                <a:rPr lang="en-US" sz="2000" i="1" dirty="0">
                  <a:solidFill>
                    <a:srgbClr val="FF0000"/>
                  </a:solidFill>
                </a:rPr>
                <a:t>c</a:t>
              </a:r>
              <a:r>
                <a:rPr lang="en-US" sz="2000" baseline="30000" dirty="0">
                  <a:solidFill>
                    <a:srgbClr val="FF0000"/>
                  </a:solidFill>
                </a:rPr>
                <a:t>2</a:t>
              </a:r>
              <a:r>
                <a:rPr lang="en-US" sz="2000" dirty="0">
                  <a:solidFill>
                    <a:srgbClr val="FF0000"/>
                  </a:solidFill>
                </a:rPr>
                <a:t>  </a:t>
              </a:r>
              <a:r>
                <a:rPr lang="en-US" sz="2000" dirty="0">
                  <a:solidFill>
                    <a:srgbClr val="FF0000"/>
                  </a:solidFill>
                  <a:sym typeface="Wingdings" pitchFamily="2" charset="2"/>
                </a:rPr>
                <a:t> marginalize (integrate out) what you are not considering</a:t>
              </a:r>
              <a:endParaRPr lang="en-US" sz="2000" dirty="0">
                <a:solidFill>
                  <a:srgbClr val="FF0000"/>
                </a:solidFill>
              </a:endParaRPr>
            </a:p>
          </p:txBody>
        </p:sp>
        <p:cxnSp>
          <p:nvCxnSpPr>
            <p:cNvPr id="32" name="Straight Connector 31">
              <a:extLst>
                <a:ext uri="{FF2B5EF4-FFF2-40B4-BE49-F238E27FC236}">
                  <a16:creationId xmlns:a16="http://schemas.microsoft.com/office/drawing/2014/main" id="{F483A6BF-FB0F-3446-9B68-3CF077D94562}"/>
                </a:ext>
              </a:extLst>
            </p:cNvPr>
            <p:cNvCxnSpPr/>
            <p:nvPr/>
          </p:nvCxnSpPr>
          <p:spPr>
            <a:xfrm>
              <a:off x="5285889" y="4588008"/>
              <a:ext cx="914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855ED946-AF1F-6147-804C-D4489BEB3D80}"/>
              </a:ext>
            </a:extLst>
          </p:cNvPr>
          <p:cNvSpPr txBox="1"/>
          <p:nvPr/>
        </p:nvSpPr>
        <p:spPr>
          <a:xfrm>
            <a:off x="10426026" y="2507869"/>
            <a:ext cx="1419683" cy="707886"/>
          </a:xfrm>
          <a:prstGeom prst="rect">
            <a:avLst/>
          </a:prstGeom>
          <a:noFill/>
        </p:spPr>
        <p:txBody>
          <a:bodyPr wrap="none" rtlCol="0">
            <a:spAutoFit/>
          </a:bodyPr>
          <a:lstStyle/>
          <a:p>
            <a:pPr algn="ctr"/>
            <a:r>
              <a:rPr lang="en-US" sz="2000" dirty="0"/>
              <a:t>Statistically </a:t>
            </a:r>
            <a:br>
              <a:rPr lang="en-US" sz="2000" dirty="0"/>
            </a:br>
            <a:r>
              <a:rPr lang="en-US" sz="2000" dirty="0"/>
              <a:t>consistent!</a:t>
            </a:r>
          </a:p>
        </p:txBody>
      </p:sp>
      <p:grpSp>
        <p:nvGrpSpPr>
          <p:cNvPr id="10" name="Group 9">
            <a:extLst>
              <a:ext uri="{FF2B5EF4-FFF2-40B4-BE49-F238E27FC236}">
                <a16:creationId xmlns:a16="http://schemas.microsoft.com/office/drawing/2014/main" id="{0AE742AD-2802-6141-B61C-327F8AEAAC12}"/>
              </a:ext>
            </a:extLst>
          </p:cNvPr>
          <p:cNvGrpSpPr/>
          <p:nvPr/>
        </p:nvGrpSpPr>
        <p:grpSpPr>
          <a:xfrm>
            <a:off x="149687" y="942943"/>
            <a:ext cx="3842027" cy="4623713"/>
            <a:chOff x="149687" y="942943"/>
            <a:chExt cx="3842027" cy="4623713"/>
          </a:xfrm>
        </p:grpSpPr>
        <p:grpSp>
          <p:nvGrpSpPr>
            <p:cNvPr id="4" name="Group 3">
              <a:extLst>
                <a:ext uri="{FF2B5EF4-FFF2-40B4-BE49-F238E27FC236}">
                  <a16:creationId xmlns:a16="http://schemas.microsoft.com/office/drawing/2014/main" id="{3BFB85A8-5411-F74D-AE70-073E29990654}"/>
                </a:ext>
              </a:extLst>
            </p:cNvPr>
            <p:cNvGrpSpPr/>
            <p:nvPr/>
          </p:nvGrpSpPr>
          <p:grpSpPr>
            <a:xfrm>
              <a:off x="188666" y="942943"/>
              <a:ext cx="3467592" cy="3952863"/>
              <a:chOff x="188666" y="942943"/>
              <a:chExt cx="3467592" cy="3952863"/>
            </a:xfrm>
          </p:grpSpPr>
          <p:pic>
            <p:nvPicPr>
              <p:cNvPr id="14" name="Picture 13">
                <a:extLst>
                  <a:ext uri="{FF2B5EF4-FFF2-40B4-BE49-F238E27FC236}">
                    <a16:creationId xmlns:a16="http://schemas.microsoft.com/office/drawing/2014/main" id="{C70CFC9C-7341-D344-BE96-B399FEC3B5CC}"/>
                  </a:ext>
                </a:extLst>
              </p:cNvPr>
              <p:cNvPicPr>
                <a:picLocks noChangeAspect="1"/>
              </p:cNvPicPr>
              <p:nvPr/>
            </p:nvPicPr>
            <p:blipFill>
              <a:blip r:embed="rId6"/>
              <a:stretch>
                <a:fillRect/>
              </a:stretch>
            </p:blipFill>
            <p:spPr>
              <a:xfrm>
                <a:off x="188666" y="1490373"/>
                <a:ext cx="3405433" cy="3405433"/>
              </a:xfrm>
              <a:prstGeom prst="rect">
                <a:avLst/>
              </a:prstGeom>
            </p:spPr>
          </p:pic>
          <p:sp>
            <p:nvSpPr>
              <p:cNvPr id="15" name="TextBox 14">
                <a:extLst>
                  <a:ext uri="{FF2B5EF4-FFF2-40B4-BE49-F238E27FC236}">
                    <a16:creationId xmlns:a16="http://schemas.microsoft.com/office/drawing/2014/main" id="{0237BA02-C969-A043-8421-A25A0063C5C0}"/>
                  </a:ext>
                </a:extLst>
              </p:cNvPr>
              <p:cNvSpPr txBox="1"/>
              <p:nvPr/>
            </p:nvSpPr>
            <p:spPr>
              <a:xfrm>
                <a:off x="547303" y="942943"/>
                <a:ext cx="3046796" cy="461665"/>
              </a:xfrm>
              <a:prstGeom prst="rect">
                <a:avLst/>
              </a:prstGeom>
              <a:noFill/>
            </p:spPr>
            <p:txBody>
              <a:bodyPr wrap="none" rtlCol="0">
                <a:spAutoFit/>
              </a:bodyPr>
              <a:lstStyle/>
              <a:p>
                <a:r>
                  <a:rPr lang="en-US" sz="2400" b="1" dirty="0"/>
                  <a:t>Posterior for </a:t>
                </a:r>
                <a:r>
                  <a:rPr lang="en-US" sz="2400" b="1" i="1" dirty="0" err="1"/>
                  <a:t>c</a:t>
                </a:r>
                <a:r>
                  <a:rPr lang="en-US" sz="2400" b="1" i="1" baseline="-25000" dirty="0" err="1"/>
                  <a:t>D</a:t>
                </a:r>
                <a:r>
                  <a:rPr lang="en-US" sz="2400" i="1" baseline="-25000" dirty="0"/>
                  <a:t>  </a:t>
                </a:r>
                <a:r>
                  <a:rPr lang="en-US" sz="2400" b="1" dirty="0"/>
                  <a:t>and</a:t>
                </a:r>
                <a:r>
                  <a:rPr lang="en-US" sz="2400" dirty="0"/>
                  <a:t> </a:t>
                </a:r>
                <a:r>
                  <a:rPr lang="en-US" sz="2400" b="1" i="1" dirty="0" err="1"/>
                  <a:t>c</a:t>
                </a:r>
                <a:r>
                  <a:rPr lang="en-US" sz="2400" b="1" i="1" baseline="-25000" dirty="0" err="1"/>
                  <a:t>E</a:t>
                </a:r>
                <a:r>
                  <a:rPr lang="en-US" sz="2400" b="1" dirty="0"/>
                  <a:t> </a:t>
                </a:r>
              </a:p>
            </p:txBody>
          </p:sp>
          <p:sp>
            <p:nvSpPr>
              <p:cNvPr id="19" name="TextBox 18">
                <a:extLst>
                  <a:ext uri="{FF2B5EF4-FFF2-40B4-BE49-F238E27FC236}">
                    <a16:creationId xmlns:a16="http://schemas.microsoft.com/office/drawing/2014/main" id="{B2F153C8-98A7-7B4B-AFAC-366A7191A4CC}"/>
                  </a:ext>
                </a:extLst>
              </p:cNvPr>
              <p:cNvSpPr txBox="1"/>
              <p:nvPr/>
            </p:nvSpPr>
            <p:spPr>
              <a:xfrm>
                <a:off x="2033342" y="1706178"/>
                <a:ext cx="1622916" cy="1231106"/>
              </a:xfrm>
              <a:prstGeom prst="rect">
                <a:avLst/>
              </a:prstGeom>
              <a:noFill/>
            </p:spPr>
            <p:txBody>
              <a:bodyPr wrap="square">
                <a:spAutoFit/>
              </a:bodyPr>
              <a:lstStyle/>
              <a:p>
                <a:pPr algn="ctr"/>
                <a:r>
                  <a:rPr lang="en-US" sz="1800" dirty="0"/>
                  <a:t>Correlation of </a:t>
                </a:r>
                <a:r>
                  <a:rPr lang="en-US" sz="1800" dirty="0" err="1"/>
                  <a:t>ρ</a:t>
                </a:r>
                <a:r>
                  <a:rPr lang="en-US" sz="1800" dirty="0"/>
                  <a:t> ≈ 0.96 </a:t>
                </a:r>
                <a:r>
                  <a:rPr lang="en-US" dirty="0"/>
                  <a:t>for this </a:t>
                </a:r>
                <a:r>
                  <a:rPr lang="en-US" dirty="0" err="1"/>
                  <a:t>χEFT</a:t>
                </a:r>
                <a:r>
                  <a:rPr lang="en-US" dirty="0"/>
                  <a:t> </a:t>
                </a:r>
                <a:r>
                  <a:rPr lang="en-US" sz="1800" dirty="0"/>
                  <a:t>Hamiltonian </a:t>
                </a:r>
                <a:endParaRPr lang="en-US" dirty="0"/>
              </a:p>
            </p:txBody>
          </p:sp>
        </p:grpSp>
        <p:sp>
          <p:nvSpPr>
            <p:cNvPr id="25" name="TextBox 24">
              <a:extLst>
                <a:ext uri="{FF2B5EF4-FFF2-40B4-BE49-F238E27FC236}">
                  <a16:creationId xmlns:a16="http://schemas.microsoft.com/office/drawing/2014/main" id="{D806BB0D-102E-6B45-A40D-EB73356CC0F4}"/>
                </a:ext>
              </a:extLst>
            </p:cNvPr>
            <p:cNvSpPr txBox="1"/>
            <p:nvPr/>
          </p:nvSpPr>
          <p:spPr>
            <a:xfrm>
              <a:off x="149687" y="4858770"/>
              <a:ext cx="3842027" cy="707886"/>
            </a:xfrm>
            <a:prstGeom prst="rect">
              <a:avLst/>
            </a:prstGeom>
            <a:noFill/>
          </p:spPr>
          <p:txBody>
            <a:bodyPr wrap="square">
              <a:spAutoFit/>
            </a:bodyPr>
            <a:lstStyle/>
            <a:p>
              <a:r>
                <a:rPr lang="en-US" sz="2000" dirty="0"/>
                <a:t>Tails are </a:t>
              </a:r>
              <a:r>
                <a:rPr lang="en-US" sz="2000" i="1" dirty="0"/>
                <a:t>not</a:t>
              </a:r>
              <a:r>
                <a:rPr lang="en-US" sz="2000" dirty="0"/>
                <a:t> well approximated by a Gaussian! (But do look like t’s!)</a:t>
              </a:r>
            </a:p>
          </p:txBody>
        </p:sp>
      </p:grpSp>
      <p:pic>
        <p:nvPicPr>
          <p:cNvPr id="39" name="Picture 38">
            <a:extLst>
              <a:ext uri="{FF2B5EF4-FFF2-40B4-BE49-F238E27FC236}">
                <a16:creationId xmlns:a16="http://schemas.microsoft.com/office/drawing/2014/main" id="{2317474C-AC41-1549-B557-E88EA8BBAAFD}"/>
              </a:ext>
            </a:extLst>
          </p:cNvPr>
          <p:cNvPicPr>
            <a:picLocks noChangeAspect="1"/>
          </p:cNvPicPr>
          <p:nvPr/>
        </p:nvPicPr>
        <p:blipFill>
          <a:blip r:embed="rId7"/>
          <a:stretch>
            <a:fillRect/>
          </a:stretch>
        </p:blipFill>
        <p:spPr>
          <a:xfrm>
            <a:off x="9450758" y="1524154"/>
            <a:ext cx="2651760" cy="864703"/>
          </a:xfrm>
          <a:prstGeom prst="rect">
            <a:avLst/>
          </a:prstGeom>
        </p:spPr>
      </p:pic>
      <p:cxnSp>
        <p:nvCxnSpPr>
          <p:cNvPr id="40" name="Straight Connector 39">
            <a:extLst>
              <a:ext uri="{FF2B5EF4-FFF2-40B4-BE49-F238E27FC236}">
                <a16:creationId xmlns:a16="http://schemas.microsoft.com/office/drawing/2014/main" id="{CFC2DE89-B9BF-6443-B93B-767420F8952C}"/>
              </a:ext>
            </a:extLst>
          </p:cNvPr>
          <p:cNvCxnSpPr/>
          <p:nvPr/>
        </p:nvCxnSpPr>
        <p:spPr>
          <a:xfrm>
            <a:off x="6922008" y="1106424"/>
            <a:ext cx="1371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2661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078CFF3-852F-4745-8D3D-81F1615BFB20}"/>
              </a:ext>
            </a:extLst>
          </p:cNvPr>
          <p:cNvSpPr/>
          <p:nvPr/>
        </p:nvSpPr>
        <p:spPr>
          <a:xfrm>
            <a:off x="0" y="125880"/>
            <a:ext cx="12457043" cy="1200329"/>
          </a:xfrm>
          <a:prstGeom prst="rect">
            <a:avLst/>
          </a:prstGeom>
        </p:spPr>
        <p:txBody>
          <a:bodyPr wrap="square">
            <a:spAutoFit/>
          </a:bodyPr>
          <a:lstStyle/>
          <a:p>
            <a:pPr algn="ctr"/>
            <a:r>
              <a:rPr lang="en-US" sz="3600" b="1" i="1" dirty="0">
                <a:solidFill>
                  <a:srgbClr val="FF0000"/>
                </a:solidFill>
              </a:rPr>
              <a:t>Light nuclei with </a:t>
            </a:r>
            <a:r>
              <a:rPr lang="en-US" sz="3600" b="1" i="1" dirty="0" err="1">
                <a:solidFill>
                  <a:srgbClr val="FF0000"/>
                </a:solidFill>
              </a:rPr>
              <a:t>semilocal</a:t>
            </a:r>
            <a:r>
              <a:rPr lang="en-US" sz="3600" b="1" i="1" dirty="0">
                <a:solidFill>
                  <a:srgbClr val="FF0000"/>
                </a:solidFill>
              </a:rPr>
              <a:t> momentum-space regularized </a:t>
            </a:r>
            <a:br>
              <a:rPr lang="en-US" sz="3600" b="1" i="1" dirty="0">
                <a:solidFill>
                  <a:srgbClr val="FF0000"/>
                </a:solidFill>
              </a:rPr>
            </a:br>
            <a:r>
              <a:rPr lang="en-US" sz="3600" b="1" i="1" dirty="0">
                <a:solidFill>
                  <a:srgbClr val="FF0000"/>
                </a:solidFill>
              </a:rPr>
              <a:t>chiral interactions up to [and beyond] N</a:t>
            </a:r>
            <a:r>
              <a:rPr lang="en-US" sz="3600" b="1" i="1" baseline="30000" dirty="0">
                <a:solidFill>
                  <a:srgbClr val="FF0000"/>
                </a:solidFill>
              </a:rPr>
              <a:t>2</a:t>
            </a:r>
            <a:r>
              <a:rPr lang="en-US" sz="3600" b="1" i="1" dirty="0">
                <a:solidFill>
                  <a:srgbClr val="FF0000"/>
                </a:solidFill>
              </a:rPr>
              <a:t>LO</a:t>
            </a:r>
          </a:p>
        </p:txBody>
      </p:sp>
      <p:grpSp>
        <p:nvGrpSpPr>
          <p:cNvPr id="3" name="Group 2">
            <a:extLst>
              <a:ext uri="{FF2B5EF4-FFF2-40B4-BE49-F238E27FC236}">
                <a16:creationId xmlns:a16="http://schemas.microsoft.com/office/drawing/2014/main" id="{DE8C94F1-DD7F-AD48-9614-0473CEFCE5D7}"/>
              </a:ext>
            </a:extLst>
          </p:cNvPr>
          <p:cNvGrpSpPr/>
          <p:nvPr/>
        </p:nvGrpSpPr>
        <p:grpSpPr>
          <a:xfrm>
            <a:off x="2072912" y="1433341"/>
            <a:ext cx="2871299" cy="1209047"/>
            <a:chOff x="4195291" y="2028249"/>
            <a:chExt cx="2871299" cy="1209047"/>
          </a:xfrm>
        </p:grpSpPr>
        <p:sp>
          <p:nvSpPr>
            <p:cNvPr id="2" name="TextBox 1">
              <a:extLst>
                <a:ext uri="{FF2B5EF4-FFF2-40B4-BE49-F238E27FC236}">
                  <a16:creationId xmlns:a16="http://schemas.microsoft.com/office/drawing/2014/main" id="{C56B1258-637C-0141-8533-057832B8F03C}"/>
                </a:ext>
              </a:extLst>
            </p:cNvPr>
            <p:cNvSpPr txBox="1"/>
            <p:nvPr/>
          </p:nvSpPr>
          <p:spPr>
            <a:xfrm>
              <a:off x="4195291" y="2028249"/>
              <a:ext cx="2871299" cy="461665"/>
            </a:xfrm>
            <a:prstGeom prst="rect">
              <a:avLst/>
            </a:prstGeom>
            <a:noFill/>
          </p:spPr>
          <p:txBody>
            <a:bodyPr wrap="none" rtlCol="0">
              <a:spAutoFit/>
            </a:bodyPr>
            <a:lstStyle/>
            <a:p>
              <a:r>
                <a:rPr lang="en-US" sz="2400" b="1" dirty="0">
                  <a:solidFill>
                    <a:srgbClr val="0070C0"/>
                  </a:solidFill>
                </a:rPr>
                <a:t>LENPIC Collaboration</a:t>
              </a:r>
              <a:endParaRPr lang="en-US" sz="2400" dirty="0">
                <a:solidFill>
                  <a:srgbClr val="0070C0"/>
                </a:solidFill>
              </a:endParaRPr>
            </a:p>
          </p:txBody>
        </p:sp>
        <p:sp>
          <p:nvSpPr>
            <p:cNvPr id="18" name="Rectangle 17">
              <a:extLst>
                <a:ext uri="{FF2B5EF4-FFF2-40B4-BE49-F238E27FC236}">
                  <a16:creationId xmlns:a16="http://schemas.microsoft.com/office/drawing/2014/main" id="{E9923F9B-CAF9-264E-AE8E-FC19EE3D85FD}"/>
                </a:ext>
              </a:extLst>
            </p:cNvPr>
            <p:cNvSpPr/>
            <p:nvPr/>
          </p:nvSpPr>
          <p:spPr>
            <a:xfrm>
              <a:off x="4226565" y="2467855"/>
              <a:ext cx="2826736" cy="769441"/>
            </a:xfrm>
            <a:prstGeom prst="rect">
              <a:avLst/>
            </a:prstGeom>
          </p:spPr>
          <p:txBody>
            <a:bodyPr wrap="none">
              <a:spAutoFit/>
            </a:bodyPr>
            <a:lstStyle/>
            <a:p>
              <a:r>
                <a:rPr lang="en-US" sz="2000" b="1" dirty="0">
                  <a:hlinkClick r:id="rId3"/>
                </a:rPr>
                <a:t>https://</a:t>
              </a:r>
              <a:r>
                <a:rPr lang="en-US" sz="2000" b="1" dirty="0" err="1">
                  <a:hlinkClick r:id="rId3"/>
                </a:rPr>
                <a:t>www.lenpic.org</a:t>
              </a:r>
              <a:r>
                <a:rPr lang="en-US" sz="2000" b="1" dirty="0">
                  <a:hlinkClick r:id="rId3"/>
                </a:rPr>
                <a:t>/</a:t>
              </a:r>
              <a:endParaRPr lang="en-US" sz="2000" b="1" dirty="0"/>
            </a:p>
            <a:p>
              <a:endParaRPr lang="en-US" sz="2400" b="1" dirty="0"/>
            </a:p>
          </p:txBody>
        </p:sp>
        <p:sp>
          <p:nvSpPr>
            <p:cNvPr id="28" name="TextBox 27">
              <a:extLst>
                <a:ext uri="{FF2B5EF4-FFF2-40B4-BE49-F238E27FC236}">
                  <a16:creationId xmlns:a16="http://schemas.microsoft.com/office/drawing/2014/main" id="{16D553A8-689E-914E-B5E3-78344D1FF834}"/>
                </a:ext>
              </a:extLst>
            </p:cNvPr>
            <p:cNvSpPr txBox="1"/>
            <p:nvPr/>
          </p:nvSpPr>
          <p:spPr>
            <a:xfrm>
              <a:off x="4599544" y="2360134"/>
              <a:ext cx="184731" cy="400110"/>
            </a:xfrm>
            <a:prstGeom prst="rect">
              <a:avLst/>
            </a:prstGeom>
            <a:noFill/>
          </p:spPr>
          <p:txBody>
            <a:bodyPr wrap="none" rtlCol="0">
              <a:spAutoFit/>
            </a:bodyPr>
            <a:lstStyle/>
            <a:p>
              <a:endParaRPr lang="en-US" sz="2000" dirty="0"/>
            </a:p>
          </p:txBody>
        </p:sp>
      </p:grpSp>
      <p:grpSp>
        <p:nvGrpSpPr>
          <p:cNvPr id="6" name="Group 5">
            <a:extLst>
              <a:ext uri="{FF2B5EF4-FFF2-40B4-BE49-F238E27FC236}">
                <a16:creationId xmlns:a16="http://schemas.microsoft.com/office/drawing/2014/main" id="{AB7C21E8-B025-0141-B04A-69255DB30F9C}"/>
              </a:ext>
            </a:extLst>
          </p:cNvPr>
          <p:cNvGrpSpPr/>
          <p:nvPr/>
        </p:nvGrpSpPr>
        <p:grpSpPr>
          <a:xfrm>
            <a:off x="259422" y="3075967"/>
            <a:ext cx="3251200" cy="3048000"/>
            <a:chOff x="447312" y="3313961"/>
            <a:chExt cx="3251200" cy="3048000"/>
          </a:xfrm>
        </p:grpSpPr>
        <p:pic>
          <p:nvPicPr>
            <p:cNvPr id="30" name="Picture 29">
              <a:extLst>
                <a:ext uri="{FF2B5EF4-FFF2-40B4-BE49-F238E27FC236}">
                  <a16:creationId xmlns:a16="http://schemas.microsoft.com/office/drawing/2014/main" id="{8B06E070-3C15-E14C-ACA4-A1ADF4A5E4E6}"/>
                </a:ext>
              </a:extLst>
            </p:cNvPr>
            <p:cNvPicPr>
              <a:picLocks noChangeAspect="1"/>
            </p:cNvPicPr>
            <p:nvPr/>
          </p:nvPicPr>
          <p:blipFill>
            <a:blip r:embed="rId4"/>
            <a:stretch>
              <a:fillRect/>
            </a:stretch>
          </p:blipFill>
          <p:spPr>
            <a:xfrm>
              <a:off x="447312" y="3313961"/>
              <a:ext cx="3251200" cy="3048000"/>
            </a:xfrm>
            <a:prstGeom prst="rect">
              <a:avLst/>
            </a:prstGeom>
          </p:spPr>
        </p:pic>
        <p:sp>
          <p:nvSpPr>
            <p:cNvPr id="31" name="TextBox 30">
              <a:extLst>
                <a:ext uri="{FF2B5EF4-FFF2-40B4-BE49-F238E27FC236}">
                  <a16:creationId xmlns:a16="http://schemas.microsoft.com/office/drawing/2014/main" id="{4AE7011C-8FAE-2B44-B741-1B0082CEC6D1}"/>
                </a:ext>
              </a:extLst>
            </p:cNvPr>
            <p:cNvSpPr txBox="1"/>
            <p:nvPr/>
          </p:nvSpPr>
          <p:spPr>
            <a:xfrm>
              <a:off x="3129999" y="4819516"/>
              <a:ext cx="439544" cy="461665"/>
            </a:xfrm>
            <a:prstGeom prst="rect">
              <a:avLst/>
            </a:prstGeom>
            <a:noFill/>
          </p:spPr>
          <p:txBody>
            <a:bodyPr wrap="none" rtlCol="0">
              <a:spAutoFit/>
            </a:bodyPr>
            <a:lstStyle/>
            <a:p>
              <a:r>
                <a:rPr lang="en-US" sz="2400" i="1" dirty="0" err="1">
                  <a:solidFill>
                    <a:srgbClr val="FF0000"/>
                  </a:solidFill>
                </a:rPr>
                <a:t>c</a:t>
              </a:r>
              <a:r>
                <a:rPr lang="en-US" sz="2400" i="1" baseline="-25000" dirty="0" err="1">
                  <a:solidFill>
                    <a:srgbClr val="FF0000"/>
                  </a:solidFill>
                </a:rPr>
                <a:t>D</a:t>
              </a:r>
              <a:endParaRPr lang="en-US" sz="2400" i="1" baseline="-25000" dirty="0">
                <a:solidFill>
                  <a:srgbClr val="FF0000"/>
                </a:solidFill>
              </a:endParaRPr>
            </a:p>
          </p:txBody>
        </p:sp>
        <p:sp>
          <p:nvSpPr>
            <p:cNvPr id="32" name="TextBox 31">
              <a:extLst>
                <a:ext uri="{FF2B5EF4-FFF2-40B4-BE49-F238E27FC236}">
                  <a16:creationId xmlns:a16="http://schemas.microsoft.com/office/drawing/2014/main" id="{7192C50D-381A-DC4B-A326-D2DC21875AA3}"/>
                </a:ext>
              </a:extLst>
            </p:cNvPr>
            <p:cNvSpPr txBox="1"/>
            <p:nvPr/>
          </p:nvSpPr>
          <p:spPr>
            <a:xfrm>
              <a:off x="2671358" y="4819515"/>
              <a:ext cx="413896" cy="461665"/>
            </a:xfrm>
            <a:prstGeom prst="rect">
              <a:avLst/>
            </a:prstGeom>
            <a:noFill/>
          </p:spPr>
          <p:txBody>
            <a:bodyPr wrap="none" rtlCol="0">
              <a:spAutoFit/>
            </a:bodyPr>
            <a:lstStyle/>
            <a:p>
              <a:r>
                <a:rPr lang="en-US" sz="2400" i="1" dirty="0" err="1">
                  <a:solidFill>
                    <a:srgbClr val="FF0000"/>
                  </a:solidFill>
                </a:rPr>
                <a:t>c</a:t>
              </a:r>
              <a:r>
                <a:rPr lang="en-US" sz="2400" i="1" baseline="-25000" dirty="0" err="1">
                  <a:solidFill>
                    <a:srgbClr val="FF0000"/>
                  </a:solidFill>
                </a:rPr>
                <a:t>E</a:t>
              </a:r>
              <a:endParaRPr lang="en-US" sz="2400" i="1" baseline="-25000" dirty="0">
                <a:solidFill>
                  <a:srgbClr val="FF0000"/>
                </a:solidFill>
              </a:endParaRPr>
            </a:p>
          </p:txBody>
        </p:sp>
      </p:grpSp>
      <p:sp>
        <p:nvSpPr>
          <p:cNvPr id="39" name="TextBox 38">
            <a:extLst>
              <a:ext uri="{FF2B5EF4-FFF2-40B4-BE49-F238E27FC236}">
                <a16:creationId xmlns:a16="http://schemas.microsoft.com/office/drawing/2014/main" id="{DA89D48B-B838-564D-9868-1B200F0FB65E}"/>
              </a:ext>
            </a:extLst>
          </p:cNvPr>
          <p:cNvSpPr txBox="1"/>
          <p:nvPr/>
        </p:nvSpPr>
        <p:spPr>
          <a:xfrm>
            <a:off x="5605454" y="1343396"/>
            <a:ext cx="2007281" cy="1384995"/>
          </a:xfrm>
          <a:prstGeom prst="rect">
            <a:avLst/>
          </a:prstGeom>
          <a:noFill/>
        </p:spPr>
        <p:txBody>
          <a:bodyPr wrap="none" rtlCol="0">
            <a:spAutoFit/>
          </a:bodyPr>
          <a:lstStyle/>
          <a:p>
            <a:pPr algn="ctr"/>
            <a:r>
              <a:rPr lang="en-US" sz="2400" dirty="0"/>
              <a:t>P. Maris et al., </a:t>
            </a:r>
            <a:br>
              <a:rPr lang="en-US" sz="2400" dirty="0"/>
            </a:br>
            <a:r>
              <a:rPr lang="en-US" sz="2000" dirty="0"/>
              <a:t>PRC </a:t>
            </a:r>
            <a:r>
              <a:rPr lang="en-US" sz="2000" b="1" dirty="0"/>
              <a:t>103</a:t>
            </a:r>
            <a:r>
              <a:rPr lang="en-US" sz="2000" dirty="0"/>
              <a:t>, </a:t>
            </a:r>
            <a:br>
              <a:rPr lang="en-US" sz="2000" dirty="0"/>
            </a:br>
            <a:r>
              <a:rPr lang="en-US" sz="2000" dirty="0"/>
              <a:t>054001 (2021)</a:t>
            </a:r>
          </a:p>
          <a:p>
            <a:pPr algn="ctr"/>
            <a:r>
              <a:rPr lang="en-US" sz="2000" dirty="0"/>
              <a:t>arXiv:</a:t>
            </a:r>
            <a:r>
              <a:rPr lang="en-US" sz="2000" dirty="0">
                <a:hlinkClick r:id="rId5"/>
              </a:rPr>
              <a:t>2104.04441</a:t>
            </a:r>
            <a:endParaRPr lang="en-US" sz="2000" dirty="0"/>
          </a:p>
        </p:txBody>
      </p:sp>
      <p:pic>
        <p:nvPicPr>
          <p:cNvPr id="21" name="Picture 20">
            <a:extLst>
              <a:ext uri="{FF2B5EF4-FFF2-40B4-BE49-F238E27FC236}">
                <a16:creationId xmlns:a16="http://schemas.microsoft.com/office/drawing/2014/main" id="{5CB4EA79-B748-0D4A-8D7E-B513B25EF146}"/>
              </a:ext>
            </a:extLst>
          </p:cNvPr>
          <p:cNvPicPr>
            <a:picLocks noChangeAspect="1"/>
          </p:cNvPicPr>
          <p:nvPr/>
        </p:nvPicPr>
        <p:blipFill>
          <a:blip r:embed="rId6"/>
          <a:stretch>
            <a:fillRect/>
          </a:stretch>
        </p:blipFill>
        <p:spPr>
          <a:xfrm>
            <a:off x="626465" y="942834"/>
            <a:ext cx="1404886" cy="1732189"/>
          </a:xfrm>
          <a:prstGeom prst="rect">
            <a:avLst/>
          </a:prstGeom>
        </p:spPr>
      </p:pic>
      <p:sp>
        <p:nvSpPr>
          <p:cNvPr id="5" name="TextBox 4">
            <a:extLst>
              <a:ext uri="{FF2B5EF4-FFF2-40B4-BE49-F238E27FC236}">
                <a16:creationId xmlns:a16="http://schemas.microsoft.com/office/drawing/2014/main" id="{C03B7F86-0F38-D947-BA31-660EF1F4EFC9}"/>
              </a:ext>
            </a:extLst>
          </p:cNvPr>
          <p:cNvSpPr txBox="1"/>
          <p:nvPr/>
        </p:nvSpPr>
        <p:spPr>
          <a:xfrm>
            <a:off x="3780430" y="3075966"/>
            <a:ext cx="8311487" cy="3447098"/>
          </a:xfrm>
          <a:prstGeom prst="rect">
            <a:avLst/>
          </a:prstGeom>
          <a:noFill/>
        </p:spPr>
        <p:txBody>
          <a:bodyPr wrap="square" rtlCol="0">
            <a:spAutoFit/>
          </a:bodyPr>
          <a:lstStyle/>
          <a:p>
            <a:pPr marL="194310" indent="-194310">
              <a:spcAft>
                <a:spcPts val="1200"/>
              </a:spcAft>
              <a:buFont typeface="Arial" panose="020B0604020202020204" pitchFamily="34" charset="0"/>
              <a:buChar char="•"/>
            </a:pPr>
            <a:r>
              <a:rPr lang="en-US" sz="2400" i="1" dirty="0"/>
              <a:t>Consistent</a:t>
            </a:r>
            <a:r>
              <a:rPr lang="en-US" sz="2400" dirty="0"/>
              <a:t> NN and 3N potentials to N</a:t>
            </a:r>
            <a:r>
              <a:rPr lang="en-US" sz="2400" baseline="30000" dirty="0"/>
              <a:t>2</a:t>
            </a:r>
            <a:r>
              <a:rPr lang="en-US" sz="2400" dirty="0"/>
              <a:t>LO [2022: NN to N</a:t>
            </a:r>
            <a:r>
              <a:rPr lang="en-US" sz="2400" baseline="30000" dirty="0"/>
              <a:t>4</a:t>
            </a:r>
            <a:r>
              <a:rPr lang="en-US" sz="2400" dirty="0"/>
              <a:t>LO] </a:t>
            </a:r>
          </a:p>
          <a:p>
            <a:pPr marL="194310" indent="-194310">
              <a:spcAft>
                <a:spcPts val="1200"/>
              </a:spcAft>
              <a:buFont typeface="Arial" panose="020B0604020202020204" pitchFamily="34" charset="0"/>
              <a:buChar char="•"/>
            </a:pPr>
            <a:r>
              <a:rPr lang="en-US" sz="2400" dirty="0"/>
              <a:t>“</a:t>
            </a:r>
            <a:r>
              <a:rPr lang="en-US" sz="2400" dirty="0" err="1"/>
              <a:t>Semilocal</a:t>
            </a:r>
            <a:r>
              <a:rPr lang="en-US" sz="2400" dirty="0"/>
              <a:t>” to reduce regulator artifacts</a:t>
            </a:r>
          </a:p>
          <a:p>
            <a:pPr marL="194310" indent="-194310">
              <a:spcAft>
                <a:spcPts val="1200"/>
              </a:spcAft>
              <a:buFont typeface="Arial" panose="020B0604020202020204" pitchFamily="34" charset="0"/>
              <a:buChar char="•"/>
            </a:pPr>
            <a:r>
              <a:rPr lang="en-US" sz="2400" dirty="0" err="1"/>
              <a:t>c</a:t>
            </a:r>
            <a:r>
              <a:rPr lang="en-US" sz="2400" baseline="-25000" dirty="0" err="1"/>
              <a:t>E</a:t>
            </a:r>
            <a:r>
              <a:rPr lang="en-US" sz="2400" baseline="-25000" dirty="0"/>
              <a:t>  </a:t>
            </a:r>
            <a:r>
              <a:rPr lang="en-US" sz="2400" dirty="0"/>
              <a:t>and</a:t>
            </a:r>
            <a:r>
              <a:rPr lang="en-US" sz="2400" baseline="-25000" dirty="0"/>
              <a:t>  </a:t>
            </a:r>
            <a:r>
              <a:rPr lang="en-US" sz="2400" dirty="0" err="1"/>
              <a:t>c</a:t>
            </a:r>
            <a:r>
              <a:rPr lang="en-US" sz="2400" baseline="-25000" dirty="0" err="1"/>
              <a:t>D</a:t>
            </a:r>
            <a:r>
              <a:rPr lang="en-US" sz="2400" baseline="-25000" dirty="0"/>
              <a:t>  </a:t>
            </a:r>
            <a:r>
              <a:rPr lang="en-US" sz="2400" dirty="0"/>
              <a:t>from </a:t>
            </a:r>
            <a:r>
              <a:rPr lang="en-US" sz="2400" baseline="30000" dirty="0"/>
              <a:t>3</a:t>
            </a:r>
            <a:r>
              <a:rPr lang="en-US" sz="2400" dirty="0"/>
              <a:t>H binding and </a:t>
            </a:r>
            <a:r>
              <a:rPr lang="en-US" sz="2400" i="1" dirty="0"/>
              <a:t>Nd</a:t>
            </a:r>
            <a:r>
              <a:rPr lang="en-US" sz="2400" dirty="0"/>
              <a:t> diff. cross section minimum </a:t>
            </a:r>
          </a:p>
          <a:p>
            <a:pPr marL="194310" indent="-194310">
              <a:spcAft>
                <a:spcPts val="1200"/>
              </a:spcAft>
              <a:buFont typeface="Arial" panose="020B0604020202020204" pitchFamily="34" charset="0"/>
              <a:buChar char="•"/>
            </a:pPr>
            <a:r>
              <a:rPr lang="en-US" sz="2400" dirty="0"/>
              <a:t>Calculations for few-body and p-shell+ nuclei (NCCI plus SRG)</a:t>
            </a:r>
          </a:p>
          <a:p>
            <a:pPr marL="194310" indent="-194310">
              <a:spcAft>
                <a:spcPts val="1200"/>
              </a:spcAft>
              <a:buFont typeface="Arial" panose="020B0604020202020204" pitchFamily="34" charset="0"/>
              <a:buChar char="•"/>
            </a:pPr>
            <a:r>
              <a:rPr lang="en-US" sz="2400" dirty="0">
                <a:solidFill>
                  <a:srgbClr val="FF0000"/>
                </a:solidFill>
              </a:rPr>
              <a:t>Bayesian estimates of EFT truncation errors (also method error)</a:t>
            </a:r>
          </a:p>
          <a:p>
            <a:pPr marL="194310" indent="-194310">
              <a:spcAft>
                <a:spcPts val="1200"/>
              </a:spcAft>
              <a:buFont typeface="Arial" panose="020B0604020202020204" pitchFamily="34" charset="0"/>
              <a:buChar char="•"/>
            </a:pPr>
            <a:r>
              <a:rPr lang="en-US" sz="2400" dirty="0">
                <a:solidFill>
                  <a:srgbClr val="FF0000"/>
                </a:solidFill>
              </a:rPr>
              <a:t>Many results (e.g., </a:t>
            </a:r>
            <a:r>
              <a:rPr lang="en-US" sz="2400" dirty="0" err="1">
                <a:solidFill>
                  <a:srgbClr val="FF0000"/>
                </a:solidFill>
              </a:rPr>
              <a:t>overbinding</a:t>
            </a:r>
            <a:r>
              <a:rPr lang="en-US" sz="2400" dirty="0">
                <a:solidFill>
                  <a:srgbClr val="FF0000"/>
                </a:solidFill>
              </a:rPr>
              <a:t> at N</a:t>
            </a:r>
            <a:r>
              <a:rPr lang="en-US" sz="2400" baseline="30000" dirty="0">
                <a:solidFill>
                  <a:srgbClr val="FF0000"/>
                </a:solidFill>
              </a:rPr>
              <a:t>2</a:t>
            </a:r>
            <a:r>
              <a:rPr lang="en-US" sz="2400" dirty="0">
                <a:solidFill>
                  <a:srgbClr val="FF0000"/>
                </a:solidFill>
              </a:rPr>
              <a:t>LO and cutoff dependence reduced with higher-order NN; but radii still underpredicted). </a:t>
            </a:r>
          </a:p>
        </p:txBody>
      </p:sp>
      <p:sp>
        <p:nvSpPr>
          <p:cNvPr id="7" name="TextBox 6">
            <a:extLst>
              <a:ext uri="{FF2B5EF4-FFF2-40B4-BE49-F238E27FC236}">
                <a16:creationId xmlns:a16="http://schemas.microsoft.com/office/drawing/2014/main" id="{5812E5DA-524B-BC91-C25B-F39A62A81815}"/>
              </a:ext>
            </a:extLst>
          </p:cNvPr>
          <p:cNvSpPr txBox="1"/>
          <p:nvPr/>
        </p:nvSpPr>
        <p:spPr>
          <a:xfrm>
            <a:off x="8195444" y="1328537"/>
            <a:ext cx="3038782" cy="1384995"/>
          </a:xfrm>
          <a:prstGeom prst="rect">
            <a:avLst/>
          </a:prstGeom>
          <a:noFill/>
        </p:spPr>
        <p:txBody>
          <a:bodyPr wrap="none" rtlCol="0">
            <a:spAutoFit/>
          </a:bodyPr>
          <a:lstStyle/>
          <a:p>
            <a:pPr algn="ctr"/>
            <a:r>
              <a:rPr lang="en-US" sz="2400" dirty="0"/>
              <a:t>P. Maris, R. Roth et al., </a:t>
            </a:r>
            <a:br>
              <a:rPr lang="en-US" sz="2400" dirty="0"/>
            </a:br>
            <a:r>
              <a:rPr lang="en-US" sz="2000" dirty="0"/>
              <a:t>PRC </a:t>
            </a:r>
            <a:r>
              <a:rPr lang="en-US" sz="2000" b="1" dirty="0"/>
              <a:t>106</a:t>
            </a:r>
            <a:r>
              <a:rPr lang="en-US" sz="2000" dirty="0"/>
              <a:t>, </a:t>
            </a:r>
            <a:br>
              <a:rPr lang="en-US" sz="2000" dirty="0"/>
            </a:br>
            <a:r>
              <a:rPr lang="en-US" sz="2000" dirty="0"/>
              <a:t>064002 (2022)</a:t>
            </a:r>
          </a:p>
          <a:p>
            <a:pPr algn="ctr"/>
            <a:r>
              <a:rPr lang="en-US" sz="2000" dirty="0"/>
              <a:t>arXiv:</a:t>
            </a:r>
            <a:r>
              <a:rPr lang="en-US" sz="2000" dirty="0">
                <a:hlinkClick r:id="rId7"/>
              </a:rPr>
              <a:t>2206.13303</a:t>
            </a:r>
            <a:endParaRPr lang="en-US" sz="2000" dirty="0"/>
          </a:p>
        </p:txBody>
      </p:sp>
    </p:spTree>
    <p:extLst>
      <p:ext uri="{BB962C8B-B14F-4D97-AF65-F5344CB8AC3E}">
        <p14:creationId xmlns:p14="http://schemas.microsoft.com/office/powerpoint/2010/main" val="293044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2D0863-0636-8744-AA3E-CA89EA6E9E70}"/>
              </a:ext>
            </a:extLst>
          </p:cNvPr>
          <p:cNvGrpSpPr/>
          <p:nvPr/>
        </p:nvGrpSpPr>
        <p:grpSpPr>
          <a:xfrm>
            <a:off x="8120707" y="161295"/>
            <a:ext cx="3964279" cy="6532671"/>
            <a:chOff x="1534105" y="313470"/>
            <a:chExt cx="3964279" cy="6532671"/>
          </a:xfrm>
        </p:grpSpPr>
        <p:pic>
          <p:nvPicPr>
            <p:cNvPr id="5" name="Picture 4">
              <a:extLst>
                <a:ext uri="{FF2B5EF4-FFF2-40B4-BE49-F238E27FC236}">
                  <a16:creationId xmlns:a16="http://schemas.microsoft.com/office/drawing/2014/main" id="{DDB38112-F424-F34C-ADC2-B5D5DE6D45F5}"/>
                </a:ext>
              </a:extLst>
            </p:cNvPr>
            <p:cNvPicPr>
              <a:picLocks noChangeAspect="1"/>
            </p:cNvPicPr>
            <p:nvPr/>
          </p:nvPicPr>
          <p:blipFill>
            <a:blip r:embed="rId3"/>
            <a:stretch>
              <a:fillRect/>
            </a:stretch>
          </p:blipFill>
          <p:spPr>
            <a:xfrm>
              <a:off x="2159933" y="313470"/>
              <a:ext cx="3338451" cy="6532671"/>
            </a:xfrm>
            <a:prstGeom prst="rect">
              <a:avLst/>
            </a:prstGeom>
          </p:spPr>
        </p:pic>
        <p:sp>
          <p:nvSpPr>
            <p:cNvPr id="6" name="TextBox 5">
              <a:extLst>
                <a:ext uri="{FF2B5EF4-FFF2-40B4-BE49-F238E27FC236}">
                  <a16:creationId xmlns:a16="http://schemas.microsoft.com/office/drawing/2014/main" id="{8D138944-8B3C-F848-A1D3-508026EC883C}"/>
                </a:ext>
              </a:extLst>
            </p:cNvPr>
            <p:cNvSpPr txBox="1"/>
            <p:nvPr/>
          </p:nvSpPr>
          <p:spPr>
            <a:xfrm>
              <a:off x="1794679" y="768278"/>
              <a:ext cx="1364957" cy="1323439"/>
            </a:xfrm>
            <a:prstGeom prst="rect">
              <a:avLst/>
            </a:prstGeom>
            <a:noFill/>
          </p:spPr>
          <p:txBody>
            <a:bodyPr wrap="square" rtlCol="0">
              <a:spAutoFit/>
            </a:bodyPr>
            <a:lstStyle/>
            <a:p>
              <a:r>
                <a:rPr lang="en-US" sz="1600" i="1" dirty="0"/>
                <a:t>Theory minus experiment for selected excitation energies</a:t>
              </a:r>
            </a:p>
          </p:txBody>
        </p:sp>
        <p:sp>
          <p:nvSpPr>
            <p:cNvPr id="7" name="TextBox 6">
              <a:extLst>
                <a:ext uri="{FF2B5EF4-FFF2-40B4-BE49-F238E27FC236}">
                  <a16:creationId xmlns:a16="http://schemas.microsoft.com/office/drawing/2014/main" id="{87EC3E14-DC38-384C-9BA3-09FA66A66636}"/>
                </a:ext>
              </a:extLst>
            </p:cNvPr>
            <p:cNvSpPr txBox="1"/>
            <p:nvPr/>
          </p:nvSpPr>
          <p:spPr>
            <a:xfrm>
              <a:off x="1663753" y="2685510"/>
              <a:ext cx="1331632" cy="1077218"/>
            </a:xfrm>
            <a:prstGeom prst="rect">
              <a:avLst/>
            </a:prstGeom>
            <a:noFill/>
          </p:spPr>
          <p:txBody>
            <a:bodyPr wrap="square" rtlCol="0">
              <a:spAutoFit/>
            </a:bodyPr>
            <a:lstStyle/>
            <a:p>
              <a:r>
                <a:rPr lang="en-US" sz="1600" i="1" dirty="0"/>
                <a:t>Bayesian 95% intervals for two cutoffs (blue &amp; red)</a:t>
              </a:r>
            </a:p>
          </p:txBody>
        </p:sp>
        <p:sp>
          <p:nvSpPr>
            <p:cNvPr id="8" name="TextBox 7">
              <a:extLst>
                <a:ext uri="{FF2B5EF4-FFF2-40B4-BE49-F238E27FC236}">
                  <a16:creationId xmlns:a16="http://schemas.microsoft.com/office/drawing/2014/main" id="{B6883997-52CE-084F-B9D9-6649C367549F}"/>
                </a:ext>
              </a:extLst>
            </p:cNvPr>
            <p:cNvSpPr txBox="1"/>
            <p:nvPr/>
          </p:nvSpPr>
          <p:spPr>
            <a:xfrm>
              <a:off x="1534105" y="4907999"/>
              <a:ext cx="1390512" cy="830997"/>
            </a:xfrm>
            <a:prstGeom prst="rect">
              <a:avLst/>
            </a:prstGeom>
            <a:noFill/>
          </p:spPr>
          <p:txBody>
            <a:bodyPr wrap="square" rtlCol="0">
              <a:spAutoFit/>
            </a:bodyPr>
            <a:lstStyle/>
            <a:p>
              <a:r>
                <a:rPr lang="en-US" sz="1600" i="1" dirty="0"/>
                <a:t>Check if ≈95% of bars overlap zero</a:t>
              </a:r>
            </a:p>
          </p:txBody>
        </p:sp>
      </p:grpSp>
      <p:sp>
        <p:nvSpPr>
          <p:cNvPr id="9" name="Title 1">
            <a:extLst>
              <a:ext uri="{FF2B5EF4-FFF2-40B4-BE49-F238E27FC236}">
                <a16:creationId xmlns:a16="http://schemas.microsoft.com/office/drawing/2014/main" id="{EEC7CBA5-DCFB-B643-977A-AE03B6E65B63}"/>
              </a:ext>
            </a:extLst>
          </p:cNvPr>
          <p:cNvSpPr txBox="1">
            <a:spLocks/>
          </p:cNvSpPr>
          <p:nvPr/>
        </p:nvSpPr>
        <p:spPr>
          <a:xfrm>
            <a:off x="-569110" y="185055"/>
            <a:ext cx="9627220" cy="792324"/>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latin typeface="+mn-lt"/>
              </a:rPr>
              <a:t>Excitation energies are highly correlated</a:t>
            </a:r>
          </a:p>
          <a:p>
            <a:endParaRPr lang="en-US" sz="3733" b="1" dirty="0">
              <a:solidFill>
                <a:srgbClr val="FF0000"/>
              </a:solidFill>
              <a:latin typeface="+mn-lt"/>
            </a:endParaRPr>
          </a:p>
          <a:p>
            <a:endParaRPr lang="en-US" sz="3733" b="1" dirty="0">
              <a:solidFill>
                <a:srgbClr val="FF0000"/>
              </a:solidFill>
              <a:latin typeface="+mn-lt"/>
            </a:endParaRPr>
          </a:p>
        </p:txBody>
      </p:sp>
      <p:sp>
        <p:nvSpPr>
          <p:cNvPr id="2" name="TextBox 1">
            <a:extLst>
              <a:ext uri="{FF2B5EF4-FFF2-40B4-BE49-F238E27FC236}">
                <a16:creationId xmlns:a16="http://schemas.microsoft.com/office/drawing/2014/main" id="{402F4F62-7B4D-ED46-94ED-C26894D6283F}"/>
              </a:ext>
            </a:extLst>
          </p:cNvPr>
          <p:cNvSpPr txBox="1"/>
          <p:nvPr/>
        </p:nvSpPr>
        <p:spPr>
          <a:xfrm>
            <a:off x="3345117" y="3980476"/>
            <a:ext cx="4596384" cy="2708434"/>
          </a:xfrm>
          <a:prstGeom prst="rect">
            <a:avLst/>
          </a:prstGeom>
          <a:solidFill>
            <a:schemeClr val="accent1">
              <a:lumMod val="20000"/>
              <a:lumOff val="80000"/>
            </a:schemeClr>
          </a:solidFill>
        </p:spPr>
        <p:txBody>
          <a:bodyPr wrap="square" rtlCol="0">
            <a:spAutoFit/>
          </a:bodyPr>
          <a:lstStyle/>
          <a:p>
            <a:pPr marL="194310" indent="-194310">
              <a:spcAft>
                <a:spcPts val="600"/>
              </a:spcAft>
              <a:buFont typeface="Arial" panose="020B0604020202020204" pitchFamily="34" charset="0"/>
              <a:buChar char="•"/>
            </a:pPr>
            <a:r>
              <a:rPr lang="en-US" sz="2000" b="1" dirty="0">
                <a:cs typeface="Arial" charset="0"/>
              </a:rPr>
              <a:t>Model checking: </a:t>
            </a:r>
            <a:r>
              <a:rPr lang="en-US" sz="2000" dirty="0">
                <a:cs typeface="Arial" charset="0"/>
              </a:rPr>
              <a:t>empirical coverage in agreement with experiment </a:t>
            </a:r>
            <a:r>
              <a:rPr lang="en-US" sz="2000" i="1" dirty="0">
                <a:cs typeface="Arial" charset="0"/>
              </a:rPr>
              <a:t>if</a:t>
            </a:r>
            <a:r>
              <a:rPr lang="en-US" sz="2000" dirty="0">
                <a:cs typeface="Arial" charset="0"/>
              </a:rPr>
              <a:t> correlations used for errors.</a:t>
            </a:r>
          </a:p>
          <a:p>
            <a:pPr marL="194310" indent="-194310">
              <a:spcAft>
                <a:spcPts val="600"/>
              </a:spcAft>
              <a:buFont typeface="Arial" panose="020B0604020202020204" pitchFamily="34" charset="0"/>
              <a:buChar char="•"/>
            </a:pPr>
            <a:r>
              <a:rPr lang="en-US" sz="2000" b="1" dirty="0">
                <a:cs typeface="Arial" charset="0"/>
              </a:rPr>
              <a:t>Diagnostic of physics</a:t>
            </a:r>
            <a:r>
              <a:rPr lang="en-US" sz="2000" dirty="0">
                <a:cs typeface="Arial" charset="0"/>
              </a:rPr>
              <a:t>: exceptions in </a:t>
            </a:r>
            <a:r>
              <a:rPr lang="en-US" sz="2000" baseline="30000" dirty="0">
                <a:cs typeface="Arial" charset="0"/>
              </a:rPr>
              <a:t>12</a:t>
            </a:r>
            <a:r>
              <a:rPr lang="en-US" sz="2000" dirty="0">
                <a:cs typeface="Arial" charset="0"/>
              </a:rPr>
              <a:t>C and </a:t>
            </a:r>
            <a:r>
              <a:rPr lang="en-US" sz="2000" baseline="30000" dirty="0">
                <a:cs typeface="Arial" charset="0"/>
              </a:rPr>
              <a:t>12</a:t>
            </a:r>
            <a:r>
              <a:rPr lang="en-US" sz="2000" dirty="0">
                <a:cs typeface="Arial" charset="0"/>
              </a:rPr>
              <a:t>B point to different theoretical correlations in the nuclear structure.</a:t>
            </a:r>
          </a:p>
          <a:p>
            <a:pPr marL="194310" indent="-194310">
              <a:spcAft>
                <a:spcPts val="600"/>
              </a:spcAft>
              <a:buFont typeface="Arial" panose="020B0604020202020204" pitchFamily="34" charset="0"/>
              <a:buChar char="•"/>
            </a:pPr>
            <a:r>
              <a:rPr lang="en-US" sz="2000" b="1" dirty="0">
                <a:cs typeface="Arial" charset="0"/>
              </a:rPr>
              <a:t>Higher order:</a:t>
            </a:r>
            <a:r>
              <a:rPr lang="en-US" sz="2000" dirty="0">
                <a:cs typeface="Arial" charset="0"/>
              </a:rPr>
              <a:t> &gt;N</a:t>
            </a:r>
            <a:r>
              <a:rPr lang="en-US" sz="2000" baseline="30000" dirty="0">
                <a:cs typeface="Arial" charset="0"/>
              </a:rPr>
              <a:t>2</a:t>
            </a:r>
            <a:r>
              <a:rPr lang="en-US" sz="2000" dirty="0">
                <a:cs typeface="Arial" charset="0"/>
              </a:rPr>
              <a:t>LO enables better estimates of correlations </a:t>
            </a:r>
            <a:r>
              <a:rPr lang="en-US" sz="2000" dirty="0">
                <a:cs typeface="Arial" charset="0"/>
                <a:sym typeface="Wingdings" pitchFamily="2" charset="2"/>
              </a:rPr>
              <a:t> more insight</a:t>
            </a:r>
            <a:endParaRPr lang="en-US" sz="2000" dirty="0">
              <a:cs typeface="Arial" charset="0"/>
            </a:endParaRPr>
          </a:p>
        </p:txBody>
      </p:sp>
      <p:grpSp>
        <p:nvGrpSpPr>
          <p:cNvPr id="17" name="Group 16">
            <a:extLst>
              <a:ext uri="{FF2B5EF4-FFF2-40B4-BE49-F238E27FC236}">
                <a16:creationId xmlns:a16="http://schemas.microsoft.com/office/drawing/2014/main" id="{13F9D1CC-E890-0D48-9D60-75D727625694}"/>
              </a:ext>
            </a:extLst>
          </p:cNvPr>
          <p:cNvGrpSpPr/>
          <p:nvPr/>
        </p:nvGrpSpPr>
        <p:grpSpPr>
          <a:xfrm>
            <a:off x="122372" y="777322"/>
            <a:ext cx="2916358" cy="6035794"/>
            <a:chOff x="122372" y="777322"/>
            <a:chExt cx="2916358" cy="6035794"/>
          </a:xfrm>
        </p:grpSpPr>
        <p:pic>
          <p:nvPicPr>
            <p:cNvPr id="11" name="Picture 10">
              <a:extLst>
                <a:ext uri="{FF2B5EF4-FFF2-40B4-BE49-F238E27FC236}">
                  <a16:creationId xmlns:a16="http://schemas.microsoft.com/office/drawing/2014/main" id="{830AD2C3-87E8-A844-8A1E-E97A737891DB}"/>
                </a:ext>
              </a:extLst>
            </p:cNvPr>
            <p:cNvPicPr>
              <a:picLocks noChangeAspect="1"/>
            </p:cNvPicPr>
            <p:nvPr/>
          </p:nvPicPr>
          <p:blipFill>
            <a:blip r:embed="rId4"/>
            <a:stretch>
              <a:fillRect/>
            </a:stretch>
          </p:blipFill>
          <p:spPr>
            <a:xfrm>
              <a:off x="122372" y="777322"/>
              <a:ext cx="2916358" cy="5666462"/>
            </a:xfrm>
            <a:prstGeom prst="rect">
              <a:avLst/>
            </a:prstGeom>
          </p:spPr>
        </p:pic>
        <p:sp>
          <p:nvSpPr>
            <p:cNvPr id="12" name="TextBox 11">
              <a:extLst>
                <a:ext uri="{FF2B5EF4-FFF2-40B4-BE49-F238E27FC236}">
                  <a16:creationId xmlns:a16="http://schemas.microsoft.com/office/drawing/2014/main" id="{8ABC43B5-CFD3-E447-B063-76FB6EE7F7C1}"/>
                </a:ext>
              </a:extLst>
            </p:cNvPr>
            <p:cNvSpPr txBox="1"/>
            <p:nvPr/>
          </p:nvSpPr>
          <p:spPr>
            <a:xfrm>
              <a:off x="214174" y="6443784"/>
              <a:ext cx="2824556" cy="369332"/>
            </a:xfrm>
            <a:prstGeom prst="rect">
              <a:avLst/>
            </a:prstGeom>
            <a:noFill/>
          </p:spPr>
          <p:txBody>
            <a:bodyPr wrap="none" rtlCol="0">
              <a:spAutoFit/>
            </a:bodyPr>
            <a:lstStyle/>
            <a:p>
              <a:r>
                <a:rPr lang="en-US" dirty="0"/>
                <a:t>Coefficients for all the levels</a:t>
              </a:r>
            </a:p>
          </p:txBody>
        </p:sp>
      </p:grpSp>
      <p:sp>
        <p:nvSpPr>
          <p:cNvPr id="14" name="TextBox 13">
            <a:extLst>
              <a:ext uri="{FF2B5EF4-FFF2-40B4-BE49-F238E27FC236}">
                <a16:creationId xmlns:a16="http://schemas.microsoft.com/office/drawing/2014/main" id="{9DE7E5A9-98B0-0F48-A66A-7C519B8B1D94}"/>
              </a:ext>
            </a:extLst>
          </p:cNvPr>
          <p:cNvSpPr txBox="1"/>
          <p:nvPr/>
        </p:nvSpPr>
        <p:spPr>
          <a:xfrm>
            <a:off x="3417107" y="923879"/>
            <a:ext cx="4703600" cy="2092881"/>
          </a:xfrm>
          <a:prstGeom prst="rect">
            <a:avLst/>
          </a:prstGeom>
          <a:noFill/>
        </p:spPr>
        <p:txBody>
          <a:bodyPr wrap="square" rtlCol="0">
            <a:spAutoFit/>
          </a:bodyPr>
          <a:lstStyle/>
          <a:p>
            <a:pPr marL="192024" indent="-192024">
              <a:spcAft>
                <a:spcPts val="600"/>
              </a:spcAft>
              <a:buFont typeface="Arial" panose="020B0604020202020204" pitchFamily="34" charset="0"/>
              <a:buChar char="•"/>
            </a:pPr>
            <a:r>
              <a:rPr lang="en-US" sz="2000" dirty="0"/>
              <a:t>Empirically: calculated excitation energies are better determined than each level.</a:t>
            </a:r>
          </a:p>
          <a:p>
            <a:pPr marL="192024" indent="-192024">
              <a:spcAft>
                <a:spcPts val="600"/>
              </a:spcAft>
              <a:buFont typeface="Arial" panose="020B0604020202020204" pitchFamily="34" charset="0"/>
              <a:buChar char="•"/>
            </a:pPr>
            <a:r>
              <a:rPr lang="en-US" sz="2000" dirty="0"/>
              <a:t>Why? If E</a:t>
            </a:r>
            <a:r>
              <a:rPr lang="en-US" sz="2000" baseline="-25000" dirty="0"/>
              <a:t>1</a:t>
            </a:r>
            <a:r>
              <a:rPr lang="en-US" sz="2000" dirty="0"/>
              <a:t> and E</a:t>
            </a:r>
            <a:r>
              <a:rPr lang="en-US" sz="2000" baseline="-25000" dirty="0"/>
              <a:t>2</a:t>
            </a:r>
            <a:r>
              <a:rPr lang="en-US" sz="2000" dirty="0"/>
              <a:t> have </a:t>
            </a:r>
            <a:r>
              <a:rPr lang="en-US" sz="2000" dirty="0" err="1"/>
              <a:t>δ</a:t>
            </a:r>
            <a:r>
              <a:rPr lang="en-US" sz="2000" b="1" i="1" dirty="0" err="1"/>
              <a:t>y</a:t>
            </a:r>
            <a:r>
              <a:rPr lang="en-US" sz="2000" baseline="-25000" dirty="0" err="1"/>
              <a:t>th</a:t>
            </a:r>
            <a:r>
              <a:rPr lang="en-US" sz="2000" dirty="0"/>
              <a:t> variance σ</a:t>
            </a:r>
            <a:r>
              <a:rPr lang="en-US" sz="2000" baseline="30000" dirty="0"/>
              <a:t>2</a:t>
            </a:r>
            <a:r>
              <a:rPr lang="en-US" sz="2000" dirty="0"/>
              <a:t>, then E</a:t>
            </a:r>
            <a:r>
              <a:rPr lang="en-US" sz="2000" baseline="-25000" dirty="0"/>
              <a:t>2 </a:t>
            </a:r>
            <a:r>
              <a:rPr lang="en-US" sz="2000" dirty="0"/>
              <a:t>– E</a:t>
            </a:r>
            <a:r>
              <a:rPr lang="en-US" sz="2000" baseline="-25000" dirty="0"/>
              <a:t>1</a:t>
            </a:r>
            <a:r>
              <a:rPr lang="en-US" sz="2000" dirty="0"/>
              <a:t> has 2</a:t>
            </a:r>
            <a:r>
              <a:rPr lang="en-US" sz="2000" i="1" dirty="0"/>
              <a:t>σ</a:t>
            </a:r>
            <a:r>
              <a:rPr lang="en-US" sz="2000" baseline="30000" dirty="0"/>
              <a:t>2 </a:t>
            </a:r>
            <a:r>
              <a:rPr lang="en-US" sz="2000" dirty="0"/>
              <a:t>if uncorrelated but 2(1-</a:t>
            </a:r>
            <a:r>
              <a:rPr lang="en-US" sz="2000" i="1" dirty="0"/>
              <a:t>ρ</a:t>
            </a:r>
            <a:r>
              <a:rPr lang="en-US" sz="2000" dirty="0"/>
              <a:t>)</a:t>
            </a:r>
            <a:r>
              <a:rPr lang="en-US" sz="2000" i="1" dirty="0"/>
              <a:t>σ</a:t>
            </a:r>
            <a:r>
              <a:rPr lang="en-US" sz="2000" baseline="30000" dirty="0"/>
              <a:t>2  </a:t>
            </a:r>
            <a:r>
              <a:rPr lang="en-US" sz="2000" dirty="0"/>
              <a:t>if correlated with </a:t>
            </a:r>
            <a:r>
              <a:rPr lang="en-US" sz="2000" i="1" dirty="0" err="1"/>
              <a:t>ρ</a:t>
            </a:r>
            <a:r>
              <a:rPr lang="en-US" sz="2000" dirty="0"/>
              <a:t>!</a:t>
            </a:r>
          </a:p>
          <a:p>
            <a:pPr marL="192024" indent="-192024">
              <a:buFont typeface="Arial" panose="020B0604020202020204" pitchFamily="34" charset="0"/>
              <a:buChar char="•"/>
            </a:pPr>
            <a:r>
              <a:rPr lang="en-US" sz="2000" dirty="0"/>
              <a:t>Plan: </a:t>
            </a:r>
            <a:r>
              <a:rPr lang="en-US" sz="2000" i="1" dirty="0"/>
              <a:t>learn</a:t>
            </a:r>
            <a:r>
              <a:rPr lang="en-US" sz="2000" dirty="0"/>
              <a:t> </a:t>
            </a:r>
            <a:r>
              <a:rPr lang="en-US" sz="2000" i="1" dirty="0" err="1"/>
              <a:t>ρ</a:t>
            </a:r>
            <a:r>
              <a:rPr lang="en-US" sz="2000" dirty="0"/>
              <a:t> from </a:t>
            </a:r>
            <a:r>
              <a:rPr lang="en-US" sz="2000" b="1" i="1" dirty="0" err="1"/>
              <a:t>y</a:t>
            </a:r>
            <a:r>
              <a:rPr lang="en-US" sz="2000" baseline="-25000" dirty="0" err="1"/>
              <a:t>th</a:t>
            </a:r>
            <a:r>
              <a:rPr lang="en-US" sz="2000" baseline="-25000" dirty="0"/>
              <a:t> </a:t>
            </a:r>
            <a:r>
              <a:rPr lang="en-US" sz="2000" dirty="0"/>
              <a:t>coefficients </a:t>
            </a:r>
            <a:r>
              <a:rPr lang="en-US" sz="2000" i="1" dirty="0" err="1"/>
              <a:t>c</a:t>
            </a:r>
            <a:r>
              <a:rPr lang="en-US" sz="2000" i="1" baseline="-25000" dirty="0" err="1"/>
              <a:t>n</a:t>
            </a:r>
            <a:r>
              <a:rPr lang="en-US" sz="2000" dirty="0"/>
              <a:t>:</a:t>
            </a:r>
            <a:endParaRPr lang="en-US" sz="2000" i="1" baseline="-25000" dirty="0"/>
          </a:p>
        </p:txBody>
      </p:sp>
      <p:grpSp>
        <p:nvGrpSpPr>
          <p:cNvPr id="18" name="Group 17">
            <a:extLst>
              <a:ext uri="{FF2B5EF4-FFF2-40B4-BE49-F238E27FC236}">
                <a16:creationId xmlns:a16="http://schemas.microsoft.com/office/drawing/2014/main" id="{24E7552B-34BD-344E-BCEE-EBA95EF15FEF}"/>
              </a:ext>
            </a:extLst>
          </p:cNvPr>
          <p:cNvGrpSpPr/>
          <p:nvPr/>
        </p:nvGrpSpPr>
        <p:grpSpPr>
          <a:xfrm>
            <a:off x="3730212" y="3027314"/>
            <a:ext cx="3550910" cy="658395"/>
            <a:chOff x="3730212" y="3027314"/>
            <a:chExt cx="3550910" cy="658395"/>
          </a:xfrm>
        </p:grpSpPr>
        <p:pic>
          <p:nvPicPr>
            <p:cNvPr id="13" name="Picture 12">
              <a:extLst>
                <a:ext uri="{FF2B5EF4-FFF2-40B4-BE49-F238E27FC236}">
                  <a16:creationId xmlns:a16="http://schemas.microsoft.com/office/drawing/2014/main" id="{9E229D56-9C90-8B47-A590-04F12A129E43}"/>
                </a:ext>
              </a:extLst>
            </p:cNvPr>
            <p:cNvPicPr>
              <a:picLocks noChangeAspect="1"/>
            </p:cNvPicPr>
            <p:nvPr/>
          </p:nvPicPr>
          <p:blipFill>
            <a:blip r:embed="rId5"/>
            <a:stretch>
              <a:fillRect/>
            </a:stretch>
          </p:blipFill>
          <p:spPr>
            <a:xfrm>
              <a:off x="5838835" y="3030381"/>
              <a:ext cx="1442287" cy="633385"/>
            </a:xfrm>
            <a:prstGeom prst="rect">
              <a:avLst/>
            </a:prstGeom>
          </p:spPr>
        </p:pic>
        <p:pic>
          <p:nvPicPr>
            <p:cNvPr id="15" name="Picture 14">
              <a:extLst>
                <a:ext uri="{FF2B5EF4-FFF2-40B4-BE49-F238E27FC236}">
                  <a16:creationId xmlns:a16="http://schemas.microsoft.com/office/drawing/2014/main" id="{4C130FDB-63D5-2D4C-A291-71D1114153DB}"/>
                </a:ext>
              </a:extLst>
            </p:cNvPr>
            <p:cNvPicPr>
              <a:picLocks noChangeAspect="1"/>
            </p:cNvPicPr>
            <p:nvPr/>
          </p:nvPicPr>
          <p:blipFill>
            <a:blip r:embed="rId6"/>
            <a:stretch>
              <a:fillRect/>
            </a:stretch>
          </p:blipFill>
          <p:spPr>
            <a:xfrm>
              <a:off x="3730212" y="3027314"/>
              <a:ext cx="1835910" cy="658395"/>
            </a:xfrm>
            <a:prstGeom prst="rect">
              <a:avLst/>
            </a:prstGeom>
          </p:spPr>
        </p:pic>
      </p:grpSp>
    </p:spTree>
    <p:extLst>
      <p:ext uri="{BB962C8B-B14F-4D97-AF65-F5344CB8AC3E}">
        <p14:creationId xmlns:p14="http://schemas.microsoft.com/office/powerpoint/2010/main" val="372560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43146-FE4C-BB1B-E98F-B79B70BF5956}"/>
              </a:ext>
            </a:extLst>
          </p:cNvPr>
          <p:cNvPicPr>
            <a:picLocks noChangeAspect="1"/>
          </p:cNvPicPr>
          <p:nvPr/>
        </p:nvPicPr>
        <p:blipFill>
          <a:blip r:embed="rId3"/>
          <a:stretch>
            <a:fillRect/>
          </a:stretch>
        </p:blipFill>
        <p:spPr>
          <a:xfrm>
            <a:off x="18023" y="809116"/>
            <a:ext cx="2920621" cy="6091580"/>
          </a:xfrm>
          <a:prstGeom prst="rect">
            <a:avLst/>
          </a:prstGeom>
        </p:spPr>
      </p:pic>
      <p:grpSp>
        <p:nvGrpSpPr>
          <p:cNvPr id="3" name="Group 2">
            <a:extLst>
              <a:ext uri="{FF2B5EF4-FFF2-40B4-BE49-F238E27FC236}">
                <a16:creationId xmlns:a16="http://schemas.microsoft.com/office/drawing/2014/main" id="{E92D0863-0636-8744-AA3E-CA89EA6E9E70}"/>
              </a:ext>
            </a:extLst>
          </p:cNvPr>
          <p:cNvGrpSpPr/>
          <p:nvPr/>
        </p:nvGrpSpPr>
        <p:grpSpPr>
          <a:xfrm>
            <a:off x="8120707" y="161295"/>
            <a:ext cx="3964279" cy="6532671"/>
            <a:chOff x="1534105" y="313470"/>
            <a:chExt cx="3964279" cy="6532671"/>
          </a:xfrm>
        </p:grpSpPr>
        <p:pic>
          <p:nvPicPr>
            <p:cNvPr id="5" name="Picture 4">
              <a:extLst>
                <a:ext uri="{FF2B5EF4-FFF2-40B4-BE49-F238E27FC236}">
                  <a16:creationId xmlns:a16="http://schemas.microsoft.com/office/drawing/2014/main" id="{DDB38112-F424-F34C-ADC2-B5D5DE6D45F5}"/>
                </a:ext>
              </a:extLst>
            </p:cNvPr>
            <p:cNvPicPr>
              <a:picLocks noChangeAspect="1"/>
            </p:cNvPicPr>
            <p:nvPr/>
          </p:nvPicPr>
          <p:blipFill>
            <a:blip r:embed="rId4"/>
            <a:stretch>
              <a:fillRect/>
            </a:stretch>
          </p:blipFill>
          <p:spPr>
            <a:xfrm>
              <a:off x="2159933" y="313470"/>
              <a:ext cx="3338451" cy="6532671"/>
            </a:xfrm>
            <a:prstGeom prst="rect">
              <a:avLst/>
            </a:prstGeom>
          </p:spPr>
        </p:pic>
        <p:sp>
          <p:nvSpPr>
            <p:cNvPr id="6" name="TextBox 5">
              <a:extLst>
                <a:ext uri="{FF2B5EF4-FFF2-40B4-BE49-F238E27FC236}">
                  <a16:creationId xmlns:a16="http://schemas.microsoft.com/office/drawing/2014/main" id="{8D138944-8B3C-F848-A1D3-508026EC883C}"/>
                </a:ext>
              </a:extLst>
            </p:cNvPr>
            <p:cNvSpPr txBox="1"/>
            <p:nvPr/>
          </p:nvSpPr>
          <p:spPr>
            <a:xfrm>
              <a:off x="1794679" y="768278"/>
              <a:ext cx="1364957" cy="1323439"/>
            </a:xfrm>
            <a:prstGeom prst="rect">
              <a:avLst/>
            </a:prstGeom>
            <a:noFill/>
          </p:spPr>
          <p:txBody>
            <a:bodyPr wrap="square" rtlCol="0">
              <a:spAutoFit/>
            </a:bodyPr>
            <a:lstStyle/>
            <a:p>
              <a:r>
                <a:rPr lang="en-US" sz="1600" i="1" dirty="0"/>
                <a:t>Theory minus experiment for selected excitation energies</a:t>
              </a:r>
            </a:p>
          </p:txBody>
        </p:sp>
        <p:sp>
          <p:nvSpPr>
            <p:cNvPr id="7" name="TextBox 6">
              <a:extLst>
                <a:ext uri="{FF2B5EF4-FFF2-40B4-BE49-F238E27FC236}">
                  <a16:creationId xmlns:a16="http://schemas.microsoft.com/office/drawing/2014/main" id="{87EC3E14-DC38-384C-9BA3-09FA66A66636}"/>
                </a:ext>
              </a:extLst>
            </p:cNvPr>
            <p:cNvSpPr txBox="1"/>
            <p:nvPr/>
          </p:nvSpPr>
          <p:spPr>
            <a:xfrm>
              <a:off x="1663753" y="2685510"/>
              <a:ext cx="1331632" cy="1077218"/>
            </a:xfrm>
            <a:prstGeom prst="rect">
              <a:avLst/>
            </a:prstGeom>
            <a:noFill/>
          </p:spPr>
          <p:txBody>
            <a:bodyPr wrap="square" rtlCol="0">
              <a:spAutoFit/>
            </a:bodyPr>
            <a:lstStyle/>
            <a:p>
              <a:r>
                <a:rPr lang="en-US" sz="1600" i="1" dirty="0"/>
                <a:t>Bayesian 95% intervals for two cutoffs (blue &amp; red)</a:t>
              </a:r>
            </a:p>
          </p:txBody>
        </p:sp>
        <p:sp>
          <p:nvSpPr>
            <p:cNvPr id="8" name="TextBox 7">
              <a:extLst>
                <a:ext uri="{FF2B5EF4-FFF2-40B4-BE49-F238E27FC236}">
                  <a16:creationId xmlns:a16="http://schemas.microsoft.com/office/drawing/2014/main" id="{B6883997-52CE-084F-B9D9-6649C367549F}"/>
                </a:ext>
              </a:extLst>
            </p:cNvPr>
            <p:cNvSpPr txBox="1"/>
            <p:nvPr/>
          </p:nvSpPr>
          <p:spPr>
            <a:xfrm>
              <a:off x="1534105" y="4907999"/>
              <a:ext cx="1390512" cy="830997"/>
            </a:xfrm>
            <a:prstGeom prst="rect">
              <a:avLst/>
            </a:prstGeom>
            <a:noFill/>
          </p:spPr>
          <p:txBody>
            <a:bodyPr wrap="square" rtlCol="0">
              <a:spAutoFit/>
            </a:bodyPr>
            <a:lstStyle/>
            <a:p>
              <a:r>
                <a:rPr lang="en-US" sz="1600" i="1" dirty="0"/>
                <a:t>Check if ≈95% of bars overlap zero</a:t>
              </a:r>
            </a:p>
          </p:txBody>
        </p:sp>
      </p:grpSp>
      <p:sp>
        <p:nvSpPr>
          <p:cNvPr id="9" name="Title 1">
            <a:extLst>
              <a:ext uri="{FF2B5EF4-FFF2-40B4-BE49-F238E27FC236}">
                <a16:creationId xmlns:a16="http://schemas.microsoft.com/office/drawing/2014/main" id="{EEC7CBA5-DCFB-B643-977A-AE03B6E65B63}"/>
              </a:ext>
            </a:extLst>
          </p:cNvPr>
          <p:cNvSpPr txBox="1">
            <a:spLocks/>
          </p:cNvSpPr>
          <p:nvPr/>
        </p:nvSpPr>
        <p:spPr>
          <a:xfrm>
            <a:off x="-569110" y="185055"/>
            <a:ext cx="9627220" cy="792324"/>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latin typeface="+mn-lt"/>
              </a:rPr>
              <a:t>Excitation energies are highly correlated</a:t>
            </a:r>
          </a:p>
          <a:p>
            <a:endParaRPr lang="en-US" sz="3733" b="1" dirty="0">
              <a:solidFill>
                <a:srgbClr val="FF0000"/>
              </a:solidFill>
              <a:latin typeface="+mn-lt"/>
            </a:endParaRPr>
          </a:p>
          <a:p>
            <a:endParaRPr lang="en-US" sz="3733" b="1" dirty="0">
              <a:solidFill>
                <a:srgbClr val="FF0000"/>
              </a:solidFill>
              <a:latin typeface="+mn-lt"/>
            </a:endParaRPr>
          </a:p>
        </p:txBody>
      </p:sp>
      <p:sp>
        <p:nvSpPr>
          <p:cNvPr id="14" name="TextBox 13">
            <a:extLst>
              <a:ext uri="{FF2B5EF4-FFF2-40B4-BE49-F238E27FC236}">
                <a16:creationId xmlns:a16="http://schemas.microsoft.com/office/drawing/2014/main" id="{9DE7E5A9-98B0-0F48-A66A-7C519B8B1D94}"/>
              </a:ext>
            </a:extLst>
          </p:cNvPr>
          <p:cNvSpPr txBox="1"/>
          <p:nvPr/>
        </p:nvSpPr>
        <p:spPr>
          <a:xfrm>
            <a:off x="3417107" y="923879"/>
            <a:ext cx="4703600" cy="2092881"/>
          </a:xfrm>
          <a:prstGeom prst="rect">
            <a:avLst/>
          </a:prstGeom>
          <a:noFill/>
        </p:spPr>
        <p:txBody>
          <a:bodyPr wrap="square" rtlCol="0">
            <a:spAutoFit/>
          </a:bodyPr>
          <a:lstStyle/>
          <a:p>
            <a:pPr marL="192024" indent="-192024">
              <a:spcAft>
                <a:spcPts val="600"/>
              </a:spcAft>
              <a:buFont typeface="Arial" panose="020B0604020202020204" pitchFamily="34" charset="0"/>
              <a:buChar char="•"/>
            </a:pPr>
            <a:r>
              <a:rPr lang="en-US" sz="2000" dirty="0"/>
              <a:t>Empirically: calculated excitation energies are better determined than each level.</a:t>
            </a:r>
          </a:p>
          <a:p>
            <a:pPr marL="192024" indent="-192024">
              <a:spcAft>
                <a:spcPts val="600"/>
              </a:spcAft>
              <a:buFont typeface="Arial" panose="020B0604020202020204" pitchFamily="34" charset="0"/>
              <a:buChar char="•"/>
            </a:pPr>
            <a:r>
              <a:rPr lang="en-US" sz="2000" dirty="0"/>
              <a:t>Why? If E</a:t>
            </a:r>
            <a:r>
              <a:rPr lang="en-US" sz="2000" baseline="-25000" dirty="0"/>
              <a:t>1</a:t>
            </a:r>
            <a:r>
              <a:rPr lang="en-US" sz="2000" dirty="0"/>
              <a:t> and E</a:t>
            </a:r>
            <a:r>
              <a:rPr lang="en-US" sz="2000" baseline="-25000" dirty="0"/>
              <a:t>2</a:t>
            </a:r>
            <a:r>
              <a:rPr lang="en-US" sz="2000" dirty="0"/>
              <a:t> have </a:t>
            </a:r>
            <a:r>
              <a:rPr lang="en-US" sz="2000" dirty="0" err="1"/>
              <a:t>δ</a:t>
            </a:r>
            <a:r>
              <a:rPr lang="en-US" sz="2000" b="1" i="1" dirty="0" err="1"/>
              <a:t>y</a:t>
            </a:r>
            <a:r>
              <a:rPr lang="en-US" sz="2000" baseline="-25000" dirty="0" err="1"/>
              <a:t>th</a:t>
            </a:r>
            <a:r>
              <a:rPr lang="en-US" sz="2000" dirty="0"/>
              <a:t> variance σ</a:t>
            </a:r>
            <a:r>
              <a:rPr lang="en-US" sz="2000" baseline="30000" dirty="0"/>
              <a:t>2</a:t>
            </a:r>
            <a:r>
              <a:rPr lang="en-US" sz="2000" dirty="0"/>
              <a:t>, then E</a:t>
            </a:r>
            <a:r>
              <a:rPr lang="en-US" sz="2000" baseline="-25000" dirty="0"/>
              <a:t>2 </a:t>
            </a:r>
            <a:r>
              <a:rPr lang="en-US" sz="2000" dirty="0"/>
              <a:t>– E</a:t>
            </a:r>
            <a:r>
              <a:rPr lang="en-US" sz="2000" baseline="-25000" dirty="0"/>
              <a:t>1</a:t>
            </a:r>
            <a:r>
              <a:rPr lang="en-US" sz="2000" dirty="0"/>
              <a:t> has 2</a:t>
            </a:r>
            <a:r>
              <a:rPr lang="en-US" sz="2000" i="1" dirty="0"/>
              <a:t>σ</a:t>
            </a:r>
            <a:r>
              <a:rPr lang="en-US" sz="2000" baseline="30000" dirty="0"/>
              <a:t>2 </a:t>
            </a:r>
            <a:r>
              <a:rPr lang="en-US" sz="2000" dirty="0"/>
              <a:t>if uncorrelated but 2(1-</a:t>
            </a:r>
            <a:r>
              <a:rPr lang="en-US" sz="2000" i="1" dirty="0"/>
              <a:t>ρ</a:t>
            </a:r>
            <a:r>
              <a:rPr lang="en-US" sz="2000" dirty="0"/>
              <a:t>)</a:t>
            </a:r>
            <a:r>
              <a:rPr lang="en-US" sz="2000" i="1" dirty="0"/>
              <a:t>σ</a:t>
            </a:r>
            <a:r>
              <a:rPr lang="en-US" sz="2000" baseline="30000" dirty="0"/>
              <a:t>2  </a:t>
            </a:r>
            <a:r>
              <a:rPr lang="en-US" sz="2000" dirty="0"/>
              <a:t>if correlated with </a:t>
            </a:r>
            <a:r>
              <a:rPr lang="en-US" sz="2000" i="1" dirty="0" err="1"/>
              <a:t>ρ</a:t>
            </a:r>
            <a:r>
              <a:rPr lang="en-US" sz="2000" dirty="0"/>
              <a:t>!</a:t>
            </a:r>
          </a:p>
          <a:p>
            <a:pPr marL="192024" indent="-192024">
              <a:buFont typeface="Arial" panose="020B0604020202020204" pitchFamily="34" charset="0"/>
              <a:buChar char="•"/>
            </a:pPr>
            <a:r>
              <a:rPr lang="en-US" sz="2000" dirty="0"/>
              <a:t>Plan: </a:t>
            </a:r>
            <a:r>
              <a:rPr lang="en-US" sz="2000" i="1" dirty="0"/>
              <a:t>learn</a:t>
            </a:r>
            <a:r>
              <a:rPr lang="en-US" sz="2000" dirty="0"/>
              <a:t> </a:t>
            </a:r>
            <a:r>
              <a:rPr lang="en-US" sz="2000" i="1" dirty="0" err="1"/>
              <a:t>ρ</a:t>
            </a:r>
            <a:r>
              <a:rPr lang="en-US" sz="2000" dirty="0"/>
              <a:t> from </a:t>
            </a:r>
            <a:r>
              <a:rPr lang="en-US" sz="2000" b="1" i="1" dirty="0" err="1"/>
              <a:t>y</a:t>
            </a:r>
            <a:r>
              <a:rPr lang="en-US" sz="2000" baseline="-25000" dirty="0" err="1"/>
              <a:t>th</a:t>
            </a:r>
            <a:r>
              <a:rPr lang="en-US" sz="2000" baseline="-25000" dirty="0"/>
              <a:t> </a:t>
            </a:r>
            <a:r>
              <a:rPr lang="en-US" sz="2000" dirty="0"/>
              <a:t>coefficients </a:t>
            </a:r>
            <a:r>
              <a:rPr lang="en-US" sz="2000" i="1" dirty="0" err="1"/>
              <a:t>c</a:t>
            </a:r>
            <a:r>
              <a:rPr lang="en-US" sz="2000" i="1" baseline="-25000" dirty="0" err="1"/>
              <a:t>n</a:t>
            </a:r>
            <a:r>
              <a:rPr lang="en-US" sz="2000" dirty="0"/>
              <a:t>:</a:t>
            </a:r>
            <a:endParaRPr lang="en-US" sz="2000" i="1" baseline="-25000" dirty="0"/>
          </a:p>
        </p:txBody>
      </p:sp>
      <p:grpSp>
        <p:nvGrpSpPr>
          <p:cNvPr id="18" name="Group 17">
            <a:extLst>
              <a:ext uri="{FF2B5EF4-FFF2-40B4-BE49-F238E27FC236}">
                <a16:creationId xmlns:a16="http://schemas.microsoft.com/office/drawing/2014/main" id="{24E7552B-34BD-344E-BCEE-EBA95EF15FEF}"/>
              </a:ext>
            </a:extLst>
          </p:cNvPr>
          <p:cNvGrpSpPr/>
          <p:nvPr/>
        </p:nvGrpSpPr>
        <p:grpSpPr>
          <a:xfrm>
            <a:off x="3730212" y="3027314"/>
            <a:ext cx="3550910" cy="658395"/>
            <a:chOff x="3730212" y="3027314"/>
            <a:chExt cx="3550910" cy="658395"/>
          </a:xfrm>
        </p:grpSpPr>
        <p:pic>
          <p:nvPicPr>
            <p:cNvPr id="13" name="Picture 12">
              <a:extLst>
                <a:ext uri="{FF2B5EF4-FFF2-40B4-BE49-F238E27FC236}">
                  <a16:creationId xmlns:a16="http://schemas.microsoft.com/office/drawing/2014/main" id="{9E229D56-9C90-8B47-A590-04F12A129E43}"/>
                </a:ext>
              </a:extLst>
            </p:cNvPr>
            <p:cNvPicPr>
              <a:picLocks noChangeAspect="1"/>
            </p:cNvPicPr>
            <p:nvPr/>
          </p:nvPicPr>
          <p:blipFill>
            <a:blip r:embed="rId5"/>
            <a:stretch>
              <a:fillRect/>
            </a:stretch>
          </p:blipFill>
          <p:spPr>
            <a:xfrm>
              <a:off x="5838835" y="3030381"/>
              <a:ext cx="1442287" cy="633385"/>
            </a:xfrm>
            <a:prstGeom prst="rect">
              <a:avLst/>
            </a:prstGeom>
          </p:spPr>
        </p:pic>
        <p:pic>
          <p:nvPicPr>
            <p:cNvPr id="15" name="Picture 14">
              <a:extLst>
                <a:ext uri="{FF2B5EF4-FFF2-40B4-BE49-F238E27FC236}">
                  <a16:creationId xmlns:a16="http://schemas.microsoft.com/office/drawing/2014/main" id="{4C130FDB-63D5-2D4C-A291-71D1114153DB}"/>
                </a:ext>
              </a:extLst>
            </p:cNvPr>
            <p:cNvPicPr>
              <a:picLocks noChangeAspect="1"/>
            </p:cNvPicPr>
            <p:nvPr/>
          </p:nvPicPr>
          <p:blipFill>
            <a:blip r:embed="rId6"/>
            <a:stretch>
              <a:fillRect/>
            </a:stretch>
          </p:blipFill>
          <p:spPr>
            <a:xfrm>
              <a:off x="3730212" y="3027314"/>
              <a:ext cx="1835910" cy="658395"/>
            </a:xfrm>
            <a:prstGeom prst="rect">
              <a:avLst/>
            </a:prstGeom>
          </p:spPr>
        </p:pic>
      </p:grpSp>
      <p:sp>
        <p:nvSpPr>
          <p:cNvPr id="10" name="TextBox 9">
            <a:extLst>
              <a:ext uri="{FF2B5EF4-FFF2-40B4-BE49-F238E27FC236}">
                <a16:creationId xmlns:a16="http://schemas.microsoft.com/office/drawing/2014/main" id="{F7D5E3A0-1C85-86F7-6CBE-F4C83EB1A430}"/>
              </a:ext>
            </a:extLst>
          </p:cNvPr>
          <p:cNvSpPr txBox="1"/>
          <p:nvPr/>
        </p:nvSpPr>
        <p:spPr>
          <a:xfrm>
            <a:off x="3345117" y="3980476"/>
            <a:ext cx="4596384" cy="2708434"/>
          </a:xfrm>
          <a:prstGeom prst="rect">
            <a:avLst/>
          </a:prstGeom>
          <a:solidFill>
            <a:schemeClr val="accent1">
              <a:lumMod val="20000"/>
              <a:lumOff val="80000"/>
            </a:schemeClr>
          </a:solidFill>
        </p:spPr>
        <p:txBody>
          <a:bodyPr wrap="square" rtlCol="0">
            <a:spAutoFit/>
          </a:bodyPr>
          <a:lstStyle/>
          <a:p>
            <a:pPr marL="194310" indent="-194310">
              <a:spcAft>
                <a:spcPts val="600"/>
              </a:spcAft>
              <a:buFont typeface="Arial" panose="020B0604020202020204" pitchFamily="34" charset="0"/>
              <a:buChar char="•"/>
            </a:pPr>
            <a:r>
              <a:rPr lang="en-US" sz="2000" b="1" dirty="0">
                <a:cs typeface="Arial" charset="0"/>
              </a:rPr>
              <a:t>Model checking: </a:t>
            </a:r>
            <a:r>
              <a:rPr lang="en-US" sz="2000" dirty="0">
                <a:cs typeface="Arial" charset="0"/>
              </a:rPr>
              <a:t>empirical coverage in agreement with experiment </a:t>
            </a:r>
            <a:r>
              <a:rPr lang="en-US" sz="2000" i="1" dirty="0">
                <a:cs typeface="Arial" charset="0"/>
              </a:rPr>
              <a:t>if</a:t>
            </a:r>
            <a:r>
              <a:rPr lang="en-US" sz="2000" dirty="0">
                <a:cs typeface="Arial" charset="0"/>
              </a:rPr>
              <a:t> correlations used for errors.</a:t>
            </a:r>
          </a:p>
          <a:p>
            <a:pPr marL="194310" indent="-194310">
              <a:spcAft>
                <a:spcPts val="600"/>
              </a:spcAft>
              <a:buFont typeface="Arial" panose="020B0604020202020204" pitchFamily="34" charset="0"/>
              <a:buChar char="•"/>
            </a:pPr>
            <a:r>
              <a:rPr lang="en-US" sz="2000" b="1" dirty="0">
                <a:cs typeface="Arial" charset="0"/>
              </a:rPr>
              <a:t>Diagnostic of physics</a:t>
            </a:r>
            <a:r>
              <a:rPr lang="en-US" sz="2000" dirty="0">
                <a:cs typeface="Arial" charset="0"/>
              </a:rPr>
              <a:t>: exceptions in </a:t>
            </a:r>
            <a:r>
              <a:rPr lang="en-US" sz="2000" baseline="30000" dirty="0">
                <a:cs typeface="Arial" charset="0"/>
              </a:rPr>
              <a:t>12</a:t>
            </a:r>
            <a:r>
              <a:rPr lang="en-US" sz="2000" dirty="0">
                <a:cs typeface="Arial" charset="0"/>
              </a:rPr>
              <a:t>C and </a:t>
            </a:r>
            <a:r>
              <a:rPr lang="en-US" sz="2000" baseline="30000" dirty="0">
                <a:cs typeface="Arial" charset="0"/>
              </a:rPr>
              <a:t>12</a:t>
            </a:r>
            <a:r>
              <a:rPr lang="en-US" sz="2000" dirty="0">
                <a:cs typeface="Arial" charset="0"/>
              </a:rPr>
              <a:t>B point to different theoretical correlations in the nuclear structure.</a:t>
            </a:r>
          </a:p>
          <a:p>
            <a:pPr marL="194310" indent="-194310">
              <a:spcAft>
                <a:spcPts val="600"/>
              </a:spcAft>
              <a:buFont typeface="Arial" panose="020B0604020202020204" pitchFamily="34" charset="0"/>
              <a:buChar char="•"/>
            </a:pPr>
            <a:r>
              <a:rPr lang="en-US" sz="2000" b="1" dirty="0">
                <a:cs typeface="Arial" charset="0"/>
              </a:rPr>
              <a:t>Higher order:</a:t>
            </a:r>
            <a:r>
              <a:rPr lang="en-US" sz="2000" dirty="0">
                <a:cs typeface="Arial" charset="0"/>
              </a:rPr>
              <a:t> &gt;N</a:t>
            </a:r>
            <a:r>
              <a:rPr lang="en-US" sz="2000" baseline="30000" dirty="0">
                <a:cs typeface="Arial" charset="0"/>
              </a:rPr>
              <a:t>2</a:t>
            </a:r>
            <a:r>
              <a:rPr lang="en-US" sz="2000" dirty="0">
                <a:cs typeface="Arial" charset="0"/>
              </a:rPr>
              <a:t>LO enables better estimates of correlations </a:t>
            </a:r>
            <a:r>
              <a:rPr lang="en-US" sz="2000" dirty="0">
                <a:cs typeface="Arial" charset="0"/>
                <a:sym typeface="Wingdings" pitchFamily="2" charset="2"/>
              </a:rPr>
              <a:t> more insight</a:t>
            </a:r>
            <a:endParaRPr lang="en-US" sz="2000" dirty="0">
              <a:cs typeface="Arial" charset="0"/>
            </a:endParaRPr>
          </a:p>
        </p:txBody>
      </p:sp>
    </p:spTree>
    <p:extLst>
      <p:ext uri="{BB962C8B-B14F-4D97-AF65-F5344CB8AC3E}">
        <p14:creationId xmlns:p14="http://schemas.microsoft.com/office/powerpoint/2010/main" val="1569031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493E49-C34B-6F2C-2B9F-3018868E46FC}"/>
              </a:ext>
            </a:extLst>
          </p:cNvPr>
          <p:cNvSpPr txBox="1"/>
          <p:nvPr/>
        </p:nvSpPr>
        <p:spPr>
          <a:xfrm>
            <a:off x="300250" y="644105"/>
            <a:ext cx="11360757" cy="6278642"/>
          </a:xfrm>
          <a:prstGeom prst="rect">
            <a:avLst/>
          </a:prstGeom>
          <a:noFill/>
        </p:spPr>
        <p:txBody>
          <a:bodyPr wrap="square" rtlCol="0">
            <a:spAutoFit/>
          </a:bodyPr>
          <a:lstStyle/>
          <a:p>
            <a:pPr marL="251460" indent="-251460">
              <a:buFont typeface="Arial" panose="020B0604020202020204" pitchFamily="34" charset="0"/>
              <a:buChar char="•"/>
            </a:pPr>
            <a:r>
              <a:rPr lang="en-US" sz="2400" b="1" dirty="0"/>
              <a:t>UQ for infinite</a:t>
            </a:r>
            <a:r>
              <a:rPr lang="en-US" sz="2800" b="1" dirty="0"/>
              <a:t> </a:t>
            </a:r>
            <a:r>
              <a:rPr lang="en-US" sz="2400" b="1" dirty="0"/>
              <a:t>matter  </a:t>
            </a:r>
            <a:r>
              <a:rPr lang="en-US" sz="2000" b="1" dirty="0">
                <a:solidFill>
                  <a:srgbClr val="FF0000"/>
                </a:solidFill>
              </a:rPr>
              <a:t>[see C. </a:t>
            </a:r>
            <a:r>
              <a:rPr lang="en-US" sz="2000" b="1" dirty="0" err="1">
                <a:solidFill>
                  <a:srgbClr val="FF0000"/>
                </a:solidFill>
              </a:rPr>
              <a:t>Forssén</a:t>
            </a:r>
            <a:r>
              <a:rPr lang="en-US" sz="2000" b="1" dirty="0">
                <a:solidFill>
                  <a:srgbClr val="FF0000"/>
                </a:solidFill>
              </a:rPr>
              <a:t> talk]</a:t>
            </a:r>
            <a:endParaRPr lang="en-US" sz="2000" b="1" dirty="0"/>
          </a:p>
          <a:p>
            <a:pPr marL="708660" lvl="1" indent="-251460">
              <a:buFont typeface="Arial" panose="020B0604020202020204" pitchFamily="34" charset="0"/>
              <a:buChar char="•"/>
            </a:pPr>
            <a:r>
              <a:rPr lang="en-US" sz="2000" dirty="0"/>
              <a:t>Truncation-error correlations between different densities and observables is crucial for reliable UQ! </a:t>
            </a:r>
          </a:p>
          <a:p>
            <a:pPr marL="708660" lvl="1" indent="-251460">
              <a:buFont typeface="Arial" panose="020B0604020202020204" pitchFamily="34" charset="0"/>
              <a:buChar char="•"/>
            </a:pPr>
            <a:r>
              <a:rPr lang="en-US" sz="2000" dirty="0"/>
              <a:t>C. </a:t>
            </a:r>
            <a:r>
              <a:rPr lang="en-US" sz="2000" dirty="0" err="1"/>
              <a:t>Drischler</a:t>
            </a:r>
            <a:r>
              <a:rPr lang="en-US" sz="2000" dirty="0"/>
              <a:t> et al., </a:t>
            </a:r>
            <a:r>
              <a:rPr lang="en-US" sz="2000" i="1" dirty="0"/>
              <a:t>Quantifying uncertainties and correlations in the nuclear-matter equation of state</a:t>
            </a:r>
          </a:p>
          <a:p>
            <a:pPr marL="708660" lvl="1" indent="-251460">
              <a:buFont typeface="Arial" panose="020B0604020202020204" pitchFamily="34" charset="0"/>
              <a:buChar char="•"/>
            </a:pPr>
            <a:r>
              <a:rPr lang="en-US" sz="2000" dirty="0"/>
              <a:t>W.G. Jiang et al., </a:t>
            </a:r>
            <a:r>
              <a:rPr lang="en-US" sz="2000" i="1" dirty="0"/>
              <a:t>Emulating ab initio computations of infinite nucleonic matter </a:t>
            </a:r>
            <a:r>
              <a:rPr lang="en-US" sz="2000" dirty="0"/>
              <a:t>and </a:t>
            </a:r>
            <a:r>
              <a:rPr lang="en-US" sz="2000" i="1" dirty="0"/>
              <a:t>Emergence of nuclear saturation within </a:t>
            </a:r>
            <a:r>
              <a:rPr lang="el-GR" sz="2000" i="1" dirty="0"/>
              <a:t>Δ-</a:t>
            </a:r>
            <a:r>
              <a:rPr lang="en-US" sz="2000" i="1" dirty="0"/>
              <a:t>full chiral effective field theory</a:t>
            </a:r>
          </a:p>
          <a:p>
            <a:pPr marL="708660" lvl="1" indent="-251460">
              <a:buFont typeface="Arial" panose="020B0604020202020204" pitchFamily="34" charset="0"/>
              <a:buChar char="•"/>
            </a:pPr>
            <a:endParaRPr lang="en-US" b="1" dirty="0">
              <a:solidFill>
                <a:srgbClr val="FF0000"/>
              </a:solidFill>
            </a:endParaRPr>
          </a:p>
          <a:p>
            <a:pPr marL="256032" indent="-256032">
              <a:buFont typeface="Arial" panose="020B0604020202020204" pitchFamily="34" charset="0"/>
              <a:buChar char="•"/>
            </a:pPr>
            <a:r>
              <a:rPr lang="en-US" sz="2400" b="1" dirty="0"/>
              <a:t>Model space extrapolations: correlations between observables </a:t>
            </a:r>
            <a:r>
              <a:rPr lang="en-US" sz="2400" dirty="0"/>
              <a:t>(machine learning?)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000" dirty="0"/>
          </a:p>
          <a:p>
            <a:pPr marL="914400" lvl="1" indent="-457200">
              <a:buFont typeface="Arial" panose="020B0604020202020204" pitchFamily="34" charset="0"/>
              <a:buChar char="•"/>
            </a:pPr>
            <a:endParaRPr lang="en-US" sz="2000" dirty="0"/>
          </a:p>
          <a:p>
            <a:pPr marL="914400" lvl="1" indent="-457200">
              <a:buFont typeface="Arial" panose="020B0604020202020204" pitchFamily="34" charset="0"/>
              <a:buChar char="•"/>
            </a:pPr>
            <a:endParaRPr lang="en-US" sz="2000" dirty="0"/>
          </a:p>
          <a:p>
            <a:pPr marL="914400" lvl="1" indent="-457200">
              <a:buFont typeface="Arial" panose="020B0604020202020204" pitchFamily="34" charset="0"/>
              <a:buChar char="•"/>
            </a:pPr>
            <a:endParaRPr lang="en-US" sz="2000" dirty="0"/>
          </a:p>
          <a:p>
            <a:pPr marL="914400" lvl="1" indent="-457200">
              <a:buFont typeface="Arial" panose="020B0604020202020204" pitchFamily="34" charset="0"/>
              <a:buChar char="•"/>
            </a:pPr>
            <a:endParaRPr lang="en-US" sz="2000" dirty="0"/>
          </a:p>
          <a:p>
            <a:pPr marL="914400" lvl="1" indent="-457200">
              <a:buFont typeface="Arial" panose="020B0604020202020204" pitchFamily="34" charset="0"/>
              <a:buChar char="•"/>
            </a:pPr>
            <a:endParaRPr lang="en-US" sz="2000" dirty="0"/>
          </a:p>
          <a:p>
            <a:pPr marL="731520" lvl="1" indent="-274320">
              <a:buFont typeface="Arial" panose="020B0604020202020204" pitchFamily="34" charset="0"/>
              <a:buChar char="•"/>
            </a:pPr>
            <a:r>
              <a:rPr lang="en-US" sz="2000" dirty="0">
                <a:solidFill>
                  <a:srgbClr val="FF0000"/>
                </a:solidFill>
              </a:rPr>
              <a:t>cf., Sun et al., </a:t>
            </a:r>
            <a:r>
              <a:rPr lang="en-US" sz="2000" i="1" dirty="0">
                <a:solidFill>
                  <a:srgbClr val="FF0000"/>
                </a:solidFill>
              </a:rPr>
              <a:t>How to renormalize coupled cluster theory</a:t>
            </a:r>
            <a:r>
              <a:rPr lang="en-US" sz="2000" dirty="0">
                <a:solidFill>
                  <a:srgbClr val="FF0000"/>
                </a:solidFill>
              </a:rPr>
              <a:t>, PRC </a:t>
            </a:r>
            <a:r>
              <a:rPr lang="en-US" sz="2000" b="1" dirty="0">
                <a:solidFill>
                  <a:srgbClr val="FF0000"/>
                </a:solidFill>
              </a:rPr>
              <a:t>106</a:t>
            </a:r>
            <a:r>
              <a:rPr lang="en-US" sz="2000" dirty="0">
                <a:solidFill>
                  <a:srgbClr val="FF0000"/>
                </a:solidFill>
              </a:rPr>
              <a:t> (2022)</a:t>
            </a:r>
          </a:p>
        </p:txBody>
      </p:sp>
      <p:pic>
        <p:nvPicPr>
          <p:cNvPr id="6" name="Picture 5">
            <a:extLst>
              <a:ext uri="{FF2B5EF4-FFF2-40B4-BE49-F238E27FC236}">
                <a16:creationId xmlns:a16="http://schemas.microsoft.com/office/drawing/2014/main" id="{BFED59ED-B6B4-47DD-6456-BC5567EA17C9}"/>
              </a:ext>
            </a:extLst>
          </p:cNvPr>
          <p:cNvPicPr>
            <a:picLocks noChangeAspect="1"/>
          </p:cNvPicPr>
          <p:nvPr/>
        </p:nvPicPr>
        <p:blipFill>
          <a:blip r:embed="rId3"/>
          <a:stretch>
            <a:fillRect/>
          </a:stretch>
        </p:blipFill>
        <p:spPr>
          <a:xfrm>
            <a:off x="7863840" y="3108960"/>
            <a:ext cx="3529584" cy="3310695"/>
          </a:xfrm>
          <a:prstGeom prst="rect">
            <a:avLst/>
          </a:prstGeom>
          <a:solidFill>
            <a:schemeClr val="bg1"/>
          </a:solidFill>
        </p:spPr>
      </p:pic>
      <p:pic>
        <p:nvPicPr>
          <p:cNvPr id="7" name="Picture 6">
            <a:extLst>
              <a:ext uri="{FF2B5EF4-FFF2-40B4-BE49-F238E27FC236}">
                <a16:creationId xmlns:a16="http://schemas.microsoft.com/office/drawing/2014/main" id="{9B05F845-F475-2DD0-8814-F1C8C970785B}"/>
              </a:ext>
            </a:extLst>
          </p:cNvPr>
          <p:cNvPicPr>
            <a:picLocks noChangeAspect="1"/>
          </p:cNvPicPr>
          <p:nvPr/>
        </p:nvPicPr>
        <p:blipFill>
          <a:blip r:embed="rId4"/>
          <a:stretch>
            <a:fillRect/>
          </a:stretch>
        </p:blipFill>
        <p:spPr>
          <a:xfrm>
            <a:off x="7863840" y="3108960"/>
            <a:ext cx="3528980" cy="3310128"/>
          </a:xfrm>
          <a:prstGeom prst="rect">
            <a:avLst/>
          </a:prstGeom>
          <a:solidFill>
            <a:schemeClr val="bg1"/>
          </a:solidFill>
        </p:spPr>
      </p:pic>
      <p:pic>
        <p:nvPicPr>
          <p:cNvPr id="8" name="Picture 7">
            <a:extLst>
              <a:ext uri="{FF2B5EF4-FFF2-40B4-BE49-F238E27FC236}">
                <a16:creationId xmlns:a16="http://schemas.microsoft.com/office/drawing/2014/main" id="{86A8C359-D408-B736-F05B-83296CB78898}"/>
              </a:ext>
            </a:extLst>
          </p:cNvPr>
          <p:cNvPicPr>
            <a:picLocks noChangeAspect="1"/>
          </p:cNvPicPr>
          <p:nvPr/>
        </p:nvPicPr>
        <p:blipFill>
          <a:blip r:embed="rId5"/>
          <a:stretch>
            <a:fillRect/>
          </a:stretch>
        </p:blipFill>
        <p:spPr>
          <a:xfrm>
            <a:off x="7863840" y="3108960"/>
            <a:ext cx="3528980" cy="3310128"/>
          </a:xfrm>
          <a:prstGeom prst="rect">
            <a:avLst/>
          </a:prstGeom>
          <a:solidFill>
            <a:schemeClr val="bg1"/>
          </a:solidFill>
        </p:spPr>
      </p:pic>
      <p:sp>
        <p:nvSpPr>
          <p:cNvPr id="3" name="Rectangle 2">
            <a:extLst>
              <a:ext uri="{FF2B5EF4-FFF2-40B4-BE49-F238E27FC236}">
                <a16:creationId xmlns:a16="http://schemas.microsoft.com/office/drawing/2014/main" id="{7E732BE2-73A6-ADC8-503F-4695137E642A}"/>
              </a:ext>
            </a:extLst>
          </p:cNvPr>
          <p:cNvSpPr/>
          <p:nvPr/>
        </p:nvSpPr>
        <p:spPr>
          <a:xfrm>
            <a:off x="4293671" y="138081"/>
            <a:ext cx="4301883" cy="646331"/>
          </a:xfrm>
          <a:prstGeom prst="rect">
            <a:avLst/>
          </a:prstGeom>
        </p:spPr>
        <p:txBody>
          <a:bodyPr wrap="none">
            <a:spAutoFit/>
          </a:bodyPr>
          <a:lstStyle/>
          <a:p>
            <a:r>
              <a:rPr lang="en-US" sz="3600" b="1" i="0" dirty="0">
                <a:solidFill>
                  <a:srgbClr val="FF0000"/>
                </a:solidFill>
                <a:effectLst/>
              </a:rPr>
              <a:t>More correlations . . .</a:t>
            </a:r>
            <a:endParaRPr lang="en-US" sz="3600" b="1" dirty="0">
              <a:solidFill>
                <a:srgbClr val="FF0000"/>
              </a:solidFill>
            </a:endParaRPr>
          </a:p>
        </p:txBody>
      </p:sp>
      <p:pic>
        <p:nvPicPr>
          <p:cNvPr id="4" name="Picture 3">
            <a:extLst>
              <a:ext uri="{FF2B5EF4-FFF2-40B4-BE49-F238E27FC236}">
                <a16:creationId xmlns:a16="http://schemas.microsoft.com/office/drawing/2014/main" id="{27413CD7-50DB-08D6-88FB-5C83B8103426}"/>
              </a:ext>
            </a:extLst>
          </p:cNvPr>
          <p:cNvPicPr>
            <a:picLocks noChangeAspect="1"/>
          </p:cNvPicPr>
          <p:nvPr/>
        </p:nvPicPr>
        <p:blipFill>
          <a:blip r:embed="rId6"/>
          <a:stretch>
            <a:fillRect/>
          </a:stretch>
        </p:blipFill>
        <p:spPr>
          <a:xfrm>
            <a:off x="575292" y="3086136"/>
            <a:ext cx="3544833" cy="3390710"/>
          </a:xfrm>
          <a:prstGeom prst="rect">
            <a:avLst/>
          </a:prstGeom>
        </p:spPr>
      </p:pic>
      <p:sp>
        <p:nvSpPr>
          <p:cNvPr id="11" name="Rectangle 10">
            <a:extLst>
              <a:ext uri="{FF2B5EF4-FFF2-40B4-BE49-F238E27FC236}">
                <a16:creationId xmlns:a16="http://schemas.microsoft.com/office/drawing/2014/main" id="{081FFC2A-558B-F5F5-6652-446B1E16F668}"/>
              </a:ext>
            </a:extLst>
          </p:cNvPr>
          <p:cNvSpPr/>
          <p:nvPr/>
        </p:nvSpPr>
        <p:spPr>
          <a:xfrm>
            <a:off x="4894729" y="3213847"/>
            <a:ext cx="900953" cy="215153"/>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27FAB951-F128-4441-E022-5B85D8644B84}"/>
              </a:ext>
            </a:extLst>
          </p:cNvPr>
          <p:cNvGrpSpPr/>
          <p:nvPr/>
        </p:nvGrpSpPr>
        <p:grpSpPr>
          <a:xfrm>
            <a:off x="4272525" y="3086136"/>
            <a:ext cx="3528395" cy="3309580"/>
            <a:chOff x="4272525" y="3086136"/>
            <a:chExt cx="3528395" cy="3309580"/>
          </a:xfrm>
        </p:grpSpPr>
        <p:grpSp>
          <p:nvGrpSpPr>
            <p:cNvPr id="18" name="Group 17">
              <a:extLst>
                <a:ext uri="{FF2B5EF4-FFF2-40B4-BE49-F238E27FC236}">
                  <a16:creationId xmlns:a16="http://schemas.microsoft.com/office/drawing/2014/main" id="{2A254078-BBE1-EB27-2FF4-44645EF022B6}"/>
                </a:ext>
              </a:extLst>
            </p:cNvPr>
            <p:cNvGrpSpPr/>
            <p:nvPr/>
          </p:nvGrpSpPr>
          <p:grpSpPr>
            <a:xfrm>
              <a:off x="4272525" y="3086136"/>
              <a:ext cx="3528395" cy="3309580"/>
              <a:chOff x="4272525" y="3086136"/>
              <a:chExt cx="3528395" cy="3309580"/>
            </a:xfrm>
          </p:grpSpPr>
          <p:pic>
            <p:nvPicPr>
              <p:cNvPr id="5" name="Picture 4">
                <a:extLst>
                  <a:ext uri="{FF2B5EF4-FFF2-40B4-BE49-F238E27FC236}">
                    <a16:creationId xmlns:a16="http://schemas.microsoft.com/office/drawing/2014/main" id="{879F8E64-8F13-9A4A-5684-E68A776ECF0A}"/>
                  </a:ext>
                </a:extLst>
              </p:cNvPr>
              <p:cNvPicPr>
                <a:picLocks noChangeAspect="1"/>
              </p:cNvPicPr>
              <p:nvPr/>
            </p:nvPicPr>
            <p:blipFill>
              <a:blip r:embed="rId7"/>
              <a:stretch>
                <a:fillRect/>
              </a:stretch>
            </p:blipFill>
            <p:spPr>
              <a:xfrm>
                <a:off x="4272525" y="3086136"/>
                <a:ext cx="3528395" cy="3309580"/>
              </a:xfrm>
              <a:prstGeom prst="rect">
                <a:avLst/>
              </a:prstGeom>
            </p:spPr>
          </p:pic>
          <p:sp>
            <p:nvSpPr>
              <p:cNvPr id="13" name="TextBox 12">
                <a:extLst>
                  <a:ext uri="{FF2B5EF4-FFF2-40B4-BE49-F238E27FC236}">
                    <a16:creationId xmlns:a16="http://schemas.microsoft.com/office/drawing/2014/main" id="{72A95732-45C5-1537-AD99-DEE937EB2A22}"/>
                  </a:ext>
                </a:extLst>
              </p:cNvPr>
              <p:cNvSpPr txBox="1"/>
              <p:nvPr/>
            </p:nvSpPr>
            <p:spPr>
              <a:xfrm>
                <a:off x="4907664" y="3530277"/>
                <a:ext cx="1096198" cy="646331"/>
              </a:xfrm>
              <a:prstGeom prst="rect">
                <a:avLst/>
              </a:prstGeom>
              <a:noFill/>
            </p:spPr>
            <p:txBody>
              <a:bodyPr wrap="none" rtlCol="0">
                <a:spAutoFit/>
              </a:bodyPr>
              <a:lstStyle/>
              <a:p>
                <a:pPr algn="ctr"/>
                <a:r>
                  <a:rPr lang="en-US" dirty="0">
                    <a:solidFill>
                      <a:srgbClr val="7030A0"/>
                    </a:solidFill>
                  </a:rPr>
                  <a:t>UV better</a:t>
                </a:r>
                <a:br>
                  <a:rPr lang="en-US" dirty="0"/>
                </a:br>
                <a:r>
                  <a:rPr lang="en-US" dirty="0">
                    <a:solidFill>
                      <a:srgbClr val="FF0000"/>
                    </a:solidFill>
                  </a:rPr>
                  <a:t>IR worse</a:t>
                </a:r>
              </a:p>
            </p:txBody>
          </p:sp>
        </p:grpSp>
        <p:sp>
          <p:nvSpPr>
            <p:cNvPr id="15" name="TextBox 14">
              <a:extLst>
                <a:ext uri="{FF2B5EF4-FFF2-40B4-BE49-F238E27FC236}">
                  <a16:creationId xmlns:a16="http://schemas.microsoft.com/office/drawing/2014/main" id="{081B4A44-38E3-642D-9833-5A1A8865F755}"/>
                </a:ext>
              </a:extLst>
            </p:cNvPr>
            <p:cNvSpPr txBox="1"/>
            <p:nvPr/>
          </p:nvSpPr>
          <p:spPr>
            <a:xfrm>
              <a:off x="6254704" y="5521124"/>
              <a:ext cx="1217577" cy="369332"/>
            </a:xfrm>
            <a:prstGeom prst="rect">
              <a:avLst/>
            </a:prstGeom>
            <a:solidFill>
              <a:schemeClr val="bg2"/>
            </a:solidFill>
          </p:spPr>
          <p:txBody>
            <a:bodyPr wrap="none" rtlCol="0">
              <a:spAutoFit/>
            </a:bodyPr>
            <a:lstStyle/>
            <a:p>
              <a:r>
                <a:rPr lang="en-US" baseline="30000" dirty="0"/>
                <a:t>6</a:t>
              </a:r>
              <a:r>
                <a:rPr lang="en-US" dirty="0"/>
                <a:t>He vs. </a:t>
              </a:r>
              <a:r>
                <a:rPr lang="en-US" baseline="30000" dirty="0"/>
                <a:t>4</a:t>
              </a:r>
              <a:r>
                <a:rPr lang="en-US" dirty="0"/>
                <a:t>He</a:t>
              </a:r>
              <a:endParaRPr lang="en-US" baseline="30000" dirty="0"/>
            </a:p>
          </p:txBody>
        </p:sp>
      </p:grpSp>
      <p:grpSp>
        <p:nvGrpSpPr>
          <p:cNvPr id="19" name="Group 18">
            <a:extLst>
              <a:ext uri="{FF2B5EF4-FFF2-40B4-BE49-F238E27FC236}">
                <a16:creationId xmlns:a16="http://schemas.microsoft.com/office/drawing/2014/main" id="{E1DAC23C-3743-40AA-7573-4CC676AC66A2}"/>
              </a:ext>
            </a:extLst>
          </p:cNvPr>
          <p:cNvGrpSpPr/>
          <p:nvPr/>
        </p:nvGrpSpPr>
        <p:grpSpPr>
          <a:xfrm>
            <a:off x="8476912" y="3235820"/>
            <a:ext cx="2553205" cy="2654636"/>
            <a:chOff x="8476912" y="3235820"/>
            <a:chExt cx="2553205" cy="2654636"/>
          </a:xfrm>
        </p:grpSpPr>
        <p:sp>
          <p:nvSpPr>
            <p:cNvPr id="12" name="Rectangle 11">
              <a:extLst>
                <a:ext uri="{FF2B5EF4-FFF2-40B4-BE49-F238E27FC236}">
                  <a16:creationId xmlns:a16="http://schemas.microsoft.com/office/drawing/2014/main" id="{983175FD-5E47-215F-A54B-83D85E56D352}"/>
                </a:ext>
              </a:extLst>
            </p:cNvPr>
            <p:cNvSpPr/>
            <p:nvPr/>
          </p:nvSpPr>
          <p:spPr>
            <a:xfrm>
              <a:off x="8476912" y="3235820"/>
              <a:ext cx="900953" cy="215153"/>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25F251F-CEBD-0199-1B68-5C67DB5C43DB}"/>
                </a:ext>
              </a:extLst>
            </p:cNvPr>
            <p:cNvSpPr txBox="1"/>
            <p:nvPr/>
          </p:nvSpPr>
          <p:spPr>
            <a:xfrm>
              <a:off x="8476912" y="3577833"/>
              <a:ext cx="1082669" cy="646331"/>
            </a:xfrm>
            <a:prstGeom prst="rect">
              <a:avLst/>
            </a:prstGeom>
            <a:noFill/>
          </p:spPr>
          <p:txBody>
            <a:bodyPr wrap="none" rtlCol="0">
              <a:spAutoFit/>
            </a:bodyPr>
            <a:lstStyle/>
            <a:p>
              <a:pPr algn="ctr"/>
              <a:r>
                <a:rPr lang="en-US" dirty="0">
                  <a:solidFill>
                    <a:srgbClr val="FF0000"/>
                  </a:solidFill>
                </a:rPr>
                <a:t>IR better</a:t>
              </a:r>
              <a:br>
                <a:rPr lang="en-US" dirty="0"/>
              </a:br>
              <a:r>
                <a:rPr lang="en-US" dirty="0">
                  <a:solidFill>
                    <a:srgbClr val="7030A0"/>
                  </a:solidFill>
                </a:rPr>
                <a:t>UV worse</a:t>
              </a:r>
            </a:p>
          </p:txBody>
        </p:sp>
        <p:sp>
          <p:nvSpPr>
            <p:cNvPr id="17" name="TextBox 16">
              <a:extLst>
                <a:ext uri="{FF2B5EF4-FFF2-40B4-BE49-F238E27FC236}">
                  <a16:creationId xmlns:a16="http://schemas.microsoft.com/office/drawing/2014/main" id="{2F9886CC-880F-433F-831B-26D4F0E5D0E7}"/>
                </a:ext>
              </a:extLst>
            </p:cNvPr>
            <p:cNvSpPr txBox="1"/>
            <p:nvPr/>
          </p:nvSpPr>
          <p:spPr>
            <a:xfrm>
              <a:off x="9812540" y="5521124"/>
              <a:ext cx="1217577" cy="369332"/>
            </a:xfrm>
            <a:prstGeom prst="rect">
              <a:avLst/>
            </a:prstGeom>
            <a:solidFill>
              <a:schemeClr val="bg2"/>
            </a:solidFill>
          </p:spPr>
          <p:txBody>
            <a:bodyPr wrap="none" rtlCol="0">
              <a:spAutoFit/>
            </a:bodyPr>
            <a:lstStyle/>
            <a:p>
              <a:r>
                <a:rPr lang="en-US" baseline="30000" dirty="0"/>
                <a:t>6</a:t>
              </a:r>
              <a:r>
                <a:rPr lang="en-US" dirty="0"/>
                <a:t>He vs. </a:t>
              </a:r>
              <a:r>
                <a:rPr lang="en-US" baseline="30000" dirty="0"/>
                <a:t>4</a:t>
              </a:r>
              <a:r>
                <a:rPr lang="en-US" dirty="0"/>
                <a:t>He</a:t>
              </a:r>
              <a:endParaRPr lang="en-US" baseline="30000" dirty="0"/>
            </a:p>
          </p:txBody>
        </p:sp>
      </p:grpSp>
    </p:spTree>
    <p:extLst>
      <p:ext uri="{BB962C8B-B14F-4D97-AF65-F5344CB8AC3E}">
        <p14:creationId xmlns:p14="http://schemas.microsoft.com/office/powerpoint/2010/main" val="568265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6" end="1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856CD1D-EC87-C248-B180-7F0B4BF95761}"/>
              </a:ext>
            </a:extLst>
          </p:cNvPr>
          <p:cNvSpPr txBox="1"/>
          <p:nvPr/>
        </p:nvSpPr>
        <p:spPr>
          <a:xfrm>
            <a:off x="-266043" y="6895951"/>
            <a:ext cx="5378547" cy="338554"/>
          </a:xfrm>
          <a:prstGeom prst="rect">
            <a:avLst/>
          </a:prstGeom>
          <a:solidFill>
            <a:schemeClr val="bg1"/>
          </a:solidFill>
        </p:spPr>
        <p:txBody>
          <a:bodyPr wrap="square" rtlCol="0">
            <a:spAutoFit/>
          </a:bodyPr>
          <a:lstStyle/>
          <a:p>
            <a:pPr algn="ctr"/>
            <a:endParaRPr lang="en-US" sz="1600" dirty="0"/>
          </a:p>
        </p:txBody>
      </p:sp>
      <p:sp>
        <p:nvSpPr>
          <p:cNvPr id="3" name="Title 1">
            <a:extLst>
              <a:ext uri="{FF2B5EF4-FFF2-40B4-BE49-F238E27FC236}">
                <a16:creationId xmlns:a16="http://schemas.microsoft.com/office/drawing/2014/main" id="{7F9D6F28-6694-114E-A69F-250CCB46E67A}"/>
              </a:ext>
            </a:extLst>
          </p:cNvPr>
          <p:cNvSpPr txBox="1">
            <a:spLocks/>
          </p:cNvSpPr>
          <p:nvPr/>
        </p:nvSpPr>
        <p:spPr>
          <a:xfrm>
            <a:off x="1352456" y="277819"/>
            <a:ext cx="9951419" cy="649737"/>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latin typeface="+mn-lt"/>
              </a:rPr>
              <a:t>Limits of EFTs: Learning the expansion parameter</a:t>
            </a:r>
          </a:p>
        </p:txBody>
      </p:sp>
      <p:grpSp>
        <p:nvGrpSpPr>
          <p:cNvPr id="33" name="Group 32">
            <a:extLst>
              <a:ext uri="{FF2B5EF4-FFF2-40B4-BE49-F238E27FC236}">
                <a16:creationId xmlns:a16="http://schemas.microsoft.com/office/drawing/2014/main" id="{53E53A1B-C9CC-E742-842A-F867DFAD80D1}"/>
              </a:ext>
            </a:extLst>
          </p:cNvPr>
          <p:cNvGrpSpPr/>
          <p:nvPr/>
        </p:nvGrpSpPr>
        <p:grpSpPr>
          <a:xfrm>
            <a:off x="227117" y="1188056"/>
            <a:ext cx="3312314" cy="805991"/>
            <a:chOff x="234655" y="1686790"/>
            <a:chExt cx="3312314" cy="805991"/>
          </a:xfrm>
        </p:grpSpPr>
        <p:pic>
          <p:nvPicPr>
            <p:cNvPr id="8" name="Picture 7">
              <a:extLst>
                <a:ext uri="{FF2B5EF4-FFF2-40B4-BE49-F238E27FC236}">
                  <a16:creationId xmlns:a16="http://schemas.microsoft.com/office/drawing/2014/main" id="{506BD9AA-BDAE-E942-AACA-79ABE13173F8}"/>
                </a:ext>
              </a:extLst>
            </p:cNvPr>
            <p:cNvPicPr>
              <a:picLocks noChangeAspect="1"/>
            </p:cNvPicPr>
            <p:nvPr/>
          </p:nvPicPr>
          <p:blipFill>
            <a:blip r:embed="rId3"/>
            <a:stretch>
              <a:fillRect/>
            </a:stretch>
          </p:blipFill>
          <p:spPr>
            <a:xfrm>
              <a:off x="1299494" y="1686790"/>
              <a:ext cx="2247475" cy="805991"/>
            </a:xfrm>
            <a:prstGeom prst="rect">
              <a:avLst/>
            </a:prstGeom>
          </p:spPr>
        </p:pic>
        <p:sp>
          <p:nvSpPr>
            <p:cNvPr id="30" name="TextBox 29">
              <a:extLst>
                <a:ext uri="{FF2B5EF4-FFF2-40B4-BE49-F238E27FC236}">
                  <a16:creationId xmlns:a16="http://schemas.microsoft.com/office/drawing/2014/main" id="{A4B92A29-97C8-CD4C-93CA-8A3C295484A3}"/>
                </a:ext>
              </a:extLst>
            </p:cNvPr>
            <p:cNvSpPr txBox="1"/>
            <p:nvPr/>
          </p:nvSpPr>
          <p:spPr>
            <a:xfrm>
              <a:off x="234655" y="1858954"/>
              <a:ext cx="1168910" cy="461665"/>
            </a:xfrm>
            <a:prstGeom prst="rect">
              <a:avLst/>
            </a:prstGeom>
            <a:noFill/>
          </p:spPr>
          <p:txBody>
            <a:bodyPr wrap="none" rtlCol="0">
              <a:spAutoFit/>
            </a:bodyPr>
            <a:lstStyle/>
            <a:p>
              <a:r>
                <a:rPr lang="en-US" sz="2400" b="1" dirty="0"/>
                <a:t>Model: </a:t>
              </a:r>
            </a:p>
          </p:txBody>
        </p:sp>
      </p:grpSp>
      <p:grpSp>
        <p:nvGrpSpPr>
          <p:cNvPr id="34" name="Group 33">
            <a:extLst>
              <a:ext uri="{FF2B5EF4-FFF2-40B4-BE49-F238E27FC236}">
                <a16:creationId xmlns:a16="http://schemas.microsoft.com/office/drawing/2014/main" id="{C22B37FB-0698-2448-92B7-1EAF9864EF81}"/>
              </a:ext>
            </a:extLst>
          </p:cNvPr>
          <p:cNvGrpSpPr/>
          <p:nvPr/>
        </p:nvGrpSpPr>
        <p:grpSpPr>
          <a:xfrm>
            <a:off x="227117" y="2019708"/>
            <a:ext cx="7044713" cy="677672"/>
            <a:chOff x="4267050" y="1757854"/>
            <a:chExt cx="7044713" cy="677672"/>
          </a:xfrm>
        </p:grpSpPr>
        <p:pic>
          <p:nvPicPr>
            <p:cNvPr id="7" name="Picture 6">
              <a:extLst>
                <a:ext uri="{FF2B5EF4-FFF2-40B4-BE49-F238E27FC236}">
                  <a16:creationId xmlns:a16="http://schemas.microsoft.com/office/drawing/2014/main" id="{17F06B56-0EB9-894F-BF31-4F832F8E43FA}"/>
                </a:ext>
              </a:extLst>
            </p:cNvPr>
            <p:cNvPicPr>
              <a:picLocks noChangeAspect="1"/>
            </p:cNvPicPr>
            <p:nvPr/>
          </p:nvPicPr>
          <p:blipFill>
            <a:blip r:embed="rId4"/>
            <a:stretch>
              <a:fillRect/>
            </a:stretch>
          </p:blipFill>
          <p:spPr>
            <a:xfrm>
              <a:off x="6140831" y="1757854"/>
              <a:ext cx="5170932" cy="677672"/>
            </a:xfrm>
            <a:prstGeom prst="rect">
              <a:avLst/>
            </a:prstGeom>
          </p:spPr>
        </p:pic>
        <p:sp>
          <p:nvSpPr>
            <p:cNvPr id="31" name="TextBox 30">
              <a:extLst>
                <a:ext uri="{FF2B5EF4-FFF2-40B4-BE49-F238E27FC236}">
                  <a16:creationId xmlns:a16="http://schemas.microsoft.com/office/drawing/2014/main" id="{489E7285-21C1-8D40-92AB-7EBA4646D01C}"/>
                </a:ext>
              </a:extLst>
            </p:cNvPr>
            <p:cNvSpPr txBox="1"/>
            <p:nvPr/>
          </p:nvSpPr>
          <p:spPr>
            <a:xfrm>
              <a:off x="4267050" y="1858952"/>
              <a:ext cx="1776961" cy="461665"/>
            </a:xfrm>
            <a:prstGeom prst="rect">
              <a:avLst/>
            </a:prstGeom>
            <a:noFill/>
          </p:spPr>
          <p:txBody>
            <a:bodyPr wrap="none" rtlCol="0">
              <a:spAutoFit/>
            </a:bodyPr>
            <a:lstStyle/>
            <a:p>
              <a:r>
                <a:rPr lang="en-US" sz="2400" b="1" dirty="0"/>
                <a:t>Expectation:</a:t>
              </a:r>
            </a:p>
          </p:txBody>
        </p:sp>
      </p:grpSp>
      <p:grpSp>
        <p:nvGrpSpPr>
          <p:cNvPr id="24" name="Group 23">
            <a:extLst>
              <a:ext uri="{FF2B5EF4-FFF2-40B4-BE49-F238E27FC236}">
                <a16:creationId xmlns:a16="http://schemas.microsoft.com/office/drawing/2014/main" id="{1837D9AC-F39F-C083-7A91-AA69906E05F6}"/>
              </a:ext>
            </a:extLst>
          </p:cNvPr>
          <p:cNvGrpSpPr/>
          <p:nvPr/>
        </p:nvGrpSpPr>
        <p:grpSpPr>
          <a:xfrm>
            <a:off x="7890068" y="1187329"/>
            <a:ext cx="4146333" cy="2815513"/>
            <a:chOff x="7970278" y="1187329"/>
            <a:chExt cx="4146333" cy="2815513"/>
          </a:xfrm>
        </p:grpSpPr>
        <p:sp>
          <p:nvSpPr>
            <p:cNvPr id="18" name="Rectangle 17">
              <a:extLst>
                <a:ext uri="{FF2B5EF4-FFF2-40B4-BE49-F238E27FC236}">
                  <a16:creationId xmlns:a16="http://schemas.microsoft.com/office/drawing/2014/main" id="{0A60B1DA-C2FF-67B1-8992-A8CE01FC2701}"/>
                </a:ext>
              </a:extLst>
            </p:cNvPr>
            <p:cNvSpPr/>
            <p:nvPr/>
          </p:nvSpPr>
          <p:spPr>
            <a:xfrm>
              <a:off x="7970278" y="1187329"/>
              <a:ext cx="4114249" cy="281551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80D8456-63BA-072F-8B7D-569BE66FD8D5}"/>
                </a:ext>
              </a:extLst>
            </p:cNvPr>
            <p:cNvSpPr txBox="1"/>
            <p:nvPr/>
          </p:nvSpPr>
          <p:spPr>
            <a:xfrm>
              <a:off x="8400081" y="1187329"/>
              <a:ext cx="3254644" cy="461665"/>
            </a:xfrm>
            <a:prstGeom prst="rect">
              <a:avLst/>
            </a:prstGeom>
            <a:noFill/>
          </p:spPr>
          <p:txBody>
            <a:bodyPr wrap="square" rtlCol="0">
              <a:spAutoFit/>
            </a:bodyPr>
            <a:lstStyle/>
            <a:p>
              <a:r>
                <a:rPr lang="en-US" sz="2400" dirty="0"/>
                <a:t>Melendez et al. (2019):</a:t>
              </a:r>
            </a:p>
          </p:txBody>
        </p:sp>
        <p:pic>
          <p:nvPicPr>
            <p:cNvPr id="5" name="Picture 4">
              <a:extLst>
                <a:ext uri="{FF2B5EF4-FFF2-40B4-BE49-F238E27FC236}">
                  <a16:creationId xmlns:a16="http://schemas.microsoft.com/office/drawing/2014/main" id="{9EEB7B4D-FFB7-626E-1E61-44EF8FAEB378}"/>
                </a:ext>
              </a:extLst>
            </p:cNvPr>
            <p:cNvPicPr>
              <a:picLocks noChangeAspect="1"/>
            </p:cNvPicPr>
            <p:nvPr/>
          </p:nvPicPr>
          <p:blipFill>
            <a:blip r:embed="rId5"/>
            <a:stretch>
              <a:fillRect/>
            </a:stretch>
          </p:blipFill>
          <p:spPr>
            <a:xfrm>
              <a:off x="8182560" y="1770366"/>
              <a:ext cx="3689685" cy="700879"/>
            </a:xfrm>
            <a:prstGeom prst="rect">
              <a:avLst/>
            </a:prstGeom>
            <a:noFill/>
          </p:spPr>
        </p:pic>
        <p:grpSp>
          <p:nvGrpSpPr>
            <p:cNvPr id="17" name="Group 16">
              <a:extLst>
                <a:ext uri="{FF2B5EF4-FFF2-40B4-BE49-F238E27FC236}">
                  <a16:creationId xmlns:a16="http://schemas.microsoft.com/office/drawing/2014/main" id="{B4C33D2C-F7C0-CE55-86C4-1714867163A5}"/>
                </a:ext>
              </a:extLst>
            </p:cNvPr>
            <p:cNvGrpSpPr/>
            <p:nvPr/>
          </p:nvGrpSpPr>
          <p:grpSpPr>
            <a:xfrm>
              <a:off x="8214644" y="2747564"/>
              <a:ext cx="3901967" cy="1200329"/>
              <a:chOff x="8182560" y="2875900"/>
              <a:chExt cx="3901967" cy="1200329"/>
            </a:xfrm>
          </p:grpSpPr>
          <p:sp>
            <p:nvSpPr>
              <p:cNvPr id="6" name="TextBox 5">
                <a:extLst>
                  <a:ext uri="{FF2B5EF4-FFF2-40B4-BE49-F238E27FC236}">
                    <a16:creationId xmlns:a16="http://schemas.microsoft.com/office/drawing/2014/main" id="{65B716E8-0257-8000-0179-703AF0072A7B}"/>
                  </a:ext>
                </a:extLst>
              </p:cNvPr>
              <p:cNvSpPr txBox="1"/>
              <p:nvPr/>
            </p:nvSpPr>
            <p:spPr>
              <a:xfrm>
                <a:off x="8182560" y="2875900"/>
                <a:ext cx="3901967" cy="1200329"/>
              </a:xfrm>
              <a:prstGeom prst="rect">
                <a:avLst/>
              </a:prstGeom>
              <a:noFill/>
            </p:spPr>
            <p:txBody>
              <a:bodyPr wrap="square" rtlCol="0">
                <a:spAutoFit/>
              </a:bodyPr>
              <a:lstStyle/>
              <a:p>
                <a:r>
                  <a:rPr lang="en-US" sz="2400" dirty="0"/>
                  <a:t>With </a:t>
                </a:r>
                <a:br>
                  <a:rPr lang="en-US" sz="2400" dirty="0"/>
                </a:br>
                <a:r>
                  <a:rPr lang="en-US" sz="2400" dirty="0"/>
                  <a:t>the posterior favors </a:t>
                </a:r>
                <a:r>
                  <a:rPr lang="en-US" sz="2400" dirty="0" err="1"/>
                  <a:t>Λ</a:t>
                </a:r>
                <a:r>
                  <a:rPr lang="en-US" sz="2400" i="1" baseline="-25000" dirty="0" err="1"/>
                  <a:t>b</a:t>
                </a:r>
                <a:r>
                  <a:rPr lang="en-US" sz="2400" i="1" baseline="-25000" dirty="0"/>
                  <a:t> </a:t>
                </a:r>
                <a:r>
                  <a:rPr lang="en-US" sz="2400" dirty="0"/>
                  <a:t>with same </a:t>
                </a:r>
                <a:r>
                  <a:rPr lang="en-US" sz="2400" i="1" dirty="0" err="1"/>
                  <a:t>c</a:t>
                </a:r>
                <a:r>
                  <a:rPr lang="en-US" sz="2400" i="1" baseline="-25000" dirty="0" err="1"/>
                  <a:t>n</a:t>
                </a:r>
                <a:r>
                  <a:rPr lang="en-US" sz="2400" dirty="0"/>
                  <a:t> variance for all </a:t>
                </a:r>
                <a:r>
                  <a:rPr lang="en-US" sz="2400" i="1" dirty="0"/>
                  <a:t>n</a:t>
                </a:r>
                <a:endParaRPr lang="en-US" sz="2400" i="1" baseline="-25000" dirty="0"/>
              </a:p>
            </p:txBody>
          </p:sp>
          <p:pic>
            <p:nvPicPr>
              <p:cNvPr id="14" name="Picture 13">
                <a:extLst>
                  <a:ext uri="{FF2B5EF4-FFF2-40B4-BE49-F238E27FC236}">
                    <a16:creationId xmlns:a16="http://schemas.microsoft.com/office/drawing/2014/main" id="{609C2DAB-F4D0-1DD0-3327-9F290768A981}"/>
                  </a:ext>
                </a:extLst>
              </p:cNvPr>
              <p:cNvPicPr>
                <a:picLocks noChangeAspect="1"/>
              </p:cNvPicPr>
              <p:nvPr/>
            </p:nvPicPr>
            <p:blipFill>
              <a:blip r:embed="rId6"/>
              <a:stretch>
                <a:fillRect/>
              </a:stretch>
            </p:blipFill>
            <p:spPr>
              <a:xfrm>
                <a:off x="8998138" y="2930849"/>
                <a:ext cx="2734056" cy="328729"/>
              </a:xfrm>
              <a:prstGeom prst="rect">
                <a:avLst/>
              </a:prstGeom>
            </p:spPr>
          </p:pic>
        </p:grpSp>
      </p:grpSp>
      <p:pic>
        <p:nvPicPr>
          <p:cNvPr id="38" name="Picture 37">
            <a:extLst>
              <a:ext uri="{FF2B5EF4-FFF2-40B4-BE49-F238E27FC236}">
                <a16:creationId xmlns:a16="http://schemas.microsoft.com/office/drawing/2014/main" id="{A5FFF19C-13CE-ABAC-F856-1EF731C0E150}"/>
              </a:ext>
            </a:extLst>
          </p:cNvPr>
          <p:cNvPicPr>
            <a:picLocks noChangeAspect="1"/>
          </p:cNvPicPr>
          <p:nvPr/>
        </p:nvPicPr>
        <p:blipFill>
          <a:blip r:embed="rId7"/>
          <a:stretch>
            <a:fillRect/>
          </a:stretch>
        </p:blipFill>
        <p:spPr>
          <a:xfrm>
            <a:off x="85584" y="2824139"/>
            <a:ext cx="7772400" cy="3886200"/>
          </a:xfrm>
          <a:prstGeom prst="rect">
            <a:avLst/>
          </a:prstGeom>
        </p:spPr>
      </p:pic>
    </p:spTree>
    <p:extLst>
      <p:ext uri="{BB962C8B-B14F-4D97-AF65-F5344CB8AC3E}">
        <p14:creationId xmlns:p14="http://schemas.microsoft.com/office/powerpoint/2010/main" val="3803638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F23F726-684B-A0D3-B640-2467525C2F0F}"/>
              </a:ext>
            </a:extLst>
          </p:cNvPr>
          <p:cNvSpPr txBox="1"/>
          <p:nvPr/>
        </p:nvSpPr>
        <p:spPr>
          <a:xfrm>
            <a:off x="231692" y="914503"/>
            <a:ext cx="11731708" cy="3262432"/>
          </a:xfrm>
          <a:prstGeom prst="rect">
            <a:avLst/>
          </a:prstGeom>
          <a:noFill/>
        </p:spPr>
        <p:txBody>
          <a:bodyPr wrap="square">
            <a:spAutoFit/>
          </a:bodyPr>
          <a:lstStyle/>
          <a:p>
            <a:pPr marL="285750" indent="-285750" algn="l">
              <a:spcAft>
                <a:spcPts val="1200"/>
              </a:spcAft>
              <a:buFont typeface="Arial" panose="020B0604020202020204" pitchFamily="34" charset="0"/>
              <a:buChar char="•"/>
            </a:pPr>
            <a:r>
              <a:rPr lang="en-US" sz="2200" b="0" i="0" dirty="0">
                <a:effectLst/>
              </a:rPr>
              <a:t>What are the limits of EFT for nuclei and for matter? What should be the priority developments and improvements for EFTs, including the exploration of alternative power counting schemes?</a:t>
            </a:r>
          </a:p>
          <a:p>
            <a:pPr marL="285750" indent="-285750" algn="l">
              <a:spcAft>
                <a:spcPts val="1200"/>
              </a:spcAft>
              <a:buFont typeface="Arial" panose="020B0604020202020204" pitchFamily="34" charset="0"/>
              <a:buChar char="•"/>
            </a:pPr>
            <a:r>
              <a:rPr lang="en-US" sz="2200" b="0" i="0" dirty="0">
                <a:effectLst/>
              </a:rPr>
              <a:t>What are systems where more effective EFTs, such as </a:t>
            </a:r>
            <a:r>
              <a:rPr lang="en-US" sz="2200" b="0" i="0" dirty="0" err="1">
                <a:effectLst/>
              </a:rPr>
              <a:t>pionless</a:t>
            </a:r>
            <a:r>
              <a:rPr lang="en-US" sz="2200" b="0" i="0" dirty="0">
                <a:effectLst/>
              </a:rPr>
              <a:t> or halo EFT, are particularly promising? What are priorities for improving nuclear energy density functionals in the spirit of EFT?</a:t>
            </a:r>
          </a:p>
          <a:p>
            <a:pPr marL="285750" indent="-285750" algn="l">
              <a:spcAft>
                <a:spcPts val="1200"/>
              </a:spcAft>
              <a:buFont typeface="Arial" panose="020B0604020202020204" pitchFamily="34" charset="0"/>
              <a:buChar char="•"/>
            </a:pPr>
            <a:r>
              <a:rPr lang="en-US" sz="2200" b="0" i="0" dirty="0">
                <a:effectLst/>
              </a:rPr>
              <a:t>What are the priorities for developments and applications in </a:t>
            </a:r>
            <a:r>
              <a:rPr lang="en-US" sz="2200" b="1" i="0" dirty="0">
                <a:solidFill>
                  <a:srgbClr val="FF0000"/>
                </a:solidFill>
                <a:effectLst/>
              </a:rPr>
              <a:t>uncertainty quantification</a:t>
            </a:r>
            <a:r>
              <a:rPr lang="en-US" sz="2200" b="0" i="0" dirty="0">
                <a:effectLst/>
              </a:rPr>
              <a:t>? </a:t>
            </a:r>
            <a:br>
              <a:rPr lang="en-US" sz="2200" b="0" i="0" dirty="0">
                <a:effectLst/>
              </a:rPr>
            </a:br>
            <a:r>
              <a:rPr lang="en-US" sz="2200" b="0" i="0" dirty="0">
                <a:effectLst/>
              </a:rPr>
              <a:t>What are new opportunities for nuclear structure from emerging technologies?</a:t>
            </a:r>
          </a:p>
          <a:p>
            <a:pPr marL="285750" indent="-285750" algn="l">
              <a:spcAft>
                <a:spcPts val="1200"/>
              </a:spcAft>
              <a:buFont typeface="Arial" panose="020B0604020202020204" pitchFamily="34" charset="0"/>
              <a:buChar char="•"/>
            </a:pPr>
            <a:r>
              <a:rPr lang="en-US" sz="2200" b="0" i="0" dirty="0">
                <a:effectLst/>
              </a:rPr>
              <a:t>What should be EFT and many-body priorities in nuclear structure research in light of the advent of new experimental facilities for the study of exotic nuclei?</a:t>
            </a:r>
          </a:p>
        </p:txBody>
      </p:sp>
      <p:sp>
        <p:nvSpPr>
          <p:cNvPr id="6" name="Title 1">
            <a:extLst>
              <a:ext uri="{FF2B5EF4-FFF2-40B4-BE49-F238E27FC236}">
                <a16:creationId xmlns:a16="http://schemas.microsoft.com/office/drawing/2014/main" id="{79B72644-2729-2062-F7E5-18F3F4F5AF64}"/>
              </a:ext>
            </a:extLst>
          </p:cNvPr>
          <p:cNvSpPr txBox="1">
            <a:spLocks/>
          </p:cNvSpPr>
          <p:nvPr/>
        </p:nvSpPr>
        <p:spPr>
          <a:xfrm>
            <a:off x="1282390" y="190042"/>
            <a:ext cx="9627220" cy="538566"/>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latin typeface="+mn-lt"/>
              </a:rPr>
              <a:t>Questions for the </a:t>
            </a:r>
            <a:r>
              <a:rPr lang="en-US" sz="3600" b="1" dirty="0" err="1">
                <a:solidFill>
                  <a:srgbClr val="FF0000"/>
                </a:solidFill>
                <a:latin typeface="+mn-lt"/>
              </a:rPr>
              <a:t>Hirschegg</a:t>
            </a:r>
            <a:r>
              <a:rPr lang="en-US" sz="3600" b="1" dirty="0">
                <a:solidFill>
                  <a:srgbClr val="FF0000"/>
                </a:solidFill>
                <a:latin typeface="+mn-lt"/>
              </a:rPr>
              <a:t> meeting</a:t>
            </a:r>
          </a:p>
        </p:txBody>
      </p:sp>
      <p:sp>
        <p:nvSpPr>
          <p:cNvPr id="7" name="TextBox 6">
            <a:extLst>
              <a:ext uri="{FF2B5EF4-FFF2-40B4-BE49-F238E27FC236}">
                <a16:creationId xmlns:a16="http://schemas.microsoft.com/office/drawing/2014/main" id="{42D560DB-E9F2-ABF7-ACC5-50985EB14764}"/>
              </a:ext>
            </a:extLst>
          </p:cNvPr>
          <p:cNvSpPr txBox="1"/>
          <p:nvPr/>
        </p:nvSpPr>
        <p:spPr>
          <a:xfrm>
            <a:off x="556028" y="4513912"/>
            <a:ext cx="10924772" cy="830997"/>
          </a:xfrm>
          <a:prstGeom prst="rect">
            <a:avLst/>
          </a:prstGeom>
          <a:noFill/>
        </p:spPr>
        <p:txBody>
          <a:bodyPr wrap="square" rtlCol="0">
            <a:spAutoFit/>
          </a:bodyPr>
          <a:lstStyle/>
          <a:p>
            <a:pPr algn="ctr"/>
            <a:r>
              <a:rPr lang="en-US" sz="2400" b="1" dirty="0">
                <a:solidFill>
                  <a:srgbClr val="FF0000"/>
                </a:solidFill>
              </a:rPr>
              <a:t>Uncertainty quantification (UQ) is explicitly called out in one of these questions, but (Bayesian) statistical analysis can play an important role in addressing all questions! </a:t>
            </a:r>
          </a:p>
        </p:txBody>
      </p:sp>
      <p:sp>
        <p:nvSpPr>
          <p:cNvPr id="8" name="TextBox 7">
            <a:extLst>
              <a:ext uri="{FF2B5EF4-FFF2-40B4-BE49-F238E27FC236}">
                <a16:creationId xmlns:a16="http://schemas.microsoft.com/office/drawing/2014/main" id="{FD143A25-6DF1-D1D2-4C86-D5BE437403D2}"/>
              </a:ext>
            </a:extLst>
          </p:cNvPr>
          <p:cNvSpPr txBox="1"/>
          <p:nvPr/>
        </p:nvSpPr>
        <p:spPr>
          <a:xfrm>
            <a:off x="909403" y="5394132"/>
            <a:ext cx="10373193" cy="1200329"/>
          </a:xfrm>
          <a:prstGeom prst="rect">
            <a:avLst/>
          </a:prstGeom>
          <a:noFill/>
        </p:spPr>
        <p:txBody>
          <a:bodyPr wrap="square" rtlCol="0">
            <a:spAutoFit/>
          </a:bodyPr>
          <a:lstStyle/>
          <a:p>
            <a:r>
              <a:rPr lang="en-US" sz="2400" b="1" dirty="0"/>
              <a:t>Frontier UQ topics: </a:t>
            </a:r>
            <a:r>
              <a:rPr lang="en-US" sz="2400" dirty="0">
                <a:solidFill>
                  <a:srgbClr val="00B050"/>
                </a:solidFill>
              </a:rPr>
              <a:t>validation of models for truncation errors; limits of EFTs from statistical analysis; calibration of EFTs; accounting for and exploiting correlations; Bayesian model mixing; experimental design; development of emulators. </a:t>
            </a:r>
          </a:p>
        </p:txBody>
      </p:sp>
    </p:spTree>
    <p:extLst>
      <p:ext uri="{BB962C8B-B14F-4D97-AF65-F5344CB8AC3E}">
        <p14:creationId xmlns:p14="http://schemas.microsoft.com/office/powerpoint/2010/main" val="420093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Chart&#10;&#10;Description automatically generated">
            <a:extLst>
              <a:ext uri="{FF2B5EF4-FFF2-40B4-BE49-F238E27FC236}">
                <a16:creationId xmlns:a16="http://schemas.microsoft.com/office/drawing/2014/main" id="{BE3B7D03-450C-5B28-E3F5-54F3BE29B100}"/>
              </a:ext>
            </a:extLst>
          </p:cNvPr>
          <p:cNvPicPr>
            <a:picLocks noChangeAspect="1"/>
          </p:cNvPicPr>
          <p:nvPr/>
        </p:nvPicPr>
        <p:blipFill>
          <a:blip r:embed="rId3"/>
          <a:stretch>
            <a:fillRect/>
          </a:stretch>
        </p:blipFill>
        <p:spPr>
          <a:xfrm>
            <a:off x="246888" y="3191256"/>
            <a:ext cx="3557016" cy="3557016"/>
          </a:xfrm>
          <a:prstGeom prst="rect">
            <a:avLst/>
          </a:prstGeom>
        </p:spPr>
      </p:pic>
      <p:grpSp>
        <p:nvGrpSpPr>
          <p:cNvPr id="26" name="Group 25">
            <a:extLst>
              <a:ext uri="{FF2B5EF4-FFF2-40B4-BE49-F238E27FC236}">
                <a16:creationId xmlns:a16="http://schemas.microsoft.com/office/drawing/2014/main" id="{2A56D44C-AA4B-21E6-D238-5B0EF3244CE0}"/>
              </a:ext>
            </a:extLst>
          </p:cNvPr>
          <p:cNvGrpSpPr/>
          <p:nvPr/>
        </p:nvGrpSpPr>
        <p:grpSpPr>
          <a:xfrm>
            <a:off x="783313" y="2796009"/>
            <a:ext cx="3482957" cy="2626342"/>
            <a:chOff x="783313" y="2796009"/>
            <a:chExt cx="3482957" cy="2626342"/>
          </a:xfrm>
        </p:grpSpPr>
        <p:sp>
          <p:nvSpPr>
            <p:cNvPr id="22" name="TextBox 21">
              <a:extLst>
                <a:ext uri="{FF2B5EF4-FFF2-40B4-BE49-F238E27FC236}">
                  <a16:creationId xmlns:a16="http://schemas.microsoft.com/office/drawing/2014/main" id="{7B41CF9A-57C0-9746-ACC4-04B0EB31AC6F}"/>
                </a:ext>
              </a:extLst>
            </p:cNvPr>
            <p:cNvSpPr txBox="1"/>
            <p:nvPr/>
          </p:nvSpPr>
          <p:spPr>
            <a:xfrm>
              <a:off x="783313" y="2796009"/>
              <a:ext cx="3171061" cy="461665"/>
            </a:xfrm>
            <a:prstGeom prst="rect">
              <a:avLst/>
            </a:prstGeom>
            <a:noFill/>
          </p:spPr>
          <p:txBody>
            <a:bodyPr wrap="none" rtlCol="0">
              <a:spAutoFit/>
            </a:bodyPr>
            <a:lstStyle/>
            <a:p>
              <a:r>
                <a:rPr lang="en-US" sz="2400" dirty="0" err="1">
                  <a:solidFill>
                    <a:srgbClr val="0070C0"/>
                  </a:solidFill>
                </a:rPr>
                <a:t>Λ</a:t>
              </a:r>
              <a:r>
                <a:rPr lang="en-US" sz="2400" i="1" baseline="-25000" dirty="0" err="1">
                  <a:solidFill>
                    <a:srgbClr val="0070C0"/>
                  </a:solidFill>
                </a:rPr>
                <a:t>b</a:t>
              </a:r>
              <a:r>
                <a:rPr lang="en-US" sz="2400" dirty="0">
                  <a:solidFill>
                    <a:srgbClr val="0070C0"/>
                  </a:solidFill>
                </a:rPr>
                <a:t> from NN observables</a:t>
              </a:r>
            </a:p>
          </p:txBody>
        </p:sp>
        <p:sp>
          <p:nvSpPr>
            <p:cNvPr id="16" name="TextBox 15">
              <a:extLst>
                <a:ext uri="{FF2B5EF4-FFF2-40B4-BE49-F238E27FC236}">
                  <a16:creationId xmlns:a16="http://schemas.microsoft.com/office/drawing/2014/main" id="{D7271D25-43B4-CB46-A914-06D90239F74C}"/>
                </a:ext>
              </a:extLst>
            </p:cNvPr>
            <p:cNvSpPr txBox="1"/>
            <p:nvPr/>
          </p:nvSpPr>
          <p:spPr>
            <a:xfrm>
              <a:off x="2875931" y="3852691"/>
              <a:ext cx="1390339" cy="1569660"/>
            </a:xfrm>
            <a:prstGeom prst="rect">
              <a:avLst/>
            </a:prstGeom>
            <a:solidFill>
              <a:schemeClr val="bg1">
                <a:lumMod val="95000"/>
              </a:schemeClr>
            </a:solidFill>
          </p:spPr>
          <p:txBody>
            <a:bodyPr wrap="square" rtlCol="0">
              <a:spAutoFit/>
            </a:bodyPr>
            <a:lstStyle/>
            <a:p>
              <a:r>
                <a:rPr lang="en-US" sz="1600" dirty="0" err="1"/>
                <a:t>Millican</a:t>
              </a:r>
              <a:r>
                <a:rPr lang="en-US" sz="1600" dirty="0"/>
                <a:t> et al., in prep [also Melendez et al., </a:t>
              </a:r>
              <a:r>
                <a:rPr lang="en-US" sz="1600" dirty="0">
                  <a:hlinkClick r:id="rId4">
                    <a:extLst>
                      <a:ext uri="{A12FA001-AC4F-418D-AE19-62706E023703}">
                        <ahyp:hlinkClr xmlns:ahyp="http://schemas.microsoft.com/office/drawing/2018/hyperlinkcolor" val="tx"/>
                      </a:ext>
                    </a:extLst>
                  </a:hlinkClick>
                </a:rPr>
                <a:t>PRC (2017) </a:t>
              </a:r>
              <a:r>
                <a:rPr lang="en-US" sz="1600" dirty="0"/>
                <a:t> and </a:t>
              </a:r>
              <a:r>
                <a:rPr lang="en-US" sz="1600" dirty="0">
                  <a:hlinkClick r:id="rId5">
                    <a:extLst>
                      <a:ext uri="{A12FA001-AC4F-418D-AE19-62706E023703}">
                        <ahyp:hlinkClr xmlns:ahyp="http://schemas.microsoft.com/office/drawing/2018/hyperlinkcolor" val="tx"/>
                      </a:ext>
                    </a:extLst>
                  </a:hlinkClick>
                </a:rPr>
                <a:t>PRC (2019)</a:t>
              </a:r>
              <a:r>
                <a:rPr lang="en-US" sz="1600" dirty="0"/>
                <a:t>.]</a:t>
              </a:r>
            </a:p>
          </p:txBody>
        </p:sp>
      </p:grpSp>
      <p:sp>
        <p:nvSpPr>
          <p:cNvPr id="11" name="TextBox 10">
            <a:extLst>
              <a:ext uri="{FF2B5EF4-FFF2-40B4-BE49-F238E27FC236}">
                <a16:creationId xmlns:a16="http://schemas.microsoft.com/office/drawing/2014/main" id="{9856CD1D-EC87-C248-B180-7F0B4BF95761}"/>
              </a:ext>
            </a:extLst>
          </p:cNvPr>
          <p:cNvSpPr txBox="1"/>
          <p:nvPr/>
        </p:nvSpPr>
        <p:spPr>
          <a:xfrm>
            <a:off x="-266043" y="6895951"/>
            <a:ext cx="5378547" cy="338554"/>
          </a:xfrm>
          <a:prstGeom prst="rect">
            <a:avLst/>
          </a:prstGeom>
          <a:solidFill>
            <a:schemeClr val="bg1"/>
          </a:solidFill>
        </p:spPr>
        <p:txBody>
          <a:bodyPr wrap="square" rtlCol="0">
            <a:spAutoFit/>
          </a:bodyPr>
          <a:lstStyle/>
          <a:p>
            <a:pPr algn="ctr"/>
            <a:endParaRPr lang="en-US" sz="1600" dirty="0"/>
          </a:p>
        </p:txBody>
      </p:sp>
      <p:sp>
        <p:nvSpPr>
          <p:cNvPr id="3" name="Title 1">
            <a:extLst>
              <a:ext uri="{FF2B5EF4-FFF2-40B4-BE49-F238E27FC236}">
                <a16:creationId xmlns:a16="http://schemas.microsoft.com/office/drawing/2014/main" id="{7F9D6F28-6694-114E-A69F-250CCB46E67A}"/>
              </a:ext>
            </a:extLst>
          </p:cNvPr>
          <p:cNvSpPr txBox="1">
            <a:spLocks/>
          </p:cNvSpPr>
          <p:nvPr/>
        </p:nvSpPr>
        <p:spPr>
          <a:xfrm>
            <a:off x="1352456" y="277819"/>
            <a:ext cx="9951419" cy="649737"/>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latin typeface="+mn-lt"/>
              </a:rPr>
              <a:t>Limits of EFTs: Learning the expansion parameter</a:t>
            </a:r>
          </a:p>
        </p:txBody>
      </p:sp>
      <p:grpSp>
        <p:nvGrpSpPr>
          <p:cNvPr id="27" name="Group 26">
            <a:extLst>
              <a:ext uri="{FF2B5EF4-FFF2-40B4-BE49-F238E27FC236}">
                <a16:creationId xmlns:a16="http://schemas.microsoft.com/office/drawing/2014/main" id="{1A38AA41-EFE4-BB47-9536-4373658C9A2D}"/>
              </a:ext>
            </a:extLst>
          </p:cNvPr>
          <p:cNvGrpSpPr/>
          <p:nvPr/>
        </p:nvGrpSpPr>
        <p:grpSpPr>
          <a:xfrm>
            <a:off x="4410480" y="2832098"/>
            <a:ext cx="3474112" cy="3864895"/>
            <a:chOff x="4312662" y="849942"/>
            <a:chExt cx="3474112" cy="3864895"/>
          </a:xfrm>
        </p:grpSpPr>
        <p:grpSp>
          <p:nvGrpSpPr>
            <p:cNvPr id="21" name="Group 20">
              <a:extLst>
                <a:ext uri="{FF2B5EF4-FFF2-40B4-BE49-F238E27FC236}">
                  <a16:creationId xmlns:a16="http://schemas.microsoft.com/office/drawing/2014/main" id="{3E084075-89E2-EE4E-A9D9-27917D41A023}"/>
                </a:ext>
              </a:extLst>
            </p:cNvPr>
            <p:cNvGrpSpPr/>
            <p:nvPr/>
          </p:nvGrpSpPr>
          <p:grpSpPr>
            <a:xfrm>
              <a:off x="4312662" y="1303668"/>
              <a:ext cx="3474112" cy="3411169"/>
              <a:chOff x="4312662" y="1126244"/>
              <a:chExt cx="3474112" cy="3411169"/>
            </a:xfrm>
          </p:grpSpPr>
          <p:pic>
            <p:nvPicPr>
              <p:cNvPr id="15" name="Picture 14">
                <a:extLst>
                  <a:ext uri="{FF2B5EF4-FFF2-40B4-BE49-F238E27FC236}">
                    <a16:creationId xmlns:a16="http://schemas.microsoft.com/office/drawing/2014/main" id="{C08D0234-754B-644C-9865-3B660D267320}"/>
                  </a:ext>
                </a:extLst>
              </p:cNvPr>
              <p:cNvPicPr>
                <a:picLocks noChangeAspect="1"/>
              </p:cNvPicPr>
              <p:nvPr/>
            </p:nvPicPr>
            <p:blipFill>
              <a:blip r:embed="rId6"/>
              <a:stretch>
                <a:fillRect/>
              </a:stretch>
            </p:blipFill>
            <p:spPr>
              <a:xfrm>
                <a:off x="4312662" y="1126244"/>
                <a:ext cx="3411169" cy="3411169"/>
              </a:xfrm>
              <a:prstGeom prst="rect">
                <a:avLst/>
              </a:prstGeom>
            </p:spPr>
          </p:pic>
          <p:sp>
            <p:nvSpPr>
              <p:cNvPr id="20" name="TextBox 19">
                <a:extLst>
                  <a:ext uri="{FF2B5EF4-FFF2-40B4-BE49-F238E27FC236}">
                    <a16:creationId xmlns:a16="http://schemas.microsoft.com/office/drawing/2014/main" id="{AA91DF07-5C01-B847-BA7B-59CD04867862}"/>
                  </a:ext>
                </a:extLst>
              </p:cNvPr>
              <p:cNvSpPr txBox="1"/>
              <p:nvPr/>
            </p:nvSpPr>
            <p:spPr>
              <a:xfrm>
                <a:off x="6334253" y="2290013"/>
                <a:ext cx="1452521" cy="584775"/>
              </a:xfrm>
              <a:prstGeom prst="rect">
                <a:avLst/>
              </a:prstGeom>
              <a:solidFill>
                <a:schemeClr val="bg1">
                  <a:lumMod val="95000"/>
                </a:schemeClr>
              </a:solidFill>
            </p:spPr>
            <p:txBody>
              <a:bodyPr wrap="square" rtlCol="0">
                <a:spAutoFit/>
              </a:bodyPr>
              <a:lstStyle/>
              <a:p>
                <a:r>
                  <a:rPr lang="en-US" sz="1600" dirty="0" err="1"/>
                  <a:t>Drischler</a:t>
                </a:r>
                <a:r>
                  <a:rPr lang="en-US" sz="1600" dirty="0"/>
                  <a:t> et al., </a:t>
                </a:r>
                <a:r>
                  <a:rPr lang="en-US" sz="1600" dirty="0">
                    <a:hlinkClick r:id="rId7">
                      <a:extLst>
                        <a:ext uri="{A12FA001-AC4F-418D-AE19-62706E023703}">
                          <ahyp:hlinkClr xmlns:ahyp="http://schemas.microsoft.com/office/drawing/2018/hyperlinkcolor" val="tx"/>
                        </a:ext>
                      </a:extLst>
                    </a:hlinkClick>
                  </a:rPr>
                  <a:t>PRC (2020) </a:t>
                </a:r>
                <a:endParaRPr lang="en-US" sz="1600" dirty="0"/>
              </a:p>
            </p:txBody>
          </p:sp>
        </p:grpSp>
        <p:sp>
          <p:nvSpPr>
            <p:cNvPr id="23" name="TextBox 22">
              <a:extLst>
                <a:ext uri="{FF2B5EF4-FFF2-40B4-BE49-F238E27FC236}">
                  <a16:creationId xmlns:a16="http://schemas.microsoft.com/office/drawing/2014/main" id="{4F8C1161-D3AB-9043-894A-3675EE80C1B8}"/>
                </a:ext>
              </a:extLst>
            </p:cNvPr>
            <p:cNvSpPr txBox="1"/>
            <p:nvPr/>
          </p:nvSpPr>
          <p:spPr>
            <a:xfrm>
              <a:off x="4543927" y="849942"/>
              <a:ext cx="3007746" cy="461665"/>
            </a:xfrm>
            <a:prstGeom prst="rect">
              <a:avLst/>
            </a:prstGeom>
            <a:noFill/>
          </p:spPr>
          <p:txBody>
            <a:bodyPr wrap="none" rtlCol="0">
              <a:spAutoFit/>
            </a:bodyPr>
            <a:lstStyle/>
            <a:p>
              <a:r>
                <a:rPr lang="en-US" sz="2400" dirty="0" err="1">
                  <a:solidFill>
                    <a:srgbClr val="0070C0"/>
                  </a:solidFill>
                </a:rPr>
                <a:t>Λ</a:t>
              </a:r>
              <a:r>
                <a:rPr lang="en-US" sz="2400" i="1" baseline="-25000" dirty="0" err="1">
                  <a:solidFill>
                    <a:srgbClr val="0070C0"/>
                  </a:solidFill>
                </a:rPr>
                <a:t>b</a:t>
              </a:r>
              <a:r>
                <a:rPr lang="en-US" sz="2400" dirty="0">
                  <a:solidFill>
                    <a:srgbClr val="0070C0"/>
                  </a:solidFill>
                </a:rPr>
                <a:t> from infinite matter</a:t>
              </a:r>
            </a:p>
          </p:txBody>
        </p:sp>
      </p:grpSp>
      <p:grpSp>
        <p:nvGrpSpPr>
          <p:cNvPr id="33" name="Group 32">
            <a:extLst>
              <a:ext uri="{FF2B5EF4-FFF2-40B4-BE49-F238E27FC236}">
                <a16:creationId xmlns:a16="http://schemas.microsoft.com/office/drawing/2014/main" id="{53E53A1B-C9CC-E742-842A-F867DFAD80D1}"/>
              </a:ext>
            </a:extLst>
          </p:cNvPr>
          <p:cNvGrpSpPr/>
          <p:nvPr/>
        </p:nvGrpSpPr>
        <p:grpSpPr>
          <a:xfrm>
            <a:off x="227117" y="1188056"/>
            <a:ext cx="3312314" cy="805991"/>
            <a:chOff x="234655" y="1686790"/>
            <a:chExt cx="3312314" cy="805991"/>
          </a:xfrm>
        </p:grpSpPr>
        <p:pic>
          <p:nvPicPr>
            <p:cNvPr id="8" name="Picture 7">
              <a:extLst>
                <a:ext uri="{FF2B5EF4-FFF2-40B4-BE49-F238E27FC236}">
                  <a16:creationId xmlns:a16="http://schemas.microsoft.com/office/drawing/2014/main" id="{506BD9AA-BDAE-E942-AACA-79ABE13173F8}"/>
                </a:ext>
              </a:extLst>
            </p:cNvPr>
            <p:cNvPicPr>
              <a:picLocks noChangeAspect="1"/>
            </p:cNvPicPr>
            <p:nvPr/>
          </p:nvPicPr>
          <p:blipFill>
            <a:blip r:embed="rId8"/>
            <a:stretch>
              <a:fillRect/>
            </a:stretch>
          </p:blipFill>
          <p:spPr>
            <a:xfrm>
              <a:off x="1299494" y="1686790"/>
              <a:ext cx="2247475" cy="805991"/>
            </a:xfrm>
            <a:prstGeom prst="rect">
              <a:avLst/>
            </a:prstGeom>
          </p:spPr>
        </p:pic>
        <p:sp>
          <p:nvSpPr>
            <p:cNvPr id="30" name="TextBox 29">
              <a:extLst>
                <a:ext uri="{FF2B5EF4-FFF2-40B4-BE49-F238E27FC236}">
                  <a16:creationId xmlns:a16="http://schemas.microsoft.com/office/drawing/2014/main" id="{A4B92A29-97C8-CD4C-93CA-8A3C295484A3}"/>
                </a:ext>
              </a:extLst>
            </p:cNvPr>
            <p:cNvSpPr txBox="1"/>
            <p:nvPr/>
          </p:nvSpPr>
          <p:spPr>
            <a:xfrm>
              <a:off x="234655" y="1858954"/>
              <a:ext cx="1168910" cy="461665"/>
            </a:xfrm>
            <a:prstGeom prst="rect">
              <a:avLst/>
            </a:prstGeom>
            <a:noFill/>
          </p:spPr>
          <p:txBody>
            <a:bodyPr wrap="none" rtlCol="0">
              <a:spAutoFit/>
            </a:bodyPr>
            <a:lstStyle/>
            <a:p>
              <a:r>
                <a:rPr lang="en-US" sz="2400" b="1" dirty="0"/>
                <a:t>Model: </a:t>
              </a:r>
            </a:p>
          </p:txBody>
        </p:sp>
      </p:grpSp>
      <p:grpSp>
        <p:nvGrpSpPr>
          <p:cNvPr id="34" name="Group 33">
            <a:extLst>
              <a:ext uri="{FF2B5EF4-FFF2-40B4-BE49-F238E27FC236}">
                <a16:creationId xmlns:a16="http://schemas.microsoft.com/office/drawing/2014/main" id="{C22B37FB-0698-2448-92B7-1EAF9864EF81}"/>
              </a:ext>
            </a:extLst>
          </p:cNvPr>
          <p:cNvGrpSpPr/>
          <p:nvPr/>
        </p:nvGrpSpPr>
        <p:grpSpPr>
          <a:xfrm>
            <a:off x="227117" y="2019708"/>
            <a:ext cx="7044713" cy="677672"/>
            <a:chOff x="4267050" y="1757854"/>
            <a:chExt cx="7044713" cy="677672"/>
          </a:xfrm>
        </p:grpSpPr>
        <p:pic>
          <p:nvPicPr>
            <p:cNvPr id="7" name="Picture 6">
              <a:extLst>
                <a:ext uri="{FF2B5EF4-FFF2-40B4-BE49-F238E27FC236}">
                  <a16:creationId xmlns:a16="http://schemas.microsoft.com/office/drawing/2014/main" id="{17F06B56-0EB9-894F-BF31-4F832F8E43FA}"/>
                </a:ext>
              </a:extLst>
            </p:cNvPr>
            <p:cNvPicPr>
              <a:picLocks noChangeAspect="1"/>
            </p:cNvPicPr>
            <p:nvPr/>
          </p:nvPicPr>
          <p:blipFill>
            <a:blip r:embed="rId9"/>
            <a:stretch>
              <a:fillRect/>
            </a:stretch>
          </p:blipFill>
          <p:spPr>
            <a:xfrm>
              <a:off x="6140831" y="1757854"/>
              <a:ext cx="5170932" cy="677672"/>
            </a:xfrm>
            <a:prstGeom prst="rect">
              <a:avLst/>
            </a:prstGeom>
          </p:spPr>
        </p:pic>
        <p:sp>
          <p:nvSpPr>
            <p:cNvPr id="31" name="TextBox 30">
              <a:extLst>
                <a:ext uri="{FF2B5EF4-FFF2-40B4-BE49-F238E27FC236}">
                  <a16:creationId xmlns:a16="http://schemas.microsoft.com/office/drawing/2014/main" id="{489E7285-21C1-8D40-92AB-7EBA4646D01C}"/>
                </a:ext>
              </a:extLst>
            </p:cNvPr>
            <p:cNvSpPr txBox="1"/>
            <p:nvPr/>
          </p:nvSpPr>
          <p:spPr>
            <a:xfrm>
              <a:off x="4267050" y="1858952"/>
              <a:ext cx="1776961" cy="461665"/>
            </a:xfrm>
            <a:prstGeom prst="rect">
              <a:avLst/>
            </a:prstGeom>
            <a:noFill/>
          </p:spPr>
          <p:txBody>
            <a:bodyPr wrap="none" rtlCol="0">
              <a:spAutoFit/>
            </a:bodyPr>
            <a:lstStyle/>
            <a:p>
              <a:r>
                <a:rPr lang="en-US" sz="2400" b="1" dirty="0"/>
                <a:t>Expectation:</a:t>
              </a:r>
            </a:p>
          </p:txBody>
        </p:sp>
      </p:grpSp>
      <p:grpSp>
        <p:nvGrpSpPr>
          <p:cNvPr id="24" name="Group 23">
            <a:extLst>
              <a:ext uri="{FF2B5EF4-FFF2-40B4-BE49-F238E27FC236}">
                <a16:creationId xmlns:a16="http://schemas.microsoft.com/office/drawing/2014/main" id="{1837D9AC-F39F-C083-7A91-AA69906E05F6}"/>
              </a:ext>
            </a:extLst>
          </p:cNvPr>
          <p:cNvGrpSpPr/>
          <p:nvPr/>
        </p:nvGrpSpPr>
        <p:grpSpPr>
          <a:xfrm>
            <a:off x="7890068" y="1187329"/>
            <a:ext cx="4146333" cy="2815513"/>
            <a:chOff x="7970278" y="1187329"/>
            <a:chExt cx="4146333" cy="2815513"/>
          </a:xfrm>
        </p:grpSpPr>
        <p:sp>
          <p:nvSpPr>
            <p:cNvPr id="18" name="Rectangle 17">
              <a:extLst>
                <a:ext uri="{FF2B5EF4-FFF2-40B4-BE49-F238E27FC236}">
                  <a16:creationId xmlns:a16="http://schemas.microsoft.com/office/drawing/2014/main" id="{0A60B1DA-C2FF-67B1-8992-A8CE01FC2701}"/>
                </a:ext>
              </a:extLst>
            </p:cNvPr>
            <p:cNvSpPr/>
            <p:nvPr/>
          </p:nvSpPr>
          <p:spPr>
            <a:xfrm>
              <a:off x="7970278" y="1187329"/>
              <a:ext cx="4114249" cy="281551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80D8456-63BA-072F-8B7D-569BE66FD8D5}"/>
                </a:ext>
              </a:extLst>
            </p:cNvPr>
            <p:cNvSpPr txBox="1"/>
            <p:nvPr/>
          </p:nvSpPr>
          <p:spPr>
            <a:xfrm>
              <a:off x="8400081" y="1187329"/>
              <a:ext cx="3254644" cy="461665"/>
            </a:xfrm>
            <a:prstGeom prst="rect">
              <a:avLst/>
            </a:prstGeom>
            <a:noFill/>
          </p:spPr>
          <p:txBody>
            <a:bodyPr wrap="square" rtlCol="0">
              <a:spAutoFit/>
            </a:bodyPr>
            <a:lstStyle/>
            <a:p>
              <a:r>
                <a:rPr lang="en-US" sz="2400" dirty="0"/>
                <a:t>Melendez et al. (2019):</a:t>
              </a:r>
            </a:p>
          </p:txBody>
        </p:sp>
        <p:pic>
          <p:nvPicPr>
            <p:cNvPr id="5" name="Picture 4">
              <a:extLst>
                <a:ext uri="{FF2B5EF4-FFF2-40B4-BE49-F238E27FC236}">
                  <a16:creationId xmlns:a16="http://schemas.microsoft.com/office/drawing/2014/main" id="{9EEB7B4D-FFB7-626E-1E61-44EF8FAEB378}"/>
                </a:ext>
              </a:extLst>
            </p:cNvPr>
            <p:cNvPicPr>
              <a:picLocks noChangeAspect="1"/>
            </p:cNvPicPr>
            <p:nvPr/>
          </p:nvPicPr>
          <p:blipFill>
            <a:blip r:embed="rId10"/>
            <a:stretch>
              <a:fillRect/>
            </a:stretch>
          </p:blipFill>
          <p:spPr>
            <a:xfrm>
              <a:off x="8182560" y="1770366"/>
              <a:ext cx="3689685" cy="700879"/>
            </a:xfrm>
            <a:prstGeom prst="rect">
              <a:avLst/>
            </a:prstGeom>
            <a:noFill/>
          </p:spPr>
        </p:pic>
        <p:grpSp>
          <p:nvGrpSpPr>
            <p:cNvPr id="17" name="Group 16">
              <a:extLst>
                <a:ext uri="{FF2B5EF4-FFF2-40B4-BE49-F238E27FC236}">
                  <a16:creationId xmlns:a16="http://schemas.microsoft.com/office/drawing/2014/main" id="{B4C33D2C-F7C0-CE55-86C4-1714867163A5}"/>
                </a:ext>
              </a:extLst>
            </p:cNvPr>
            <p:cNvGrpSpPr/>
            <p:nvPr/>
          </p:nvGrpSpPr>
          <p:grpSpPr>
            <a:xfrm>
              <a:off x="8214644" y="2747564"/>
              <a:ext cx="3901967" cy="1200329"/>
              <a:chOff x="8182560" y="2875900"/>
              <a:chExt cx="3901967" cy="1200329"/>
            </a:xfrm>
          </p:grpSpPr>
          <p:sp>
            <p:nvSpPr>
              <p:cNvPr id="6" name="TextBox 5">
                <a:extLst>
                  <a:ext uri="{FF2B5EF4-FFF2-40B4-BE49-F238E27FC236}">
                    <a16:creationId xmlns:a16="http://schemas.microsoft.com/office/drawing/2014/main" id="{65B716E8-0257-8000-0179-703AF0072A7B}"/>
                  </a:ext>
                </a:extLst>
              </p:cNvPr>
              <p:cNvSpPr txBox="1"/>
              <p:nvPr/>
            </p:nvSpPr>
            <p:spPr>
              <a:xfrm>
                <a:off x="8182560" y="2875900"/>
                <a:ext cx="3901967" cy="1200329"/>
              </a:xfrm>
              <a:prstGeom prst="rect">
                <a:avLst/>
              </a:prstGeom>
              <a:noFill/>
            </p:spPr>
            <p:txBody>
              <a:bodyPr wrap="square" rtlCol="0">
                <a:spAutoFit/>
              </a:bodyPr>
              <a:lstStyle/>
              <a:p>
                <a:r>
                  <a:rPr lang="en-US" sz="2400" dirty="0"/>
                  <a:t>With </a:t>
                </a:r>
                <a:br>
                  <a:rPr lang="en-US" sz="2400" dirty="0"/>
                </a:br>
                <a:r>
                  <a:rPr lang="en-US" sz="2400" dirty="0"/>
                  <a:t>the posterior favors </a:t>
                </a:r>
                <a:r>
                  <a:rPr lang="en-US" sz="2400" dirty="0" err="1"/>
                  <a:t>Λ</a:t>
                </a:r>
                <a:r>
                  <a:rPr lang="en-US" sz="2400" i="1" baseline="-25000" dirty="0" err="1"/>
                  <a:t>b</a:t>
                </a:r>
                <a:r>
                  <a:rPr lang="en-US" sz="2400" i="1" baseline="-25000" dirty="0"/>
                  <a:t> </a:t>
                </a:r>
                <a:r>
                  <a:rPr lang="en-US" sz="2400" dirty="0"/>
                  <a:t>with same </a:t>
                </a:r>
                <a:r>
                  <a:rPr lang="en-US" sz="2400" i="1" dirty="0" err="1"/>
                  <a:t>c</a:t>
                </a:r>
                <a:r>
                  <a:rPr lang="en-US" sz="2400" i="1" baseline="-25000" dirty="0" err="1"/>
                  <a:t>n</a:t>
                </a:r>
                <a:r>
                  <a:rPr lang="en-US" sz="2400" dirty="0"/>
                  <a:t> variance for all </a:t>
                </a:r>
                <a:r>
                  <a:rPr lang="en-US" sz="2400" i="1" dirty="0"/>
                  <a:t>n</a:t>
                </a:r>
                <a:endParaRPr lang="en-US" sz="2400" i="1" baseline="-25000" dirty="0"/>
              </a:p>
            </p:txBody>
          </p:sp>
          <p:pic>
            <p:nvPicPr>
              <p:cNvPr id="14" name="Picture 13">
                <a:extLst>
                  <a:ext uri="{FF2B5EF4-FFF2-40B4-BE49-F238E27FC236}">
                    <a16:creationId xmlns:a16="http://schemas.microsoft.com/office/drawing/2014/main" id="{609C2DAB-F4D0-1DD0-3327-9F290768A981}"/>
                  </a:ext>
                </a:extLst>
              </p:cNvPr>
              <p:cNvPicPr>
                <a:picLocks noChangeAspect="1"/>
              </p:cNvPicPr>
              <p:nvPr/>
            </p:nvPicPr>
            <p:blipFill>
              <a:blip r:embed="rId11"/>
              <a:stretch>
                <a:fillRect/>
              </a:stretch>
            </p:blipFill>
            <p:spPr>
              <a:xfrm>
                <a:off x="8998138" y="2930849"/>
                <a:ext cx="2734056" cy="328729"/>
              </a:xfrm>
              <a:prstGeom prst="rect">
                <a:avLst/>
              </a:prstGeom>
            </p:spPr>
          </p:pic>
        </p:grpSp>
      </p:grpSp>
      <p:sp>
        <p:nvSpPr>
          <p:cNvPr id="4" name="TextBox 3">
            <a:extLst>
              <a:ext uri="{FF2B5EF4-FFF2-40B4-BE49-F238E27FC236}">
                <a16:creationId xmlns:a16="http://schemas.microsoft.com/office/drawing/2014/main" id="{EC80515E-B7D1-8783-3A1E-64A629BE5637}"/>
              </a:ext>
            </a:extLst>
          </p:cNvPr>
          <p:cNvSpPr txBox="1"/>
          <p:nvPr/>
        </p:nvSpPr>
        <p:spPr>
          <a:xfrm>
            <a:off x="8167063" y="4208224"/>
            <a:ext cx="3689685" cy="2908489"/>
          </a:xfrm>
          <a:prstGeom prst="rect">
            <a:avLst/>
          </a:prstGeom>
          <a:noFill/>
        </p:spPr>
        <p:txBody>
          <a:bodyPr wrap="square" rtlCol="0">
            <a:spAutoFit/>
          </a:bodyPr>
          <a:lstStyle/>
          <a:p>
            <a:pPr marL="194310" indent="-194310">
              <a:spcAft>
                <a:spcPts val="600"/>
              </a:spcAft>
              <a:buFont typeface="Arial" panose="020B0604020202020204" pitchFamily="34" charset="0"/>
              <a:buChar char="•"/>
            </a:pPr>
            <a:r>
              <a:rPr lang="en-US" sz="2400" dirty="0"/>
              <a:t>Are different </a:t>
            </a:r>
            <a:r>
              <a:rPr lang="en-US" sz="2400" dirty="0" err="1"/>
              <a:t>Λ</a:t>
            </a:r>
            <a:r>
              <a:rPr lang="en-US" sz="2400" baseline="-25000" dirty="0" err="1"/>
              <a:t>b</a:t>
            </a:r>
            <a:r>
              <a:rPr lang="en-US" sz="2400" dirty="0"/>
              <a:t> posteriors</a:t>
            </a:r>
            <a:r>
              <a:rPr lang="en-US" sz="2400" baseline="-25000" dirty="0">
                <a:solidFill>
                  <a:srgbClr val="0070C0"/>
                </a:solidFill>
              </a:rPr>
              <a:t> </a:t>
            </a:r>
            <a:r>
              <a:rPr lang="en-US" sz="2400" dirty="0"/>
              <a:t>consistent? Other ways?</a:t>
            </a:r>
          </a:p>
          <a:p>
            <a:pPr marL="194310" indent="-194310">
              <a:spcAft>
                <a:spcPts val="600"/>
              </a:spcAft>
              <a:buFont typeface="Arial" panose="020B0604020202020204" pitchFamily="34" charset="0"/>
              <a:buChar char="•"/>
            </a:pPr>
            <a:r>
              <a:rPr lang="en-US" sz="2400" dirty="0"/>
              <a:t>How do correlations affect the estimation of the breakdown scale?</a:t>
            </a:r>
          </a:p>
          <a:p>
            <a:pPr marL="194310" indent="-194310">
              <a:spcAft>
                <a:spcPts val="600"/>
              </a:spcAft>
              <a:buFont typeface="Arial" panose="020B0604020202020204" pitchFamily="34" charset="0"/>
              <a:buChar char="•"/>
            </a:pPr>
            <a:r>
              <a:rPr lang="en-US" sz="2400" dirty="0"/>
              <a:t>…</a:t>
            </a:r>
          </a:p>
          <a:p>
            <a:endParaRPr lang="en-US" sz="2400" dirty="0"/>
          </a:p>
        </p:txBody>
      </p:sp>
      <p:sp>
        <p:nvSpPr>
          <p:cNvPr id="9" name="TextBox 8">
            <a:extLst>
              <a:ext uri="{FF2B5EF4-FFF2-40B4-BE49-F238E27FC236}">
                <a16:creationId xmlns:a16="http://schemas.microsoft.com/office/drawing/2014/main" id="{5AAE9ABE-F6A7-B0B2-A04E-59914386F4C8}"/>
              </a:ext>
            </a:extLst>
          </p:cNvPr>
          <p:cNvSpPr txBox="1"/>
          <p:nvPr/>
        </p:nvSpPr>
        <p:spPr>
          <a:xfrm>
            <a:off x="722461" y="3991190"/>
            <a:ext cx="1138990" cy="646331"/>
          </a:xfrm>
          <a:prstGeom prst="rect">
            <a:avLst/>
          </a:prstGeom>
          <a:noFill/>
        </p:spPr>
        <p:txBody>
          <a:bodyPr wrap="square" rtlCol="0">
            <a:spAutoFit/>
          </a:bodyPr>
          <a:lstStyle/>
          <a:p>
            <a:pPr algn="ctr"/>
            <a:r>
              <a:rPr lang="en-US" dirty="0"/>
              <a:t>SMS </a:t>
            </a:r>
            <a:br>
              <a:rPr lang="en-US" dirty="0"/>
            </a:br>
            <a:r>
              <a:rPr lang="en-US" dirty="0"/>
              <a:t>450 MeV</a:t>
            </a:r>
          </a:p>
        </p:txBody>
      </p:sp>
      <p:sp>
        <p:nvSpPr>
          <p:cNvPr id="13" name="TextBox 12">
            <a:extLst>
              <a:ext uri="{FF2B5EF4-FFF2-40B4-BE49-F238E27FC236}">
                <a16:creationId xmlns:a16="http://schemas.microsoft.com/office/drawing/2014/main" id="{30298E86-1C28-A960-410F-5D51F3CA0988}"/>
              </a:ext>
            </a:extLst>
          </p:cNvPr>
          <p:cNvSpPr txBox="1"/>
          <p:nvPr/>
        </p:nvSpPr>
        <p:spPr>
          <a:xfrm>
            <a:off x="1352456" y="577576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4673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Chart, histogram&#10;&#10;Description automatically generated">
            <a:extLst>
              <a:ext uri="{FF2B5EF4-FFF2-40B4-BE49-F238E27FC236}">
                <a16:creationId xmlns:a16="http://schemas.microsoft.com/office/drawing/2014/main" id="{9039181E-37AF-B843-1F19-49F3EA739CBF}"/>
              </a:ext>
            </a:extLst>
          </p:cNvPr>
          <p:cNvPicPr>
            <a:picLocks noChangeAspect="1"/>
          </p:cNvPicPr>
          <p:nvPr/>
        </p:nvPicPr>
        <p:blipFill>
          <a:blip r:embed="rId3"/>
          <a:stretch>
            <a:fillRect/>
          </a:stretch>
        </p:blipFill>
        <p:spPr>
          <a:xfrm>
            <a:off x="246888" y="3191256"/>
            <a:ext cx="3557016" cy="3557016"/>
          </a:xfrm>
          <a:prstGeom prst="rect">
            <a:avLst/>
          </a:prstGeom>
        </p:spPr>
      </p:pic>
      <p:grpSp>
        <p:nvGrpSpPr>
          <p:cNvPr id="26" name="Group 25">
            <a:extLst>
              <a:ext uri="{FF2B5EF4-FFF2-40B4-BE49-F238E27FC236}">
                <a16:creationId xmlns:a16="http://schemas.microsoft.com/office/drawing/2014/main" id="{2A56D44C-AA4B-21E6-D238-5B0EF3244CE0}"/>
              </a:ext>
            </a:extLst>
          </p:cNvPr>
          <p:cNvGrpSpPr/>
          <p:nvPr/>
        </p:nvGrpSpPr>
        <p:grpSpPr>
          <a:xfrm>
            <a:off x="783313" y="2796009"/>
            <a:ext cx="3482957" cy="2626342"/>
            <a:chOff x="783313" y="2796009"/>
            <a:chExt cx="3482957" cy="2626342"/>
          </a:xfrm>
        </p:grpSpPr>
        <p:sp>
          <p:nvSpPr>
            <p:cNvPr id="22" name="TextBox 21">
              <a:extLst>
                <a:ext uri="{FF2B5EF4-FFF2-40B4-BE49-F238E27FC236}">
                  <a16:creationId xmlns:a16="http://schemas.microsoft.com/office/drawing/2014/main" id="{7B41CF9A-57C0-9746-ACC4-04B0EB31AC6F}"/>
                </a:ext>
              </a:extLst>
            </p:cNvPr>
            <p:cNvSpPr txBox="1"/>
            <p:nvPr/>
          </p:nvSpPr>
          <p:spPr>
            <a:xfrm>
              <a:off x="783313" y="2796009"/>
              <a:ext cx="3171061" cy="461665"/>
            </a:xfrm>
            <a:prstGeom prst="rect">
              <a:avLst/>
            </a:prstGeom>
            <a:noFill/>
          </p:spPr>
          <p:txBody>
            <a:bodyPr wrap="none" rtlCol="0">
              <a:spAutoFit/>
            </a:bodyPr>
            <a:lstStyle/>
            <a:p>
              <a:r>
                <a:rPr lang="en-US" sz="2400" dirty="0" err="1">
                  <a:solidFill>
                    <a:srgbClr val="0070C0"/>
                  </a:solidFill>
                </a:rPr>
                <a:t>Λ</a:t>
              </a:r>
              <a:r>
                <a:rPr lang="en-US" sz="2400" i="1" baseline="-25000" dirty="0" err="1">
                  <a:solidFill>
                    <a:srgbClr val="0070C0"/>
                  </a:solidFill>
                </a:rPr>
                <a:t>b</a:t>
              </a:r>
              <a:r>
                <a:rPr lang="en-US" sz="2400" dirty="0">
                  <a:solidFill>
                    <a:srgbClr val="0070C0"/>
                  </a:solidFill>
                </a:rPr>
                <a:t> from NN observables</a:t>
              </a:r>
            </a:p>
          </p:txBody>
        </p:sp>
        <p:sp>
          <p:nvSpPr>
            <p:cNvPr id="16" name="TextBox 15">
              <a:extLst>
                <a:ext uri="{FF2B5EF4-FFF2-40B4-BE49-F238E27FC236}">
                  <a16:creationId xmlns:a16="http://schemas.microsoft.com/office/drawing/2014/main" id="{D7271D25-43B4-CB46-A914-06D90239F74C}"/>
                </a:ext>
              </a:extLst>
            </p:cNvPr>
            <p:cNvSpPr txBox="1"/>
            <p:nvPr/>
          </p:nvSpPr>
          <p:spPr>
            <a:xfrm>
              <a:off x="2875931" y="3852691"/>
              <a:ext cx="1390339" cy="1569660"/>
            </a:xfrm>
            <a:prstGeom prst="rect">
              <a:avLst/>
            </a:prstGeom>
            <a:solidFill>
              <a:schemeClr val="bg1">
                <a:lumMod val="95000"/>
              </a:schemeClr>
            </a:solidFill>
          </p:spPr>
          <p:txBody>
            <a:bodyPr wrap="square" rtlCol="0">
              <a:spAutoFit/>
            </a:bodyPr>
            <a:lstStyle/>
            <a:p>
              <a:r>
                <a:rPr lang="en-US" sz="1600" dirty="0" err="1"/>
                <a:t>Millican</a:t>
              </a:r>
              <a:r>
                <a:rPr lang="en-US" sz="1600" dirty="0"/>
                <a:t> et al., in prep [also Melendez et al., </a:t>
              </a:r>
              <a:r>
                <a:rPr lang="en-US" sz="1600" dirty="0">
                  <a:hlinkClick r:id="rId4">
                    <a:extLst>
                      <a:ext uri="{A12FA001-AC4F-418D-AE19-62706E023703}">
                        <ahyp:hlinkClr xmlns:ahyp="http://schemas.microsoft.com/office/drawing/2018/hyperlinkcolor" val="tx"/>
                      </a:ext>
                    </a:extLst>
                  </a:hlinkClick>
                </a:rPr>
                <a:t>PRC (2017) </a:t>
              </a:r>
              <a:r>
                <a:rPr lang="en-US" sz="1600" dirty="0"/>
                <a:t> and </a:t>
              </a:r>
              <a:r>
                <a:rPr lang="en-US" sz="1600" dirty="0">
                  <a:hlinkClick r:id="rId5">
                    <a:extLst>
                      <a:ext uri="{A12FA001-AC4F-418D-AE19-62706E023703}">
                        <ahyp:hlinkClr xmlns:ahyp="http://schemas.microsoft.com/office/drawing/2018/hyperlinkcolor" val="tx"/>
                      </a:ext>
                    </a:extLst>
                  </a:hlinkClick>
                </a:rPr>
                <a:t>PRC (2019)</a:t>
              </a:r>
              <a:r>
                <a:rPr lang="en-US" sz="1600" dirty="0"/>
                <a:t>.]</a:t>
              </a:r>
            </a:p>
          </p:txBody>
        </p:sp>
      </p:grpSp>
      <p:sp>
        <p:nvSpPr>
          <p:cNvPr id="3" name="Title 1">
            <a:extLst>
              <a:ext uri="{FF2B5EF4-FFF2-40B4-BE49-F238E27FC236}">
                <a16:creationId xmlns:a16="http://schemas.microsoft.com/office/drawing/2014/main" id="{7F9D6F28-6694-114E-A69F-250CCB46E67A}"/>
              </a:ext>
            </a:extLst>
          </p:cNvPr>
          <p:cNvSpPr txBox="1">
            <a:spLocks/>
          </p:cNvSpPr>
          <p:nvPr/>
        </p:nvSpPr>
        <p:spPr>
          <a:xfrm>
            <a:off x="1352456" y="277819"/>
            <a:ext cx="9951419" cy="649737"/>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latin typeface="+mn-lt"/>
              </a:rPr>
              <a:t>Limits of EFTs: Learning the expansion parameter</a:t>
            </a:r>
          </a:p>
        </p:txBody>
      </p:sp>
      <p:grpSp>
        <p:nvGrpSpPr>
          <p:cNvPr id="27" name="Group 26">
            <a:extLst>
              <a:ext uri="{FF2B5EF4-FFF2-40B4-BE49-F238E27FC236}">
                <a16:creationId xmlns:a16="http://schemas.microsoft.com/office/drawing/2014/main" id="{1A38AA41-EFE4-BB47-9536-4373658C9A2D}"/>
              </a:ext>
            </a:extLst>
          </p:cNvPr>
          <p:cNvGrpSpPr/>
          <p:nvPr/>
        </p:nvGrpSpPr>
        <p:grpSpPr>
          <a:xfrm>
            <a:off x="4410480" y="2832098"/>
            <a:ext cx="3474112" cy="3864895"/>
            <a:chOff x="4312662" y="849942"/>
            <a:chExt cx="3474112" cy="3864895"/>
          </a:xfrm>
        </p:grpSpPr>
        <p:grpSp>
          <p:nvGrpSpPr>
            <p:cNvPr id="21" name="Group 20">
              <a:extLst>
                <a:ext uri="{FF2B5EF4-FFF2-40B4-BE49-F238E27FC236}">
                  <a16:creationId xmlns:a16="http://schemas.microsoft.com/office/drawing/2014/main" id="{3E084075-89E2-EE4E-A9D9-27917D41A023}"/>
                </a:ext>
              </a:extLst>
            </p:cNvPr>
            <p:cNvGrpSpPr/>
            <p:nvPr/>
          </p:nvGrpSpPr>
          <p:grpSpPr>
            <a:xfrm>
              <a:off x="4312662" y="1303668"/>
              <a:ext cx="3474112" cy="3411169"/>
              <a:chOff x="4312662" y="1126244"/>
              <a:chExt cx="3474112" cy="3411169"/>
            </a:xfrm>
          </p:grpSpPr>
          <p:pic>
            <p:nvPicPr>
              <p:cNvPr id="15" name="Picture 14">
                <a:extLst>
                  <a:ext uri="{FF2B5EF4-FFF2-40B4-BE49-F238E27FC236}">
                    <a16:creationId xmlns:a16="http://schemas.microsoft.com/office/drawing/2014/main" id="{C08D0234-754B-644C-9865-3B660D267320}"/>
                  </a:ext>
                </a:extLst>
              </p:cNvPr>
              <p:cNvPicPr>
                <a:picLocks noChangeAspect="1"/>
              </p:cNvPicPr>
              <p:nvPr/>
            </p:nvPicPr>
            <p:blipFill>
              <a:blip r:embed="rId6"/>
              <a:stretch>
                <a:fillRect/>
              </a:stretch>
            </p:blipFill>
            <p:spPr>
              <a:xfrm>
                <a:off x="4312662" y="1126244"/>
                <a:ext cx="3411169" cy="3411169"/>
              </a:xfrm>
              <a:prstGeom prst="rect">
                <a:avLst/>
              </a:prstGeom>
            </p:spPr>
          </p:pic>
          <p:sp>
            <p:nvSpPr>
              <p:cNvPr id="20" name="TextBox 19">
                <a:extLst>
                  <a:ext uri="{FF2B5EF4-FFF2-40B4-BE49-F238E27FC236}">
                    <a16:creationId xmlns:a16="http://schemas.microsoft.com/office/drawing/2014/main" id="{AA91DF07-5C01-B847-BA7B-59CD04867862}"/>
                  </a:ext>
                </a:extLst>
              </p:cNvPr>
              <p:cNvSpPr txBox="1"/>
              <p:nvPr/>
            </p:nvSpPr>
            <p:spPr>
              <a:xfrm>
                <a:off x="6334253" y="2290013"/>
                <a:ext cx="1452521" cy="584775"/>
              </a:xfrm>
              <a:prstGeom prst="rect">
                <a:avLst/>
              </a:prstGeom>
              <a:solidFill>
                <a:schemeClr val="bg1">
                  <a:lumMod val="95000"/>
                </a:schemeClr>
              </a:solidFill>
            </p:spPr>
            <p:txBody>
              <a:bodyPr wrap="square" rtlCol="0">
                <a:spAutoFit/>
              </a:bodyPr>
              <a:lstStyle/>
              <a:p>
                <a:r>
                  <a:rPr lang="en-US" sz="1600" dirty="0" err="1"/>
                  <a:t>Drischler</a:t>
                </a:r>
                <a:r>
                  <a:rPr lang="en-US" sz="1600" dirty="0"/>
                  <a:t> et al., </a:t>
                </a:r>
                <a:r>
                  <a:rPr lang="en-US" sz="1600" dirty="0">
                    <a:hlinkClick r:id="rId7">
                      <a:extLst>
                        <a:ext uri="{A12FA001-AC4F-418D-AE19-62706E023703}">
                          <ahyp:hlinkClr xmlns:ahyp="http://schemas.microsoft.com/office/drawing/2018/hyperlinkcolor" val="tx"/>
                        </a:ext>
                      </a:extLst>
                    </a:hlinkClick>
                  </a:rPr>
                  <a:t>PRC (2020) </a:t>
                </a:r>
                <a:endParaRPr lang="en-US" sz="1600" dirty="0"/>
              </a:p>
            </p:txBody>
          </p:sp>
        </p:grpSp>
        <p:sp>
          <p:nvSpPr>
            <p:cNvPr id="23" name="TextBox 22">
              <a:extLst>
                <a:ext uri="{FF2B5EF4-FFF2-40B4-BE49-F238E27FC236}">
                  <a16:creationId xmlns:a16="http://schemas.microsoft.com/office/drawing/2014/main" id="{4F8C1161-D3AB-9043-894A-3675EE80C1B8}"/>
                </a:ext>
              </a:extLst>
            </p:cNvPr>
            <p:cNvSpPr txBox="1"/>
            <p:nvPr/>
          </p:nvSpPr>
          <p:spPr>
            <a:xfrm>
              <a:off x="4543927" y="849942"/>
              <a:ext cx="3007746" cy="461665"/>
            </a:xfrm>
            <a:prstGeom prst="rect">
              <a:avLst/>
            </a:prstGeom>
            <a:noFill/>
          </p:spPr>
          <p:txBody>
            <a:bodyPr wrap="none" rtlCol="0">
              <a:spAutoFit/>
            </a:bodyPr>
            <a:lstStyle/>
            <a:p>
              <a:r>
                <a:rPr lang="en-US" sz="2400" dirty="0" err="1">
                  <a:solidFill>
                    <a:srgbClr val="0070C0"/>
                  </a:solidFill>
                </a:rPr>
                <a:t>Λ</a:t>
              </a:r>
              <a:r>
                <a:rPr lang="en-US" sz="2400" i="1" baseline="-25000" dirty="0" err="1">
                  <a:solidFill>
                    <a:srgbClr val="0070C0"/>
                  </a:solidFill>
                </a:rPr>
                <a:t>b</a:t>
              </a:r>
              <a:r>
                <a:rPr lang="en-US" sz="2400" dirty="0">
                  <a:solidFill>
                    <a:srgbClr val="0070C0"/>
                  </a:solidFill>
                </a:rPr>
                <a:t> from infinite matter</a:t>
              </a:r>
            </a:p>
          </p:txBody>
        </p:sp>
      </p:grpSp>
      <p:grpSp>
        <p:nvGrpSpPr>
          <p:cNvPr id="33" name="Group 32">
            <a:extLst>
              <a:ext uri="{FF2B5EF4-FFF2-40B4-BE49-F238E27FC236}">
                <a16:creationId xmlns:a16="http://schemas.microsoft.com/office/drawing/2014/main" id="{53E53A1B-C9CC-E742-842A-F867DFAD80D1}"/>
              </a:ext>
            </a:extLst>
          </p:cNvPr>
          <p:cNvGrpSpPr/>
          <p:nvPr/>
        </p:nvGrpSpPr>
        <p:grpSpPr>
          <a:xfrm>
            <a:off x="227117" y="1188056"/>
            <a:ext cx="3312314" cy="805991"/>
            <a:chOff x="234655" y="1686790"/>
            <a:chExt cx="3312314" cy="805991"/>
          </a:xfrm>
        </p:grpSpPr>
        <p:pic>
          <p:nvPicPr>
            <p:cNvPr id="8" name="Picture 7">
              <a:extLst>
                <a:ext uri="{FF2B5EF4-FFF2-40B4-BE49-F238E27FC236}">
                  <a16:creationId xmlns:a16="http://schemas.microsoft.com/office/drawing/2014/main" id="{506BD9AA-BDAE-E942-AACA-79ABE13173F8}"/>
                </a:ext>
              </a:extLst>
            </p:cNvPr>
            <p:cNvPicPr>
              <a:picLocks noChangeAspect="1"/>
            </p:cNvPicPr>
            <p:nvPr/>
          </p:nvPicPr>
          <p:blipFill>
            <a:blip r:embed="rId8"/>
            <a:stretch>
              <a:fillRect/>
            </a:stretch>
          </p:blipFill>
          <p:spPr>
            <a:xfrm>
              <a:off x="1299494" y="1686790"/>
              <a:ext cx="2247475" cy="805991"/>
            </a:xfrm>
            <a:prstGeom prst="rect">
              <a:avLst/>
            </a:prstGeom>
          </p:spPr>
        </p:pic>
        <p:sp>
          <p:nvSpPr>
            <p:cNvPr id="30" name="TextBox 29">
              <a:extLst>
                <a:ext uri="{FF2B5EF4-FFF2-40B4-BE49-F238E27FC236}">
                  <a16:creationId xmlns:a16="http://schemas.microsoft.com/office/drawing/2014/main" id="{A4B92A29-97C8-CD4C-93CA-8A3C295484A3}"/>
                </a:ext>
              </a:extLst>
            </p:cNvPr>
            <p:cNvSpPr txBox="1"/>
            <p:nvPr/>
          </p:nvSpPr>
          <p:spPr>
            <a:xfrm>
              <a:off x="234655" y="1858954"/>
              <a:ext cx="1168910" cy="461665"/>
            </a:xfrm>
            <a:prstGeom prst="rect">
              <a:avLst/>
            </a:prstGeom>
            <a:noFill/>
          </p:spPr>
          <p:txBody>
            <a:bodyPr wrap="none" rtlCol="0">
              <a:spAutoFit/>
            </a:bodyPr>
            <a:lstStyle/>
            <a:p>
              <a:r>
                <a:rPr lang="en-US" sz="2400" b="1" dirty="0"/>
                <a:t>Model: </a:t>
              </a:r>
            </a:p>
          </p:txBody>
        </p:sp>
      </p:grpSp>
      <p:grpSp>
        <p:nvGrpSpPr>
          <p:cNvPr id="34" name="Group 33">
            <a:extLst>
              <a:ext uri="{FF2B5EF4-FFF2-40B4-BE49-F238E27FC236}">
                <a16:creationId xmlns:a16="http://schemas.microsoft.com/office/drawing/2014/main" id="{C22B37FB-0698-2448-92B7-1EAF9864EF81}"/>
              </a:ext>
            </a:extLst>
          </p:cNvPr>
          <p:cNvGrpSpPr/>
          <p:nvPr/>
        </p:nvGrpSpPr>
        <p:grpSpPr>
          <a:xfrm>
            <a:off x="227117" y="2019708"/>
            <a:ext cx="7044713" cy="677672"/>
            <a:chOff x="4267050" y="1757854"/>
            <a:chExt cx="7044713" cy="677672"/>
          </a:xfrm>
        </p:grpSpPr>
        <p:pic>
          <p:nvPicPr>
            <p:cNvPr id="7" name="Picture 6">
              <a:extLst>
                <a:ext uri="{FF2B5EF4-FFF2-40B4-BE49-F238E27FC236}">
                  <a16:creationId xmlns:a16="http://schemas.microsoft.com/office/drawing/2014/main" id="{17F06B56-0EB9-894F-BF31-4F832F8E43FA}"/>
                </a:ext>
              </a:extLst>
            </p:cNvPr>
            <p:cNvPicPr>
              <a:picLocks noChangeAspect="1"/>
            </p:cNvPicPr>
            <p:nvPr/>
          </p:nvPicPr>
          <p:blipFill>
            <a:blip r:embed="rId9"/>
            <a:stretch>
              <a:fillRect/>
            </a:stretch>
          </p:blipFill>
          <p:spPr>
            <a:xfrm>
              <a:off x="6140831" y="1757854"/>
              <a:ext cx="5170932" cy="677672"/>
            </a:xfrm>
            <a:prstGeom prst="rect">
              <a:avLst/>
            </a:prstGeom>
          </p:spPr>
        </p:pic>
        <p:sp>
          <p:nvSpPr>
            <p:cNvPr id="31" name="TextBox 30">
              <a:extLst>
                <a:ext uri="{FF2B5EF4-FFF2-40B4-BE49-F238E27FC236}">
                  <a16:creationId xmlns:a16="http://schemas.microsoft.com/office/drawing/2014/main" id="{489E7285-21C1-8D40-92AB-7EBA4646D01C}"/>
                </a:ext>
              </a:extLst>
            </p:cNvPr>
            <p:cNvSpPr txBox="1"/>
            <p:nvPr/>
          </p:nvSpPr>
          <p:spPr>
            <a:xfrm>
              <a:off x="4267050" y="1858952"/>
              <a:ext cx="1776961" cy="461665"/>
            </a:xfrm>
            <a:prstGeom prst="rect">
              <a:avLst/>
            </a:prstGeom>
            <a:noFill/>
          </p:spPr>
          <p:txBody>
            <a:bodyPr wrap="none" rtlCol="0">
              <a:spAutoFit/>
            </a:bodyPr>
            <a:lstStyle/>
            <a:p>
              <a:r>
                <a:rPr lang="en-US" sz="2400" b="1" dirty="0"/>
                <a:t>Expectation:</a:t>
              </a:r>
            </a:p>
          </p:txBody>
        </p:sp>
      </p:grpSp>
      <p:grpSp>
        <p:nvGrpSpPr>
          <p:cNvPr id="24" name="Group 23">
            <a:extLst>
              <a:ext uri="{FF2B5EF4-FFF2-40B4-BE49-F238E27FC236}">
                <a16:creationId xmlns:a16="http://schemas.microsoft.com/office/drawing/2014/main" id="{1837D9AC-F39F-C083-7A91-AA69906E05F6}"/>
              </a:ext>
            </a:extLst>
          </p:cNvPr>
          <p:cNvGrpSpPr/>
          <p:nvPr/>
        </p:nvGrpSpPr>
        <p:grpSpPr>
          <a:xfrm>
            <a:off x="7890068" y="1187329"/>
            <a:ext cx="4146333" cy="2815513"/>
            <a:chOff x="7970278" y="1187329"/>
            <a:chExt cx="4146333" cy="2815513"/>
          </a:xfrm>
        </p:grpSpPr>
        <p:sp>
          <p:nvSpPr>
            <p:cNvPr id="18" name="Rectangle 17">
              <a:extLst>
                <a:ext uri="{FF2B5EF4-FFF2-40B4-BE49-F238E27FC236}">
                  <a16:creationId xmlns:a16="http://schemas.microsoft.com/office/drawing/2014/main" id="{0A60B1DA-C2FF-67B1-8992-A8CE01FC2701}"/>
                </a:ext>
              </a:extLst>
            </p:cNvPr>
            <p:cNvSpPr/>
            <p:nvPr/>
          </p:nvSpPr>
          <p:spPr>
            <a:xfrm>
              <a:off x="7970278" y="1187329"/>
              <a:ext cx="4114249" cy="281551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80D8456-63BA-072F-8B7D-569BE66FD8D5}"/>
                </a:ext>
              </a:extLst>
            </p:cNvPr>
            <p:cNvSpPr txBox="1"/>
            <p:nvPr/>
          </p:nvSpPr>
          <p:spPr>
            <a:xfrm>
              <a:off x="8400081" y="1187329"/>
              <a:ext cx="3254644" cy="461665"/>
            </a:xfrm>
            <a:prstGeom prst="rect">
              <a:avLst/>
            </a:prstGeom>
            <a:noFill/>
          </p:spPr>
          <p:txBody>
            <a:bodyPr wrap="square" rtlCol="0">
              <a:spAutoFit/>
            </a:bodyPr>
            <a:lstStyle/>
            <a:p>
              <a:r>
                <a:rPr lang="en-US" sz="2400" dirty="0"/>
                <a:t>Melendez et al. (2019):</a:t>
              </a:r>
            </a:p>
          </p:txBody>
        </p:sp>
        <p:pic>
          <p:nvPicPr>
            <p:cNvPr id="5" name="Picture 4">
              <a:extLst>
                <a:ext uri="{FF2B5EF4-FFF2-40B4-BE49-F238E27FC236}">
                  <a16:creationId xmlns:a16="http://schemas.microsoft.com/office/drawing/2014/main" id="{9EEB7B4D-FFB7-626E-1E61-44EF8FAEB378}"/>
                </a:ext>
              </a:extLst>
            </p:cNvPr>
            <p:cNvPicPr>
              <a:picLocks noChangeAspect="1"/>
            </p:cNvPicPr>
            <p:nvPr/>
          </p:nvPicPr>
          <p:blipFill>
            <a:blip r:embed="rId10"/>
            <a:stretch>
              <a:fillRect/>
            </a:stretch>
          </p:blipFill>
          <p:spPr>
            <a:xfrm>
              <a:off x="8182560" y="1770366"/>
              <a:ext cx="3689685" cy="700879"/>
            </a:xfrm>
            <a:prstGeom prst="rect">
              <a:avLst/>
            </a:prstGeom>
            <a:noFill/>
          </p:spPr>
        </p:pic>
        <p:grpSp>
          <p:nvGrpSpPr>
            <p:cNvPr id="17" name="Group 16">
              <a:extLst>
                <a:ext uri="{FF2B5EF4-FFF2-40B4-BE49-F238E27FC236}">
                  <a16:creationId xmlns:a16="http://schemas.microsoft.com/office/drawing/2014/main" id="{B4C33D2C-F7C0-CE55-86C4-1714867163A5}"/>
                </a:ext>
              </a:extLst>
            </p:cNvPr>
            <p:cNvGrpSpPr/>
            <p:nvPr/>
          </p:nvGrpSpPr>
          <p:grpSpPr>
            <a:xfrm>
              <a:off x="8214644" y="2747564"/>
              <a:ext cx="3901967" cy="1200329"/>
              <a:chOff x="8182560" y="2875900"/>
              <a:chExt cx="3901967" cy="1200329"/>
            </a:xfrm>
          </p:grpSpPr>
          <p:sp>
            <p:nvSpPr>
              <p:cNvPr id="6" name="TextBox 5">
                <a:extLst>
                  <a:ext uri="{FF2B5EF4-FFF2-40B4-BE49-F238E27FC236}">
                    <a16:creationId xmlns:a16="http://schemas.microsoft.com/office/drawing/2014/main" id="{65B716E8-0257-8000-0179-703AF0072A7B}"/>
                  </a:ext>
                </a:extLst>
              </p:cNvPr>
              <p:cNvSpPr txBox="1"/>
              <p:nvPr/>
            </p:nvSpPr>
            <p:spPr>
              <a:xfrm>
                <a:off x="8182560" y="2875900"/>
                <a:ext cx="3901967" cy="1200329"/>
              </a:xfrm>
              <a:prstGeom prst="rect">
                <a:avLst/>
              </a:prstGeom>
              <a:noFill/>
            </p:spPr>
            <p:txBody>
              <a:bodyPr wrap="square" rtlCol="0">
                <a:spAutoFit/>
              </a:bodyPr>
              <a:lstStyle/>
              <a:p>
                <a:r>
                  <a:rPr lang="en-US" sz="2400" dirty="0"/>
                  <a:t>With </a:t>
                </a:r>
                <a:br>
                  <a:rPr lang="en-US" sz="2400" dirty="0"/>
                </a:br>
                <a:r>
                  <a:rPr lang="en-US" sz="2400" dirty="0"/>
                  <a:t>the posterior favors </a:t>
                </a:r>
                <a:r>
                  <a:rPr lang="en-US" sz="2400" dirty="0" err="1"/>
                  <a:t>Λ</a:t>
                </a:r>
                <a:r>
                  <a:rPr lang="en-US" sz="2400" i="1" baseline="-25000" dirty="0" err="1"/>
                  <a:t>b</a:t>
                </a:r>
                <a:r>
                  <a:rPr lang="en-US" sz="2400" i="1" baseline="-25000" dirty="0"/>
                  <a:t> </a:t>
                </a:r>
                <a:r>
                  <a:rPr lang="en-US" sz="2400" dirty="0"/>
                  <a:t>with same </a:t>
                </a:r>
                <a:r>
                  <a:rPr lang="en-US" sz="2400" i="1" dirty="0" err="1"/>
                  <a:t>c</a:t>
                </a:r>
                <a:r>
                  <a:rPr lang="en-US" sz="2400" i="1" baseline="-25000" dirty="0" err="1"/>
                  <a:t>n</a:t>
                </a:r>
                <a:r>
                  <a:rPr lang="en-US" sz="2400" dirty="0"/>
                  <a:t> variance for all </a:t>
                </a:r>
                <a:r>
                  <a:rPr lang="en-US" sz="2400" i="1" dirty="0"/>
                  <a:t>n</a:t>
                </a:r>
                <a:endParaRPr lang="en-US" sz="2400" i="1" baseline="-25000" dirty="0"/>
              </a:p>
            </p:txBody>
          </p:sp>
          <p:pic>
            <p:nvPicPr>
              <p:cNvPr id="14" name="Picture 13">
                <a:extLst>
                  <a:ext uri="{FF2B5EF4-FFF2-40B4-BE49-F238E27FC236}">
                    <a16:creationId xmlns:a16="http://schemas.microsoft.com/office/drawing/2014/main" id="{609C2DAB-F4D0-1DD0-3327-9F290768A981}"/>
                  </a:ext>
                </a:extLst>
              </p:cNvPr>
              <p:cNvPicPr>
                <a:picLocks noChangeAspect="1"/>
              </p:cNvPicPr>
              <p:nvPr/>
            </p:nvPicPr>
            <p:blipFill>
              <a:blip r:embed="rId11"/>
              <a:stretch>
                <a:fillRect/>
              </a:stretch>
            </p:blipFill>
            <p:spPr>
              <a:xfrm>
                <a:off x="8998138" y="2930849"/>
                <a:ext cx="2734056" cy="328729"/>
              </a:xfrm>
              <a:prstGeom prst="rect">
                <a:avLst/>
              </a:prstGeom>
            </p:spPr>
          </p:pic>
        </p:grpSp>
      </p:grpSp>
      <p:sp>
        <p:nvSpPr>
          <p:cNvPr id="28" name="TextBox 27">
            <a:extLst>
              <a:ext uri="{FF2B5EF4-FFF2-40B4-BE49-F238E27FC236}">
                <a16:creationId xmlns:a16="http://schemas.microsoft.com/office/drawing/2014/main" id="{B01C1887-EF4B-B902-535A-A7F7590B8786}"/>
              </a:ext>
            </a:extLst>
          </p:cNvPr>
          <p:cNvSpPr txBox="1"/>
          <p:nvPr/>
        </p:nvSpPr>
        <p:spPr>
          <a:xfrm>
            <a:off x="722461" y="3991190"/>
            <a:ext cx="1138990" cy="646331"/>
          </a:xfrm>
          <a:prstGeom prst="rect">
            <a:avLst/>
          </a:prstGeom>
          <a:noFill/>
        </p:spPr>
        <p:txBody>
          <a:bodyPr wrap="square" rtlCol="0">
            <a:spAutoFit/>
          </a:bodyPr>
          <a:lstStyle/>
          <a:p>
            <a:pPr algn="ctr"/>
            <a:r>
              <a:rPr lang="en-US" dirty="0"/>
              <a:t>SMS </a:t>
            </a:r>
            <a:br>
              <a:rPr lang="en-US" dirty="0"/>
            </a:br>
            <a:r>
              <a:rPr lang="en-US" dirty="0"/>
              <a:t>450 MeV</a:t>
            </a:r>
          </a:p>
        </p:txBody>
      </p:sp>
      <p:sp>
        <p:nvSpPr>
          <p:cNvPr id="9" name="TextBox 8">
            <a:extLst>
              <a:ext uri="{FF2B5EF4-FFF2-40B4-BE49-F238E27FC236}">
                <a16:creationId xmlns:a16="http://schemas.microsoft.com/office/drawing/2014/main" id="{8E2F988A-5BB0-E2F5-A862-9A740F115D7E}"/>
              </a:ext>
            </a:extLst>
          </p:cNvPr>
          <p:cNvSpPr txBox="1"/>
          <p:nvPr/>
        </p:nvSpPr>
        <p:spPr>
          <a:xfrm>
            <a:off x="8167063" y="4208224"/>
            <a:ext cx="3689685" cy="2908489"/>
          </a:xfrm>
          <a:prstGeom prst="rect">
            <a:avLst/>
          </a:prstGeom>
          <a:noFill/>
        </p:spPr>
        <p:txBody>
          <a:bodyPr wrap="square" rtlCol="0">
            <a:spAutoFit/>
          </a:bodyPr>
          <a:lstStyle/>
          <a:p>
            <a:pPr marL="194310" indent="-194310">
              <a:spcAft>
                <a:spcPts val="600"/>
              </a:spcAft>
              <a:buFont typeface="Arial" panose="020B0604020202020204" pitchFamily="34" charset="0"/>
              <a:buChar char="•"/>
            </a:pPr>
            <a:r>
              <a:rPr lang="en-US" sz="2400" dirty="0"/>
              <a:t>Are different </a:t>
            </a:r>
            <a:r>
              <a:rPr lang="en-US" sz="2400" dirty="0" err="1"/>
              <a:t>Λ</a:t>
            </a:r>
            <a:r>
              <a:rPr lang="en-US" sz="2400" baseline="-25000" dirty="0" err="1"/>
              <a:t>b</a:t>
            </a:r>
            <a:r>
              <a:rPr lang="en-US" sz="2400" dirty="0"/>
              <a:t> posteriors</a:t>
            </a:r>
            <a:r>
              <a:rPr lang="en-US" sz="2400" baseline="-25000" dirty="0">
                <a:solidFill>
                  <a:srgbClr val="0070C0"/>
                </a:solidFill>
              </a:rPr>
              <a:t> </a:t>
            </a:r>
            <a:r>
              <a:rPr lang="en-US" sz="2400" dirty="0"/>
              <a:t>consistent? Other ways?</a:t>
            </a:r>
          </a:p>
          <a:p>
            <a:pPr marL="194310" indent="-194310">
              <a:spcAft>
                <a:spcPts val="600"/>
              </a:spcAft>
              <a:buFont typeface="Arial" panose="020B0604020202020204" pitchFamily="34" charset="0"/>
              <a:buChar char="•"/>
            </a:pPr>
            <a:r>
              <a:rPr lang="en-US" sz="2400" dirty="0"/>
              <a:t>How do correlations affect the estimation of the breakdown scale?</a:t>
            </a:r>
          </a:p>
          <a:p>
            <a:pPr marL="194310" indent="-194310">
              <a:spcAft>
                <a:spcPts val="600"/>
              </a:spcAft>
              <a:buFont typeface="Arial" panose="020B0604020202020204" pitchFamily="34" charset="0"/>
              <a:buChar char="•"/>
            </a:pPr>
            <a:r>
              <a:rPr lang="en-US" sz="2400" dirty="0"/>
              <a:t>…</a:t>
            </a:r>
          </a:p>
          <a:p>
            <a:endParaRPr lang="en-US" sz="2400" dirty="0"/>
          </a:p>
        </p:txBody>
      </p:sp>
    </p:spTree>
    <p:extLst>
      <p:ext uri="{BB962C8B-B14F-4D97-AF65-F5344CB8AC3E}">
        <p14:creationId xmlns:p14="http://schemas.microsoft.com/office/powerpoint/2010/main" val="102871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DD24CBDB-FBAB-8744-9329-EBC4680062DE}"/>
              </a:ext>
            </a:extLst>
          </p:cNvPr>
          <p:cNvGrpSpPr/>
          <p:nvPr/>
        </p:nvGrpSpPr>
        <p:grpSpPr>
          <a:xfrm>
            <a:off x="1396027" y="2888694"/>
            <a:ext cx="3868751" cy="3786500"/>
            <a:chOff x="7964501" y="865435"/>
            <a:chExt cx="3868751" cy="3786500"/>
          </a:xfrm>
        </p:grpSpPr>
        <p:pic>
          <p:nvPicPr>
            <p:cNvPr id="12" name="Picture 11">
              <a:extLst>
                <a:ext uri="{FF2B5EF4-FFF2-40B4-BE49-F238E27FC236}">
                  <a16:creationId xmlns:a16="http://schemas.microsoft.com/office/drawing/2014/main" id="{865D91C4-35A5-E14D-BE9F-5C997BD5DFF7}"/>
                </a:ext>
              </a:extLst>
            </p:cNvPr>
            <p:cNvPicPr>
              <a:picLocks noChangeAspect="1"/>
            </p:cNvPicPr>
            <p:nvPr/>
          </p:nvPicPr>
          <p:blipFill>
            <a:blip r:embed="rId3"/>
            <a:stretch>
              <a:fillRect/>
            </a:stretch>
          </p:blipFill>
          <p:spPr>
            <a:xfrm>
              <a:off x="8021110" y="1361282"/>
              <a:ext cx="3290653" cy="3290653"/>
            </a:xfrm>
            <a:prstGeom prst="rect">
              <a:avLst/>
            </a:prstGeom>
          </p:spPr>
        </p:pic>
        <p:sp>
          <p:nvSpPr>
            <p:cNvPr id="24" name="TextBox 23">
              <a:extLst>
                <a:ext uri="{FF2B5EF4-FFF2-40B4-BE49-F238E27FC236}">
                  <a16:creationId xmlns:a16="http://schemas.microsoft.com/office/drawing/2014/main" id="{31145E03-C68C-B147-A35C-47E5BFFA7EEC}"/>
                </a:ext>
              </a:extLst>
            </p:cNvPr>
            <p:cNvSpPr txBox="1"/>
            <p:nvPr/>
          </p:nvSpPr>
          <p:spPr>
            <a:xfrm>
              <a:off x="7964501" y="865435"/>
              <a:ext cx="3868751" cy="461665"/>
            </a:xfrm>
            <a:prstGeom prst="rect">
              <a:avLst/>
            </a:prstGeom>
            <a:noFill/>
          </p:spPr>
          <p:txBody>
            <a:bodyPr wrap="none" rtlCol="0">
              <a:spAutoFit/>
            </a:bodyPr>
            <a:lstStyle/>
            <a:p>
              <a:r>
                <a:rPr lang="en-US" sz="2400" i="1" dirty="0">
                  <a:solidFill>
                    <a:srgbClr val="0070C0"/>
                  </a:solidFill>
                </a:rPr>
                <a:t>Q</a:t>
              </a:r>
              <a:r>
                <a:rPr lang="en-US" sz="2400" dirty="0">
                  <a:solidFill>
                    <a:srgbClr val="0070C0"/>
                  </a:solidFill>
                </a:rPr>
                <a:t> from few-body observables</a:t>
              </a:r>
            </a:p>
          </p:txBody>
        </p:sp>
        <p:sp>
          <p:nvSpPr>
            <p:cNvPr id="26" name="TextBox 25">
              <a:extLst>
                <a:ext uri="{FF2B5EF4-FFF2-40B4-BE49-F238E27FC236}">
                  <a16:creationId xmlns:a16="http://schemas.microsoft.com/office/drawing/2014/main" id="{A38D8F37-DB76-EA48-B12E-536E16F66713}"/>
                </a:ext>
              </a:extLst>
            </p:cNvPr>
            <p:cNvSpPr txBox="1"/>
            <p:nvPr/>
          </p:nvSpPr>
          <p:spPr>
            <a:xfrm>
              <a:off x="9666436" y="1560773"/>
              <a:ext cx="1728358" cy="584775"/>
            </a:xfrm>
            <a:prstGeom prst="rect">
              <a:avLst/>
            </a:prstGeom>
            <a:solidFill>
              <a:schemeClr val="bg1">
                <a:lumMod val="95000"/>
              </a:schemeClr>
            </a:solidFill>
          </p:spPr>
          <p:txBody>
            <a:bodyPr wrap="none" rtlCol="0">
              <a:spAutoFit/>
            </a:bodyPr>
            <a:lstStyle/>
            <a:p>
              <a:r>
                <a:rPr lang="en-US" sz="1600" dirty="0" err="1"/>
                <a:t>Wesolowski</a:t>
              </a:r>
              <a:r>
                <a:rPr lang="en-US" sz="1600" dirty="0"/>
                <a:t> et al., </a:t>
              </a:r>
              <a:br>
                <a:rPr lang="en-US" sz="1600" dirty="0"/>
              </a:br>
              <a:r>
                <a:rPr lang="en-US" sz="1600" dirty="0"/>
                <a:t>PRC (2021)</a:t>
              </a:r>
            </a:p>
          </p:txBody>
        </p:sp>
      </p:grpSp>
      <p:grpSp>
        <p:nvGrpSpPr>
          <p:cNvPr id="33" name="Group 32">
            <a:extLst>
              <a:ext uri="{FF2B5EF4-FFF2-40B4-BE49-F238E27FC236}">
                <a16:creationId xmlns:a16="http://schemas.microsoft.com/office/drawing/2014/main" id="{53E53A1B-C9CC-E742-842A-F867DFAD80D1}"/>
              </a:ext>
            </a:extLst>
          </p:cNvPr>
          <p:cNvGrpSpPr/>
          <p:nvPr/>
        </p:nvGrpSpPr>
        <p:grpSpPr>
          <a:xfrm>
            <a:off x="444741" y="997943"/>
            <a:ext cx="3312314" cy="805991"/>
            <a:chOff x="234655" y="1686790"/>
            <a:chExt cx="3312314" cy="805991"/>
          </a:xfrm>
        </p:grpSpPr>
        <p:pic>
          <p:nvPicPr>
            <p:cNvPr id="8" name="Picture 7">
              <a:extLst>
                <a:ext uri="{FF2B5EF4-FFF2-40B4-BE49-F238E27FC236}">
                  <a16:creationId xmlns:a16="http://schemas.microsoft.com/office/drawing/2014/main" id="{506BD9AA-BDAE-E942-AACA-79ABE13173F8}"/>
                </a:ext>
              </a:extLst>
            </p:cNvPr>
            <p:cNvPicPr>
              <a:picLocks noChangeAspect="1"/>
            </p:cNvPicPr>
            <p:nvPr/>
          </p:nvPicPr>
          <p:blipFill>
            <a:blip r:embed="rId4"/>
            <a:stretch>
              <a:fillRect/>
            </a:stretch>
          </p:blipFill>
          <p:spPr>
            <a:xfrm>
              <a:off x="1299494" y="1686790"/>
              <a:ext cx="2247475" cy="805991"/>
            </a:xfrm>
            <a:prstGeom prst="rect">
              <a:avLst/>
            </a:prstGeom>
          </p:spPr>
        </p:pic>
        <p:sp>
          <p:nvSpPr>
            <p:cNvPr id="30" name="TextBox 29">
              <a:extLst>
                <a:ext uri="{FF2B5EF4-FFF2-40B4-BE49-F238E27FC236}">
                  <a16:creationId xmlns:a16="http://schemas.microsoft.com/office/drawing/2014/main" id="{A4B92A29-97C8-CD4C-93CA-8A3C295484A3}"/>
                </a:ext>
              </a:extLst>
            </p:cNvPr>
            <p:cNvSpPr txBox="1"/>
            <p:nvPr/>
          </p:nvSpPr>
          <p:spPr>
            <a:xfrm>
              <a:off x="234655" y="1858954"/>
              <a:ext cx="1168910" cy="461665"/>
            </a:xfrm>
            <a:prstGeom prst="rect">
              <a:avLst/>
            </a:prstGeom>
            <a:noFill/>
          </p:spPr>
          <p:txBody>
            <a:bodyPr wrap="none" rtlCol="0">
              <a:spAutoFit/>
            </a:bodyPr>
            <a:lstStyle/>
            <a:p>
              <a:r>
                <a:rPr lang="en-US" sz="2400" b="1" dirty="0"/>
                <a:t>Model: </a:t>
              </a:r>
            </a:p>
          </p:txBody>
        </p:sp>
      </p:grpSp>
      <p:grpSp>
        <p:nvGrpSpPr>
          <p:cNvPr id="34" name="Group 33">
            <a:extLst>
              <a:ext uri="{FF2B5EF4-FFF2-40B4-BE49-F238E27FC236}">
                <a16:creationId xmlns:a16="http://schemas.microsoft.com/office/drawing/2014/main" id="{C22B37FB-0698-2448-92B7-1EAF9864EF81}"/>
              </a:ext>
            </a:extLst>
          </p:cNvPr>
          <p:cNvGrpSpPr/>
          <p:nvPr/>
        </p:nvGrpSpPr>
        <p:grpSpPr>
          <a:xfrm>
            <a:off x="439784" y="1757440"/>
            <a:ext cx="7044713" cy="677672"/>
            <a:chOff x="4267050" y="1757854"/>
            <a:chExt cx="7044713" cy="677672"/>
          </a:xfrm>
        </p:grpSpPr>
        <p:pic>
          <p:nvPicPr>
            <p:cNvPr id="7" name="Picture 6">
              <a:extLst>
                <a:ext uri="{FF2B5EF4-FFF2-40B4-BE49-F238E27FC236}">
                  <a16:creationId xmlns:a16="http://schemas.microsoft.com/office/drawing/2014/main" id="{17F06B56-0EB9-894F-BF31-4F832F8E43FA}"/>
                </a:ext>
              </a:extLst>
            </p:cNvPr>
            <p:cNvPicPr>
              <a:picLocks noChangeAspect="1"/>
            </p:cNvPicPr>
            <p:nvPr/>
          </p:nvPicPr>
          <p:blipFill>
            <a:blip r:embed="rId5"/>
            <a:stretch>
              <a:fillRect/>
            </a:stretch>
          </p:blipFill>
          <p:spPr>
            <a:xfrm>
              <a:off x="6140831" y="1757854"/>
              <a:ext cx="5170932" cy="677672"/>
            </a:xfrm>
            <a:prstGeom prst="rect">
              <a:avLst/>
            </a:prstGeom>
          </p:spPr>
        </p:pic>
        <p:sp>
          <p:nvSpPr>
            <p:cNvPr id="31" name="TextBox 30">
              <a:extLst>
                <a:ext uri="{FF2B5EF4-FFF2-40B4-BE49-F238E27FC236}">
                  <a16:creationId xmlns:a16="http://schemas.microsoft.com/office/drawing/2014/main" id="{489E7285-21C1-8D40-92AB-7EBA4646D01C}"/>
                </a:ext>
              </a:extLst>
            </p:cNvPr>
            <p:cNvSpPr txBox="1"/>
            <p:nvPr/>
          </p:nvSpPr>
          <p:spPr>
            <a:xfrm>
              <a:off x="4267050" y="1858952"/>
              <a:ext cx="1776961" cy="461665"/>
            </a:xfrm>
            <a:prstGeom prst="rect">
              <a:avLst/>
            </a:prstGeom>
            <a:noFill/>
          </p:spPr>
          <p:txBody>
            <a:bodyPr wrap="none" rtlCol="0">
              <a:spAutoFit/>
            </a:bodyPr>
            <a:lstStyle/>
            <a:p>
              <a:r>
                <a:rPr lang="en-US" sz="2400" b="1" dirty="0"/>
                <a:t>Expectation:</a:t>
              </a:r>
            </a:p>
          </p:txBody>
        </p:sp>
      </p:grpSp>
      <p:sp>
        <p:nvSpPr>
          <p:cNvPr id="35" name="TextBox 34">
            <a:extLst>
              <a:ext uri="{FF2B5EF4-FFF2-40B4-BE49-F238E27FC236}">
                <a16:creationId xmlns:a16="http://schemas.microsoft.com/office/drawing/2014/main" id="{57E25696-F414-134C-BF18-82DB313CEF01}"/>
              </a:ext>
            </a:extLst>
          </p:cNvPr>
          <p:cNvSpPr txBox="1"/>
          <p:nvPr/>
        </p:nvSpPr>
        <p:spPr>
          <a:xfrm>
            <a:off x="8021632" y="988034"/>
            <a:ext cx="3959580" cy="1631216"/>
          </a:xfrm>
          <a:prstGeom prst="rect">
            <a:avLst/>
          </a:prstGeom>
          <a:solidFill>
            <a:schemeClr val="accent3">
              <a:lumMod val="20000"/>
              <a:lumOff val="80000"/>
            </a:schemeClr>
          </a:solidFill>
        </p:spPr>
        <p:txBody>
          <a:bodyPr wrap="square" rtlCol="0">
            <a:spAutoFit/>
          </a:bodyPr>
          <a:lstStyle/>
          <a:p>
            <a:pPr algn="ctr"/>
            <a:r>
              <a:rPr lang="en-US" sz="2000" dirty="0"/>
              <a:t>What about spectra of light nuclei? Convergence pattern obscured at low order by KE vs. PE cancellation. </a:t>
            </a:r>
            <a:r>
              <a:rPr lang="en-US" sz="2000" dirty="0">
                <a:sym typeface="Wingdings" pitchFamily="2" charset="2"/>
              </a:rPr>
              <a:t> only use higher orders  Q ≈ 0.3</a:t>
            </a:r>
            <a:br>
              <a:rPr lang="en-US" sz="2000" dirty="0">
                <a:sym typeface="Wingdings" pitchFamily="2" charset="2"/>
              </a:rPr>
            </a:br>
            <a:r>
              <a:rPr lang="en-US" sz="2000" dirty="0">
                <a:sym typeface="Wingdings" pitchFamily="2" charset="2"/>
              </a:rPr>
              <a:t>[consistent with (m</a:t>
            </a:r>
            <a:r>
              <a:rPr lang="en-US" sz="2000" baseline="-25000" dirty="0">
                <a:sym typeface="Wingdings" pitchFamily="2" charset="2"/>
              </a:rPr>
              <a:t>π</a:t>
            </a:r>
            <a:r>
              <a:rPr lang="en-US" sz="2000" dirty="0">
                <a:sym typeface="Wingdings" pitchFamily="2" charset="2"/>
              </a:rPr>
              <a:t>)</a:t>
            </a:r>
            <a:r>
              <a:rPr lang="en-US" sz="2000" baseline="30000" dirty="0">
                <a:sym typeface="Wingdings" pitchFamily="2" charset="2"/>
              </a:rPr>
              <a:t>eff.</a:t>
            </a:r>
            <a:r>
              <a:rPr lang="en-US" sz="2000" dirty="0">
                <a:sym typeface="Wingdings" pitchFamily="2" charset="2"/>
              </a:rPr>
              <a:t>/</a:t>
            </a:r>
            <a:r>
              <a:rPr lang="en-US" sz="2000" dirty="0" err="1">
                <a:sym typeface="Wingdings" pitchFamily="2" charset="2"/>
              </a:rPr>
              <a:t>Λ</a:t>
            </a:r>
            <a:r>
              <a:rPr lang="en-US" sz="2000" baseline="-25000" dirty="0" err="1">
                <a:sym typeface="Wingdings" pitchFamily="2" charset="2"/>
              </a:rPr>
              <a:t>b</a:t>
            </a:r>
            <a:r>
              <a:rPr lang="en-US" sz="2000" dirty="0">
                <a:sym typeface="Wingdings" pitchFamily="2" charset="2"/>
              </a:rPr>
              <a:t> </a:t>
            </a:r>
            <a:r>
              <a:rPr lang="en-US" sz="1600" dirty="0">
                <a:sym typeface="Wingdings" pitchFamily="2" charset="2"/>
              </a:rPr>
              <a:t>(see </a:t>
            </a:r>
            <a:r>
              <a:rPr lang="en-US" sz="1600" dirty="0">
                <a:sym typeface="Wingdings" pitchFamily="2" charset="2"/>
                <a:hlinkClick r:id="rId6"/>
              </a:rPr>
              <a:t>Ref.</a:t>
            </a:r>
            <a:r>
              <a:rPr lang="en-US" sz="1600" dirty="0">
                <a:sym typeface="Wingdings" pitchFamily="2" charset="2"/>
              </a:rPr>
              <a:t>) </a:t>
            </a:r>
            <a:r>
              <a:rPr lang="en-US" sz="2000" dirty="0">
                <a:sym typeface="Wingdings" pitchFamily="2" charset="2"/>
              </a:rPr>
              <a:t>]</a:t>
            </a:r>
            <a:endParaRPr lang="en-US" sz="2000" dirty="0"/>
          </a:p>
        </p:txBody>
      </p:sp>
      <p:sp>
        <p:nvSpPr>
          <p:cNvPr id="4" name="Title 1">
            <a:extLst>
              <a:ext uri="{FF2B5EF4-FFF2-40B4-BE49-F238E27FC236}">
                <a16:creationId xmlns:a16="http://schemas.microsoft.com/office/drawing/2014/main" id="{CA9E4F2C-165E-6B80-0BE4-B50AE1D23809}"/>
              </a:ext>
            </a:extLst>
          </p:cNvPr>
          <p:cNvSpPr txBox="1">
            <a:spLocks/>
          </p:cNvSpPr>
          <p:nvPr/>
        </p:nvSpPr>
        <p:spPr>
          <a:xfrm>
            <a:off x="1352456" y="277819"/>
            <a:ext cx="9951419" cy="649737"/>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latin typeface="+mn-lt"/>
              </a:rPr>
              <a:t>Limits of EFTs: Learning the expansion parameter</a:t>
            </a:r>
          </a:p>
        </p:txBody>
      </p:sp>
      <p:grpSp>
        <p:nvGrpSpPr>
          <p:cNvPr id="14" name="Group 13">
            <a:extLst>
              <a:ext uri="{FF2B5EF4-FFF2-40B4-BE49-F238E27FC236}">
                <a16:creationId xmlns:a16="http://schemas.microsoft.com/office/drawing/2014/main" id="{CB0C8D0E-25C4-F9BA-A18F-3D6ADA581056}"/>
              </a:ext>
            </a:extLst>
          </p:cNvPr>
          <p:cNvGrpSpPr/>
          <p:nvPr/>
        </p:nvGrpSpPr>
        <p:grpSpPr>
          <a:xfrm>
            <a:off x="6245363" y="2887889"/>
            <a:ext cx="5607883" cy="3868895"/>
            <a:chOff x="6245363" y="2887889"/>
            <a:chExt cx="5607883" cy="3868895"/>
          </a:xfrm>
        </p:grpSpPr>
        <p:grpSp>
          <p:nvGrpSpPr>
            <p:cNvPr id="13" name="Group 12">
              <a:extLst>
                <a:ext uri="{FF2B5EF4-FFF2-40B4-BE49-F238E27FC236}">
                  <a16:creationId xmlns:a16="http://schemas.microsoft.com/office/drawing/2014/main" id="{5828BF7B-872E-CBAB-4D7F-3B978CA32F9C}"/>
                </a:ext>
              </a:extLst>
            </p:cNvPr>
            <p:cNvGrpSpPr/>
            <p:nvPr/>
          </p:nvGrpSpPr>
          <p:grpSpPr>
            <a:xfrm>
              <a:off x="6245363" y="2887889"/>
              <a:ext cx="5607883" cy="3868895"/>
              <a:chOff x="6245363" y="2887889"/>
              <a:chExt cx="5607883" cy="3868895"/>
            </a:xfrm>
          </p:grpSpPr>
          <p:pic>
            <p:nvPicPr>
              <p:cNvPr id="2" name="Picture 1">
                <a:extLst>
                  <a:ext uri="{FF2B5EF4-FFF2-40B4-BE49-F238E27FC236}">
                    <a16:creationId xmlns:a16="http://schemas.microsoft.com/office/drawing/2014/main" id="{F261834A-1AA4-DD34-6560-5148575C692A}"/>
                  </a:ext>
                </a:extLst>
              </p:cNvPr>
              <p:cNvPicPr>
                <a:picLocks noChangeAspect="1"/>
              </p:cNvPicPr>
              <p:nvPr/>
            </p:nvPicPr>
            <p:blipFill>
              <a:blip r:embed="rId7"/>
              <a:stretch>
                <a:fillRect/>
              </a:stretch>
            </p:blipFill>
            <p:spPr>
              <a:xfrm>
                <a:off x="6245363" y="3434056"/>
                <a:ext cx="5056325" cy="3322728"/>
              </a:xfrm>
              <a:prstGeom prst="rect">
                <a:avLst/>
              </a:prstGeom>
            </p:spPr>
          </p:pic>
          <p:sp>
            <p:nvSpPr>
              <p:cNvPr id="6" name="TextBox 5">
                <a:extLst>
                  <a:ext uri="{FF2B5EF4-FFF2-40B4-BE49-F238E27FC236}">
                    <a16:creationId xmlns:a16="http://schemas.microsoft.com/office/drawing/2014/main" id="{E1DD668E-5F9C-86AB-B645-0A2611BB08E6}"/>
                  </a:ext>
                </a:extLst>
              </p:cNvPr>
              <p:cNvSpPr txBox="1"/>
              <p:nvPr/>
            </p:nvSpPr>
            <p:spPr>
              <a:xfrm>
                <a:off x="6525441" y="2887889"/>
                <a:ext cx="5327805" cy="461665"/>
              </a:xfrm>
              <a:prstGeom prst="rect">
                <a:avLst/>
              </a:prstGeom>
              <a:noFill/>
            </p:spPr>
            <p:txBody>
              <a:bodyPr wrap="none" rtlCol="0">
                <a:spAutoFit/>
              </a:bodyPr>
              <a:lstStyle/>
              <a:p>
                <a:r>
                  <a:rPr lang="en-US" sz="2400" i="1" dirty="0">
                    <a:solidFill>
                      <a:srgbClr val="0070C0"/>
                    </a:solidFill>
                  </a:rPr>
                  <a:t>Q</a:t>
                </a:r>
                <a:r>
                  <a:rPr lang="en-US" sz="2400" dirty="0">
                    <a:solidFill>
                      <a:srgbClr val="0070C0"/>
                    </a:solidFill>
                  </a:rPr>
                  <a:t> from nuclear energies (</a:t>
                </a:r>
                <a:r>
                  <a:rPr lang="en-US" sz="2400" i="1" dirty="0">
                    <a:solidFill>
                      <a:srgbClr val="0070C0"/>
                    </a:solidFill>
                  </a:rPr>
                  <a:t>A &lt; 8</a:t>
                </a:r>
                <a:r>
                  <a:rPr lang="en-US" sz="2400" dirty="0">
                    <a:solidFill>
                      <a:srgbClr val="0070C0"/>
                    </a:solidFill>
                  </a:rPr>
                  <a:t> vs. </a:t>
                </a:r>
                <a:r>
                  <a:rPr lang="en-US" sz="2400" i="1" dirty="0">
                    <a:solidFill>
                      <a:srgbClr val="0070C0"/>
                    </a:solidFill>
                  </a:rPr>
                  <a:t>A ≥ 8</a:t>
                </a:r>
                <a:r>
                  <a:rPr lang="en-US" sz="2400" dirty="0">
                    <a:solidFill>
                      <a:srgbClr val="0070C0"/>
                    </a:solidFill>
                  </a:rPr>
                  <a:t>)</a:t>
                </a:r>
              </a:p>
            </p:txBody>
          </p:sp>
        </p:grpSp>
        <p:sp>
          <p:nvSpPr>
            <p:cNvPr id="5" name="TextBox 4">
              <a:extLst>
                <a:ext uri="{FF2B5EF4-FFF2-40B4-BE49-F238E27FC236}">
                  <a16:creationId xmlns:a16="http://schemas.microsoft.com/office/drawing/2014/main" id="{41B08A2B-4A00-D63F-B09A-E1DF3A3A1982}"/>
                </a:ext>
              </a:extLst>
            </p:cNvPr>
            <p:cNvSpPr txBox="1"/>
            <p:nvPr/>
          </p:nvSpPr>
          <p:spPr>
            <a:xfrm>
              <a:off x="9403129" y="5063669"/>
              <a:ext cx="1703800" cy="584775"/>
            </a:xfrm>
            <a:prstGeom prst="rect">
              <a:avLst/>
            </a:prstGeom>
            <a:solidFill>
              <a:schemeClr val="bg1">
                <a:lumMod val="95000"/>
              </a:schemeClr>
            </a:solidFill>
          </p:spPr>
          <p:txBody>
            <a:bodyPr wrap="none" rtlCol="0">
              <a:spAutoFit/>
            </a:bodyPr>
            <a:lstStyle/>
            <a:p>
              <a:r>
                <a:rPr lang="en-US" sz="1600" dirty="0"/>
                <a:t>Maris, Roth et al., </a:t>
              </a:r>
              <a:br>
                <a:rPr lang="en-US" sz="1600" dirty="0"/>
              </a:br>
              <a:r>
                <a:rPr lang="en-US" sz="1600" dirty="0"/>
                <a:t>PRC (2022)</a:t>
              </a:r>
            </a:p>
          </p:txBody>
        </p:sp>
      </p:grpSp>
    </p:spTree>
    <p:extLst>
      <p:ext uri="{BB962C8B-B14F-4D97-AF65-F5344CB8AC3E}">
        <p14:creationId xmlns:p14="http://schemas.microsoft.com/office/powerpoint/2010/main" val="55484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BB907AD-EA25-F94B-86BF-4173A5A02A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79" y="1870891"/>
            <a:ext cx="8029222" cy="485054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C02C5B4-E73D-AD4F-8A7F-82F2762320E1}"/>
              </a:ext>
            </a:extLst>
          </p:cNvPr>
          <p:cNvSpPr txBox="1">
            <a:spLocks/>
          </p:cNvSpPr>
          <p:nvPr/>
        </p:nvSpPr>
        <p:spPr>
          <a:xfrm>
            <a:off x="1352457" y="179845"/>
            <a:ext cx="9627220" cy="792324"/>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latin typeface="+mn-lt"/>
              </a:rPr>
              <a:t>BAND (Bayesian Analysis of Nuclear Dynamics)</a:t>
            </a:r>
          </a:p>
        </p:txBody>
      </p:sp>
      <p:sp>
        <p:nvSpPr>
          <p:cNvPr id="4" name="TextBox 3">
            <a:extLst>
              <a:ext uri="{FF2B5EF4-FFF2-40B4-BE49-F238E27FC236}">
                <a16:creationId xmlns:a16="http://schemas.microsoft.com/office/drawing/2014/main" id="{5C15B9EA-3CC4-E744-AFBE-67A7A9D4CDCC}"/>
              </a:ext>
            </a:extLst>
          </p:cNvPr>
          <p:cNvSpPr txBox="1"/>
          <p:nvPr/>
        </p:nvSpPr>
        <p:spPr>
          <a:xfrm>
            <a:off x="8282610" y="3346115"/>
            <a:ext cx="3686012" cy="3416320"/>
          </a:xfrm>
          <a:prstGeom prst="rect">
            <a:avLst/>
          </a:prstGeom>
          <a:noFill/>
          <a:ln w="28575">
            <a:solidFill>
              <a:schemeClr val="tx1"/>
            </a:solidFill>
          </a:ln>
        </p:spPr>
        <p:txBody>
          <a:bodyPr wrap="square" rtlCol="0">
            <a:spAutoFit/>
          </a:bodyPr>
          <a:lstStyle/>
          <a:p>
            <a:r>
              <a:rPr lang="en-US" sz="2400" b="1" dirty="0"/>
              <a:t>Model-mixing examples:</a:t>
            </a:r>
            <a:br>
              <a:rPr lang="en-US" sz="2400" b="1" dirty="0"/>
            </a:br>
            <a:r>
              <a:rPr lang="en-US" sz="2400" dirty="0" err="1"/>
              <a:t>Semposki</a:t>
            </a:r>
            <a:r>
              <a:rPr lang="en-US" sz="2400" dirty="0"/>
              <a:t> et al., PRC (2022); </a:t>
            </a:r>
            <a:r>
              <a:rPr lang="en-US" sz="2400" dirty="0" err="1"/>
              <a:t>Yannotty</a:t>
            </a:r>
            <a:r>
              <a:rPr lang="en-US" sz="2400" dirty="0"/>
              <a:t> et al, </a:t>
            </a:r>
            <a:r>
              <a:rPr lang="en-US" sz="2400" dirty="0">
                <a:hlinkClick r:id="rId4"/>
              </a:rPr>
              <a:t>2301.02296</a:t>
            </a:r>
            <a:r>
              <a:rPr lang="en-US" sz="2400" dirty="0"/>
              <a:t>. </a:t>
            </a:r>
            <a:br>
              <a:rPr lang="en-US" sz="2400" dirty="0"/>
            </a:br>
            <a:r>
              <a:rPr lang="en-US" sz="2400" dirty="0"/>
              <a:t>Matching expansions of a toy model at small and large coupling; </a:t>
            </a:r>
            <a:r>
              <a:rPr lang="en-US" sz="2400" dirty="0">
                <a:solidFill>
                  <a:srgbClr val="FF0000"/>
                </a:solidFill>
              </a:rPr>
              <a:t>different BMMs. </a:t>
            </a:r>
            <a:br>
              <a:rPr lang="en-US" sz="2400" dirty="0"/>
            </a:br>
            <a:r>
              <a:rPr lang="en-US" sz="2400" b="1" dirty="0"/>
              <a:t>Future: </a:t>
            </a:r>
            <a:r>
              <a:rPr lang="en-US" sz="2400" dirty="0"/>
              <a:t>mixing nuclear EOS across </a:t>
            </a:r>
            <a:r>
              <a:rPr lang="en-US" sz="2400" dirty="0" err="1"/>
              <a:t>ρ</a:t>
            </a:r>
            <a:r>
              <a:rPr lang="en-US" sz="2400" dirty="0"/>
              <a:t>; mixing </a:t>
            </a:r>
            <a:r>
              <a:rPr lang="en-US" sz="2400" dirty="0" err="1"/>
              <a:t>pionless</a:t>
            </a:r>
            <a:r>
              <a:rPr lang="en-US" sz="2400" dirty="0"/>
              <a:t> + chiral EFT; …</a:t>
            </a:r>
          </a:p>
        </p:txBody>
      </p:sp>
      <p:pic>
        <p:nvPicPr>
          <p:cNvPr id="7" name="Picture 6">
            <a:extLst>
              <a:ext uri="{FF2B5EF4-FFF2-40B4-BE49-F238E27FC236}">
                <a16:creationId xmlns:a16="http://schemas.microsoft.com/office/drawing/2014/main" id="{1A54E836-2E9B-5B4F-B28F-562CCEBF04A1}"/>
              </a:ext>
            </a:extLst>
          </p:cNvPr>
          <p:cNvPicPr>
            <a:picLocks noChangeAspect="1"/>
          </p:cNvPicPr>
          <p:nvPr/>
        </p:nvPicPr>
        <p:blipFill>
          <a:blip r:embed="rId5"/>
          <a:stretch>
            <a:fillRect/>
          </a:stretch>
        </p:blipFill>
        <p:spPr>
          <a:xfrm>
            <a:off x="8519615" y="1836201"/>
            <a:ext cx="3280233" cy="1505925"/>
          </a:xfrm>
          <a:prstGeom prst="rect">
            <a:avLst/>
          </a:prstGeom>
        </p:spPr>
      </p:pic>
      <p:sp>
        <p:nvSpPr>
          <p:cNvPr id="9" name="Oval 8">
            <a:extLst>
              <a:ext uri="{FF2B5EF4-FFF2-40B4-BE49-F238E27FC236}">
                <a16:creationId xmlns:a16="http://schemas.microsoft.com/office/drawing/2014/main" id="{09E2231F-C473-4D41-85A4-4867974BD23F}"/>
              </a:ext>
            </a:extLst>
          </p:cNvPr>
          <p:cNvSpPr/>
          <p:nvPr/>
        </p:nvSpPr>
        <p:spPr>
          <a:xfrm>
            <a:off x="4294060" y="3550723"/>
            <a:ext cx="2032000" cy="84386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2" name="Picture 11">
            <a:extLst>
              <a:ext uri="{FF2B5EF4-FFF2-40B4-BE49-F238E27FC236}">
                <a16:creationId xmlns:a16="http://schemas.microsoft.com/office/drawing/2014/main" id="{0629BCFA-9BC3-2348-B2AC-F498899EBDE3}"/>
              </a:ext>
            </a:extLst>
          </p:cNvPr>
          <p:cNvPicPr>
            <a:picLocks noChangeAspect="1"/>
          </p:cNvPicPr>
          <p:nvPr/>
        </p:nvPicPr>
        <p:blipFill>
          <a:blip r:embed="rId6"/>
          <a:stretch>
            <a:fillRect/>
          </a:stretch>
        </p:blipFill>
        <p:spPr>
          <a:xfrm>
            <a:off x="10686210" y="1249320"/>
            <a:ext cx="1025477" cy="1025477"/>
          </a:xfrm>
          <a:prstGeom prst="rect">
            <a:avLst/>
          </a:prstGeom>
        </p:spPr>
      </p:pic>
      <p:sp>
        <p:nvSpPr>
          <p:cNvPr id="5" name="TextBox 4">
            <a:extLst>
              <a:ext uri="{FF2B5EF4-FFF2-40B4-BE49-F238E27FC236}">
                <a16:creationId xmlns:a16="http://schemas.microsoft.com/office/drawing/2014/main" id="{74D45356-3AC4-F1A9-04BF-54E416908A93}"/>
              </a:ext>
            </a:extLst>
          </p:cNvPr>
          <p:cNvSpPr txBox="1"/>
          <p:nvPr/>
        </p:nvSpPr>
        <p:spPr>
          <a:xfrm>
            <a:off x="650427" y="1300393"/>
            <a:ext cx="9512028" cy="461665"/>
          </a:xfrm>
          <a:prstGeom prst="rect">
            <a:avLst/>
          </a:prstGeom>
          <a:noFill/>
        </p:spPr>
        <p:txBody>
          <a:bodyPr wrap="none" rtlCol="0">
            <a:spAutoFit/>
          </a:bodyPr>
          <a:lstStyle/>
          <a:p>
            <a:r>
              <a:rPr lang="en-US" sz="2400" dirty="0">
                <a:solidFill>
                  <a:srgbClr val="FF0000"/>
                </a:solidFill>
              </a:rPr>
              <a:t>Look to </a:t>
            </a:r>
            <a:r>
              <a:rPr lang="en-US" sz="2400" dirty="0">
                <a:solidFill>
                  <a:srgbClr val="0000FF"/>
                </a:solidFill>
                <a:hlinkClick r:id="rId7"/>
              </a:rPr>
              <a:t>https://bandframework.github.io/</a:t>
            </a:r>
            <a:r>
              <a:rPr lang="en-US" sz="2400" dirty="0">
                <a:solidFill>
                  <a:srgbClr val="0000FF"/>
                </a:solidFill>
              </a:rPr>
              <a:t> </a:t>
            </a:r>
            <a:r>
              <a:rPr lang="en-US" sz="2400" dirty="0">
                <a:solidFill>
                  <a:srgbClr val="FF0000"/>
                </a:solidFill>
              </a:rPr>
              <a:t>for </a:t>
            </a:r>
            <a:r>
              <a:rPr lang="en-US" sz="2400" dirty="0" err="1">
                <a:solidFill>
                  <a:srgbClr val="FF0000"/>
                </a:solidFill>
              </a:rPr>
              <a:t>manifeso</a:t>
            </a:r>
            <a:r>
              <a:rPr lang="en-US" sz="2400" dirty="0">
                <a:solidFill>
                  <a:srgbClr val="FF0000"/>
                </a:solidFill>
              </a:rPr>
              <a:t> and developments!</a:t>
            </a:r>
          </a:p>
        </p:txBody>
      </p:sp>
      <p:sp>
        <p:nvSpPr>
          <p:cNvPr id="6" name="TextBox 5">
            <a:extLst>
              <a:ext uri="{FF2B5EF4-FFF2-40B4-BE49-F238E27FC236}">
                <a16:creationId xmlns:a16="http://schemas.microsoft.com/office/drawing/2014/main" id="{9F621DD7-E6D3-D2F7-7FD3-3EC1A6E5E0C4}"/>
              </a:ext>
            </a:extLst>
          </p:cNvPr>
          <p:cNvSpPr txBox="1"/>
          <p:nvPr/>
        </p:nvSpPr>
        <p:spPr>
          <a:xfrm>
            <a:off x="126672" y="823922"/>
            <a:ext cx="12030858" cy="461665"/>
          </a:xfrm>
          <a:prstGeom prst="rect">
            <a:avLst/>
          </a:prstGeom>
          <a:noFill/>
        </p:spPr>
        <p:txBody>
          <a:bodyPr wrap="none" rtlCol="0">
            <a:spAutoFit/>
          </a:bodyPr>
          <a:lstStyle/>
          <a:p>
            <a:r>
              <a:rPr lang="en-US" sz="2400" dirty="0"/>
              <a:t>An NSF Cyberinfrastructure for Sustained Scientific Innovation (CSSI) Framework </a:t>
            </a:r>
            <a:r>
              <a:rPr lang="en-US" sz="2133" dirty="0"/>
              <a:t>(started 7/2020)</a:t>
            </a:r>
          </a:p>
        </p:txBody>
      </p:sp>
    </p:spTree>
    <p:extLst>
      <p:ext uri="{BB962C8B-B14F-4D97-AF65-F5344CB8AC3E}">
        <p14:creationId xmlns:p14="http://schemas.microsoft.com/office/powerpoint/2010/main" val="2537356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8B4EAD84-43F6-9984-EE60-0F1B43D472AC}"/>
              </a:ext>
            </a:extLst>
          </p:cNvPr>
          <p:cNvSpPr txBox="1"/>
          <p:nvPr/>
        </p:nvSpPr>
        <p:spPr>
          <a:xfrm>
            <a:off x="180198" y="1283066"/>
            <a:ext cx="6664729" cy="4339650"/>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400" dirty="0"/>
              <a:t>General:</a:t>
            </a:r>
            <a:r>
              <a:rPr lang="en-US" dirty="0"/>
              <a:t> </a:t>
            </a:r>
            <a:r>
              <a:rPr lang="en-US" sz="2400" i="1" dirty="0"/>
              <a:t>K</a:t>
            </a:r>
            <a:r>
              <a:rPr lang="en-US" sz="2400" dirty="0"/>
              <a:t> models </a:t>
            </a:r>
          </a:p>
          <a:p>
            <a:pPr marL="342900" indent="-342900">
              <a:spcAft>
                <a:spcPts val="1200"/>
              </a:spcAft>
              <a:buFont typeface="Arial" panose="020B0604020202020204" pitchFamily="34" charset="0"/>
              <a:buChar char="•"/>
            </a:pPr>
            <a:r>
              <a:rPr lang="en-US" sz="2400" dirty="0"/>
              <a:t>Specify a model by predictions for observations </a:t>
            </a:r>
            <a:r>
              <a:rPr lang="en-US" sz="2400" i="1" dirty="0" err="1"/>
              <a:t>y</a:t>
            </a:r>
            <a:r>
              <a:rPr lang="en-US" sz="2400" i="1" baseline="-25000" dirty="0" err="1"/>
              <a:t>i</a:t>
            </a:r>
            <a:r>
              <a:rPr lang="en-US" sz="2400" i="1" dirty="0"/>
              <a:t> </a:t>
            </a:r>
            <a:r>
              <a:rPr lang="en-US" sz="2400" dirty="0"/>
              <a:t>at points </a:t>
            </a:r>
            <a:r>
              <a:rPr lang="en-US" sz="2400" i="1" dirty="0"/>
              <a:t>x</a:t>
            </a:r>
            <a:r>
              <a:rPr lang="en-US" sz="2400" i="1" baseline="-25000" dirty="0"/>
              <a:t>i  </a:t>
            </a:r>
            <a:r>
              <a:rPr lang="en-US" sz="2400" dirty="0">
                <a:sym typeface="Wingdings" pitchFamily="2" charset="2"/>
              </a:rPr>
              <a:t></a:t>
            </a:r>
          </a:p>
          <a:p>
            <a:pPr marL="342900" indent="-342900">
              <a:spcAft>
                <a:spcPts val="1200"/>
              </a:spcAft>
              <a:buFont typeface="Arial" panose="020B0604020202020204" pitchFamily="34" charset="0"/>
              <a:buChar char="•"/>
            </a:pPr>
            <a:r>
              <a:rPr lang="en-US" sz="2400" dirty="0">
                <a:sym typeface="Wingdings" pitchFamily="2" charset="2"/>
              </a:rPr>
              <a:t>Predictions at new input points:</a:t>
            </a:r>
          </a:p>
          <a:p>
            <a:pPr marL="342900" indent="-342900">
              <a:spcAft>
                <a:spcPts val="1200"/>
              </a:spcAft>
              <a:buFont typeface="Arial" panose="020B0604020202020204" pitchFamily="34" charset="0"/>
              <a:buChar char="•"/>
            </a:pPr>
            <a:endParaRPr lang="en-US" sz="2400" dirty="0">
              <a:sym typeface="Wingdings" pitchFamily="2" charset="2"/>
            </a:endParaRPr>
          </a:p>
          <a:p>
            <a:pPr marL="342900" indent="-342900">
              <a:spcAft>
                <a:spcPts val="1200"/>
              </a:spcAft>
              <a:buFont typeface="Arial" panose="020B0604020202020204" pitchFamily="34" charset="0"/>
              <a:buChar char="•"/>
            </a:pPr>
            <a:endParaRPr lang="en-US" sz="2400" dirty="0">
              <a:sym typeface="Wingdings" pitchFamily="2" charset="2"/>
            </a:endParaRPr>
          </a:p>
          <a:p>
            <a:pPr marL="342900" indent="-342900">
              <a:spcAft>
                <a:spcPts val="1200"/>
              </a:spcAft>
              <a:buFont typeface="Arial" panose="020B0604020202020204" pitchFamily="34" charset="0"/>
              <a:buChar char="•"/>
            </a:pPr>
            <a:r>
              <a:rPr lang="en-US" sz="2400" dirty="0">
                <a:sym typeface="Wingdings" pitchFamily="2" charset="2"/>
              </a:rPr>
              <a:t>Bayesian Model Averaging (BMA) has constant weights        ; for BMM they depend on </a:t>
            </a:r>
            <a:r>
              <a:rPr lang="en-US" sz="2400" i="1" dirty="0">
                <a:sym typeface="Wingdings" pitchFamily="2" charset="2"/>
              </a:rPr>
              <a:t>x</a:t>
            </a:r>
            <a:r>
              <a:rPr lang="en-US" sz="2400" i="1" baseline="-25000" dirty="0">
                <a:sym typeface="Wingdings" pitchFamily="2" charset="2"/>
              </a:rPr>
              <a:t>i</a:t>
            </a:r>
            <a:r>
              <a:rPr lang="en-US" sz="2400" dirty="0">
                <a:sym typeface="Wingdings" pitchFamily="2" charset="2"/>
              </a:rPr>
              <a:t>.</a:t>
            </a:r>
          </a:p>
          <a:p>
            <a:pPr>
              <a:spcAft>
                <a:spcPts val="1200"/>
              </a:spcAft>
            </a:pPr>
            <a:r>
              <a:rPr lang="en-US" sz="2400" dirty="0">
                <a:sym typeface="Wingdings" pitchFamily="2" charset="2"/>
              </a:rPr>
              <a:t> 			</a:t>
            </a:r>
            <a:endParaRPr lang="en-US" sz="2400" dirty="0"/>
          </a:p>
        </p:txBody>
      </p:sp>
      <p:pic>
        <p:nvPicPr>
          <p:cNvPr id="8" name="Picture 7">
            <a:extLst>
              <a:ext uri="{FF2B5EF4-FFF2-40B4-BE49-F238E27FC236}">
                <a16:creationId xmlns:a16="http://schemas.microsoft.com/office/drawing/2014/main" id="{3C6A50C4-9104-8F49-309D-22FB82827FAD}"/>
              </a:ext>
            </a:extLst>
          </p:cNvPr>
          <p:cNvPicPr>
            <a:picLocks noChangeAspect="1"/>
          </p:cNvPicPr>
          <p:nvPr/>
        </p:nvPicPr>
        <p:blipFill>
          <a:blip r:embed="rId3"/>
          <a:stretch>
            <a:fillRect/>
          </a:stretch>
        </p:blipFill>
        <p:spPr>
          <a:xfrm>
            <a:off x="2967608" y="1390077"/>
            <a:ext cx="2354713" cy="290414"/>
          </a:xfrm>
          <a:prstGeom prst="rect">
            <a:avLst/>
          </a:prstGeom>
        </p:spPr>
      </p:pic>
      <p:pic>
        <p:nvPicPr>
          <p:cNvPr id="11" name="Picture 10">
            <a:extLst>
              <a:ext uri="{FF2B5EF4-FFF2-40B4-BE49-F238E27FC236}">
                <a16:creationId xmlns:a16="http://schemas.microsoft.com/office/drawing/2014/main" id="{339365A9-A878-B1DF-8153-4065BE6F9FAB}"/>
              </a:ext>
            </a:extLst>
          </p:cNvPr>
          <p:cNvPicPr>
            <a:picLocks noChangeAspect="1"/>
          </p:cNvPicPr>
          <p:nvPr/>
        </p:nvPicPr>
        <p:blipFill>
          <a:blip r:embed="rId4"/>
          <a:stretch>
            <a:fillRect/>
          </a:stretch>
        </p:blipFill>
        <p:spPr>
          <a:xfrm>
            <a:off x="2440128" y="2242127"/>
            <a:ext cx="3281613" cy="349303"/>
          </a:xfrm>
          <a:prstGeom prst="rect">
            <a:avLst/>
          </a:prstGeom>
        </p:spPr>
      </p:pic>
      <p:grpSp>
        <p:nvGrpSpPr>
          <p:cNvPr id="25" name="Group 24">
            <a:extLst>
              <a:ext uri="{FF2B5EF4-FFF2-40B4-BE49-F238E27FC236}">
                <a16:creationId xmlns:a16="http://schemas.microsoft.com/office/drawing/2014/main" id="{A085619D-B31B-98D9-5FD7-17209D926485}"/>
              </a:ext>
            </a:extLst>
          </p:cNvPr>
          <p:cNvGrpSpPr/>
          <p:nvPr/>
        </p:nvGrpSpPr>
        <p:grpSpPr>
          <a:xfrm>
            <a:off x="6920122" y="838774"/>
            <a:ext cx="4854567" cy="3898461"/>
            <a:chOff x="6920122" y="960694"/>
            <a:chExt cx="4854567" cy="3898461"/>
          </a:xfrm>
        </p:grpSpPr>
        <p:grpSp>
          <p:nvGrpSpPr>
            <p:cNvPr id="6" name="Group 5">
              <a:extLst>
                <a:ext uri="{FF2B5EF4-FFF2-40B4-BE49-F238E27FC236}">
                  <a16:creationId xmlns:a16="http://schemas.microsoft.com/office/drawing/2014/main" id="{659753D6-98B5-2FB1-2E21-9A5568EC2B83}"/>
                </a:ext>
              </a:extLst>
            </p:cNvPr>
            <p:cNvGrpSpPr>
              <a:grpSpLocks noChangeAspect="1"/>
            </p:cNvGrpSpPr>
            <p:nvPr/>
          </p:nvGrpSpPr>
          <p:grpSpPr>
            <a:xfrm>
              <a:off x="6920122" y="1343542"/>
              <a:ext cx="4854567" cy="3515613"/>
              <a:chOff x="655983" y="2028817"/>
              <a:chExt cx="6630504" cy="4801720"/>
            </a:xfrm>
          </p:grpSpPr>
          <p:pic>
            <p:nvPicPr>
              <p:cNvPr id="4" name="Picture 3">
                <a:extLst>
                  <a:ext uri="{FF2B5EF4-FFF2-40B4-BE49-F238E27FC236}">
                    <a16:creationId xmlns:a16="http://schemas.microsoft.com/office/drawing/2014/main" id="{8BD58866-9D3D-651E-C8BF-8B68610AACF8}"/>
                  </a:ext>
                </a:extLst>
              </p:cNvPr>
              <p:cNvPicPr>
                <a:picLocks noChangeAspect="1"/>
              </p:cNvPicPr>
              <p:nvPr/>
            </p:nvPicPr>
            <p:blipFill>
              <a:blip r:embed="rId5"/>
              <a:stretch>
                <a:fillRect/>
              </a:stretch>
            </p:blipFill>
            <p:spPr>
              <a:xfrm>
                <a:off x="682487" y="6208237"/>
                <a:ext cx="6604000" cy="622300"/>
              </a:xfrm>
              <a:prstGeom prst="rect">
                <a:avLst/>
              </a:prstGeom>
            </p:spPr>
          </p:pic>
          <p:pic>
            <p:nvPicPr>
              <p:cNvPr id="5" name="Picture 4">
                <a:extLst>
                  <a:ext uri="{FF2B5EF4-FFF2-40B4-BE49-F238E27FC236}">
                    <a16:creationId xmlns:a16="http://schemas.microsoft.com/office/drawing/2014/main" id="{BC4B7FB9-4BFB-130F-0C93-5A213DBF100E}"/>
                  </a:ext>
                </a:extLst>
              </p:cNvPr>
              <p:cNvPicPr>
                <a:picLocks noChangeAspect="1"/>
              </p:cNvPicPr>
              <p:nvPr/>
            </p:nvPicPr>
            <p:blipFill>
              <a:blip r:embed="rId6"/>
              <a:stretch>
                <a:fillRect/>
              </a:stretch>
            </p:blipFill>
            <p:spPr>
              <a:xfrm>
                <a:off x="655983" y="2028817"/>
                <a:ext cx="6527800" cy="4191000"/>
              </a:xfrm>
              <a:prstGeom prst="rect">
                <a:avLst/>
              </a:prstGeom>
            </p:spPr>
          </p:pic>
        </p:grpSp>
        <p:sp>
          <p:nvSpPr>
            <p:cNvPr id="15" name="TextBox 14">
              <a:extLst>
                <a:ext uri="{FF2B5EF4-FFF2-40B4-BE49-F238E27FC236}">
                  <a16:creationId xmlns:a16="http://schemas.microsoft.com/office/drawing/2014/main" id="{6F02BC92-9A51-FC38-1C49-453566D85C52}"/>
                </a:ext>
              </a:extLst>
            </p:cNvPr>
            <p:cNvSpPr txBox="1"/>
            <p:nvPr/>
          </p:nvSpPr>
          <p:spPr>
            <a:xfrm>
              <a:off x="8110510" y="960694"/>
              <a:ext cx="2799100" cy="369332"/>
            </a:xfrm>
            <a:prstGeom prst="rect">
              <a:avLst/>
            </a:prstGeom>
            <a:noFill/>
          </p:spPr>
          <p:txBody>
            <a:bodyPr wrap="none" rtlCol="0">
              <a:spAutoFit/>
            </a:bodyPr>
            <a:lstStyle/>
            <a:p>
              <a:r>
                <a:rPr lang="en-US" sz="1800" dirty="0" err="1"/>
                <a:t>Semposki</a:t>
              </a:r>
              <a:r>
                <a:rPr lang="en-US" sz="1800" dirty="0"/>
                <a:t> et al., PRC (2022);</a:t>
              </a:r>
              <a:endParaRPr lang="en-US" dirty="0"/>
            </a:p>
          </p:txBody>
        </p:sp>
      </p:grpSp>
      <p:sp>
        <p:nvSpPr>
          <p:cNvPr id="16" name="Title 1">
            <a:extLst>
              <a:ext uri="{FF2B5EF4-FFF2-40B4-BE49-F238E27FC236}">
                <a16:creationId xmlns:a16="http://schemas.microsoft.com/office/drawing/2014/main" id="{4EDD8C32-F7D4-416D-8DB0-A5B46ADD520E}"/>
              </a:ext>
            </a:extLst>
          </p:cNvPr>
          <p:cNvSpPr txBox="1">
            <a:spLocks/>
          </p:cNvSpPr>
          <p:nvPr/>
        </p:nvSpPr>
        <p:spPr>
          <a:xfrm>
            <a:off x="1282390" y="283030"/>
            <a:ext cx="9627220" cy="538566"/>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latin typeface="+mn-lt"/>
              </a:rPr>
              <a:t>Toy Bayesian model mixing (BMM) example</a:t>
            </a:r>
          </a:p>
        </p:txBody>
      </p:sp>
      <p:pic>
        <p:nvPicPr>
          <p:cNvPr id="3" name="Picture 2">
            <a:extLst>
              <a:ext uri="{FF2B5EF4-FFF2-40B4-BE49-F238E27FC236}">
                <a16:creationId xmlns:a16="http://schemas.microsoft.com/office/drawing/2014/main" id="{84930AB3-6EFF-66B3-21C1-43865DB935C6}"/>
              </a:ext>
            </a:extLst>
          </p:cNvPr>
          <p:cNvPicPr>
            <a:picLocks noChangeAspect="1"/>
          </p:cNvPicPr>
          <p:nvPr/>
        </p:nvPicPr>
        <p:blipFill>
          <a:blip r:embed="rId7"/>
          <a:stretch>
            <a:fillRect/>
          </a:stretch>
        </p:blipFill>
        <p:spPr>
          <a:xfrm>
            <a:off x="6920122" y="4748993"/>
            <a:ext cx="5152779" cy="1960617"/>
          </a:xfrm>
          <a:prstGeom prst="rect">
            <a:avLst/>
          </a:prstGeom>
        </p:spPr>
      </p:pic>
      <p:pic>
        <p:nvPicPr>
          <p:cNvPr id="20" name="Picture 19">
            <a:extLst>
              <a:ext uri="{FF2B5EF4-FFF2-40B4-BE49-F238E27FC236}">
                <a16:creationId xmlns:a16="http://schemas.microsoft.com/office/drawing/2014/main" id="{7311BF3A-1130-4B6D-5E7D-7A9926258BC2}"/>
              </a:ext>
            </a:extLst>
          </p:cNvPr>
          <p:cNvPicPr>
            <a:picLocks noChangeAspect="1"/>
          </p:cNvPicPr>
          <p:nvPr/>
        </p:nvPicPr>
        <p:blipFill>
          <a:blip r:embed="rId8"/>
          <a:stretch>
            <a:fillRect/>
          </a:stretch>
        </p:blipFill>
        <p:spPr>
          <a:xfrm>
            <a:off x="1394763" y="3165459"/>
            <a:ext cx="3981955" cy="950647"/>
          </a:xfrm>
          <a:prstGeom prst="rect">
            <a:avLst/>
          </a:prstGeom>
        </p:spPr>
      </p:pic>
      <p:pic>
        <p:nvPicPr>
          <p:cNvPr id="21" name="Picture 20">
            <a:extLst>
              <a:ext uri="{FF2B5EF4-FFF2-40B4-BE49-F238E27FC236}">
                <a16:creationId xmlns:a16="http://schemas.microsoft.com/office/drawing/2014/main" id="{44B1EC39-9509-91F6-FC0B-A8DA8CCCF987}"/>
              </a:ext>
            </a:extLst>
          </p:cNvPr>
          <p:cNvPicPr>
            <a:picLocks noChangeAspect="1"/>
          </p:cNvPicPr>
          <p:nvPr/>
        </p:nvPicPr>
        <p:blipFill>
          <a:blip r:embed="rId9"/>
          <a:stretch>
            <a:fillRect/>
          </a:stretch>
        </p:blipFill>
        <p:spPr>
          <a:xfrm>
            <a:off x="1687092" y="4690974"/>
            <a:ext cx="398379" cy="318703"/>
          </a:xfrm>
          <a:prstGeom prst="rect">
            <a:avLst/>
          </a:prstGeom>
        </p:spPr>
      </p:pic>
      <p:grpSp>
        <p:nvGrpSpPr>
          <p:cNvPr id="24" name="Group 23">
            <a:extLst>
              <a:ext uri="{FF2B5EF4-FFF2-40B4-BE49-F238E27FC236}">
                <a16:creationId xmlns:a16="http://schemas.microsoft.com/office/drawing/2014/main" id="{95BB1A70-DB68-21E7-F959-BF302DD8B5B6}"/>
              </a:ext>
            </a:extLst>
          </p:cNvPr>
          <p:cNvGrpSpPr/>
          <p:nvPr/>
        </p:nvGrpSpPr>
        <p:grpSpPr>
          <a:xfrm>
            <a:off x="196858" y="5167502"/>
            <a:ext cx="6765163" cy="1661993"/>
            <a:chOff x="196858" y="5167502"/>
            <a:chExt cx="6765163" cy="1661993"/>
          </a:xfrm>
        </p:grpSpPr>
        <p:grpSp>
          <p:nvGrpSpPr>
            <p:cNvPr id="7" name="Group 6">
              <a:extLst>
                <a:ext uri="{FF2B5EF4-FFF2-40B4-BE49-F238E27FC236}">
                  <a16:creationId xmlns:a16="http://schemas.microsoft.com/office/drawing/2014/main" id="{B30A9175-ADF9-91A0-957D-A289BE36C52C}"/>
                </a:ext>
              </a:extLst>
            </p:cNvPr>
            <p:cNvGrpSpPr>
              <a:grpSpLocks noChangeAspect="1"/>
            </p:cNvGrpSpPr>
            <p:nvPr/>
          </p:nvGrpSpPr>
          <p:grpSpPr>
            <a:xfrm>
              <a:off x="196858" y="5233846"/>
              <a:ext cx="2171064" cy="1203959"/>
              <a:chOff x="2635250" y="5564723"/>
              <a:chExt cx="2093614" cy="1161010"/>
            </a:xfrm>
          </p:grpSpPr>
          <p:pic>
            <p:nvPicPr>
              <p:cNvPr id="1026" name="Picture 2">
                <a:extLst>
                  <a:ext uri="{FF2B5EF4-FFF2-40B4-BE49-F238E27FC236}">
                    <a16:creationId xmlns:a16="http://schemas.microsoft.com/office/drawing/2014/main" id="{77FF53A5-40BE-A8AA-144D-8AB79248212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35250" y="5564723"/>
                <a:ext cx="1156927" cy="11463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CC625D4-1623-BD7A-51E5-C7C6BFECFAC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92177" y="5579419"/>
                <a:ext cx="936687" cy="1146314"/>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DB00FD63-0F32-5877-8A45-C126ED426EF9}"/>
                </a:ext>
              </a:extLst>
            </p:cNvPr>
            <p:cNvSpPr txBox="1"/>
            <p:nvPr/>
          </p:nvSpPr>
          <p:spPr>
            <a:xfrm>
              <a:off x="2516765" y="5167502"/>
              <a:ext cx="4445256" cy="1661993"/>
            </a:xfrm>
            <a:prstGeom prst="rect">
              <a:avLst/>
            </a:prstGeom>
            <a:noFill/>
          </p:spPr>
          <p:txBody>
            <a:bodyPr wrap="none" rtlCol="0">
              <a:spAutoFit/>
            </a:bodyPr>
            <a:lstStyle/>
            <a:p>
              <a:r>
                <a:rPr lang="en-US" sz="2400" dirty="0"/>
                <a:t>Test strategies with expansions of:</a:t>
              </a:r>
            </a:p>
            <a:p>
              <a:endParaRPr lang="en-US" dirty="0"/>
            </a:p>
            <a:p>
              <a:endParaRPr lang="en-US" dirty="0"/>
            </a:p>
            <a:p>
              <a:endParaRPr lang="en-US" dirty="0"/>
            </a:p>
            <a:p>
              <a:r>
                <a:rPr lang="en-US" sz="2400" dirty="0"/>
                <a:t>and truncation error models.</a:t>
              </a:r>
            </a:p>
          </p:txBody>
        </p:sp>
        <p:pic>
          <p:nvPicPr>
            <p:cNvPr id="22" name="Picture 21">
              <a:extLst>
                <a:ext uri="{FF2B5EF4-FFF2-40B4-BE49-F238E27FC236}">
                  <a16:creationId xmlns:a16="http://schemas.microsoft.com/office/drawing/2014/main" id="{E8C8E40B-0836-2E4F-20DB-682F373FB091}"/>
                </a:ext>
              </a:extLst>
            </p:cNvPr>
            <p:cNvPicPr>
              <a:picLocks noChangeAspect="1"/>
            </p:cNvPicPr>
            <p:nvPr/>
          </p:nvPicPr>
          <p:blipFill>
            <a:blip r:embed="rId12"/>
            <a:stretch>
              <a:fillRect/>
            </a:stretch>
          </p:blipFill>
          <p:spPr>
            <a:xfrm>
              <a:off x="2967608" y="5682803"/>
              <a:ext cx="3015827" cy="631392"/>
            </a:xfrm>
            <a:prstGeom prst="rect">
              <a:avLst/>
            </a:prstGeom>
          </p:spPr>
        </p:pic>
      </p:grpSp>
      <p:sp>
        <p:nvSpPr>
          <p:cNvPr id="2" name="TextBox 1">
            <a:extLst>
              <a:ext uri="{FF2B5EF4-FFF2-40B4-BE49-F238E27FC236}">
                <a16:creationId xmlns:a16="http://schemas.microsoft.com/office/drawing/2014/main" id="{C964BC2A-14D6-802C-34F1-7936EC3F5BCF}"/>
              </a:ext>
            </a:extLst>
          </p:cNvPr>
          <p:cNvSpPr txBox="1"/>
          <p:nvPr/>
        </p:nvSpPr>
        <p:spPr>
          <a:xfrm>
            <a:off x="149498" y="6459575"/>
            <a:ext cx="1198983" cy="338554"/>
          </a:xfrm>
          <a:prstGeom prst="rect">
            <a:avLst/>
          </a:prstGeom>
          <a:noFill/>
        </p:spPr>
        <p:txBody>
          <a:bodyPr wrap="none" rtlCol="0">
            <a:spAutoFit/>
          </a:bodyPr>
          <a:lstStyle/>
          <a:p>
            <a:r>
              <a:rPr lang="en-US" sz="1600" dirty="0"/>
              <a:t>A. </a:t>
            </a:r>
            <a:r>
              <a:rPr lang="en-US" sz="1600" dirty="0" err="1"/>
              <a:t>Semposki</a:t>
            </a:r>
            <a:endParaRPr lang="en-US" sz="1600" dirty="0"/>
          </a:p>
        </p:txBody>
      </p:sp>
      <p:sp>
        <p:nvSpPr>
          <p:cNvPr id="9" name="TextBox 8">
            <a:extLst>
              <a:ext uri="{FF2B5EF4-FFF2-40B4-BE49-F238E27FC236}">
                <a16:creationId xmlns:a16="http://schemas.microsoft.com/office/drawing/2014/main" id="{6FBAA15E-32E4-537E-EDEA-756074484661}"/>
              </a:ext>
            </a:extLst>
          </p:cNvPr>
          <p:cNvSpPr txBox="1"/>
          <p:nvPr/>
        </p:nvSpPr>
        <p:spPr>
          <a:xfrm>
            <a:off x="1390787" y="6474815"/>
            <a:ext cx="974498" cy="338554"/>
          </a:xfrm>
          <a:prstGeom prst="rect">
            <a:avLst/>
          </a:prstGeom>
          <a:noFill/>
        </p:spPr>
        <p:txBody>
          <a:bodyPr wrap="none" rtlCol="0">
            <a:spAutoFit/>
          </a:bodyPr>
          <a:lstStyle/>
          <a:p>
            <a:r>
              <a:rPr lang="en-US" sz="1600" dirty="0"/>
              <a:t>J. </a:t>
            </a:r>
            <a:r>
              <a:rPr lang="en-US" sz="1600" dirty="0" err="1"/>
              <a:t>Yanotty</a:t>
            </a:r>
            <a:endParaRPr lang="en-US" sz="1600" dirty="0"/>
          </a:p>
        </p:txBody>
      </p:sp>
    </p:spTree>
    <p:extLst>
      <p:ext uri="{BB962C8B-B14F-4D97-AF65-F5344CB8AC3E}">
        <p14:creationId xmlns:p14="http://schemas.microsoft.com/office/powerpoint/2010/main" val="26097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5819A0-049C-CA2C-5289-D9A62D929BB0}"/>
              </a:ext>
            </a:extLst>
          </p:cNvPr>
          <p:cNvPicPr>
            <a:picLocks noChangeAspect="1"/>
          </p:cNvPicPr>
          <p:nvPr/>
        </p:nvPicPr>
        <p:blipFill>
          <a:blip r:embed="rId3"/>
          <a:stretch>
            <a:fillRect/>
          </a:stretch>
        </p:blipFill>
        <p:spPr>
          <a:xfrm>
            <a:off x="318172" y="1430152"/>
            <a:ext cx="11628125" cy="4983480"/>
          </a:xfrm>
          <a:prstGeom prst="rect">
            <a:avLst/>
          </a:prstGeom>
        </p:spPr>
      </p:pic>
      <p:grpSp>
        <p:nvGrpSpPr>
          <p:cNvPr id="3" name="Group 2">
            <a:extLst>
              <a:ext uri="{FF2B5EF4-FFF2-40B4-BE49-F238E27FC236}">
                <a16:creationId xmlns:a16="http://schemas.microsoft.com/office/drawing/2014/main" id="{E4E5A9D0-F372-A147-E1BF-1DA5C4C9FED0}"/>
              </a:ext>
            </a:extLst>
          </p:cNvPr>
          <p:cNvGrpSpPr/>
          <p:nvPr/>
        </p:nvGrpSpPr>
        <p:grpSpPr>
          <a:xfrm>
            <a:off x="112473" y="11253"/>
            <a:ext cx="12221200" cy="1418899"/>
            <a:chOff x="112473" y="11253"/>
            <a:chExt cx="12221200" cy="1418899"/>
          </a:xfrm>
        </p:grpSpPr>
        <p:sp>
          <p:nvSpPr>
            <p:cNvPr id="4" name="TextBox 3">
              <a:extLst>
                <a:ext uri="{FF2B5EF4-FFF2-40B4-BE49-F238E27FC236}">
                  <a16:creationId xmlns:a16="http://schemas.microsoft.com/office/drawing/2014/main" id="{2A7F4D83-5D72-76B6-C0E9-1BF302FAEEAB}"/>
                </a:ext>
              </a:extLst>
            </p:cNvPr>
            <p:cNvSpPr txBox="1"/>
            <p:nvPr/>
          </p:nvSpPr>
          <p:spPr>
            <a:xfrm>
              <a:off x="785534" y="11253"/>
              <a:ext cx="10615983" cy="584775"/>
            </a:xfrm>
            <a:prstGeom prst="rect">
              <a:avLst/>
            </a:prstGeom>
            <a:noFill/>
          </p:spPr>
          <p:txBody>
            <a:bodyPr wrap="none" rtlCol="0">
              <a:spAutoFit/>
            </a:bodyPr>
            <a:lstStyle/>
            <a:p>
              <a:r>
                <a:rPr lang="en-US" sz="3200" b="1" dirty="0">
                  <a:solidFill>
                    <a:srgbClr val="FF0000"/>
                  </a:solidFill>
                </a:rPr>
                <a:t>Experimental design: Future Compton scattering experiments</a:t>
              </a:r>
            </a:p>
          </p:txBody>
        </p:sp>
        <p:sp>
          <p:nvSpPr>
            <p:cNvPr id="5" name="TextBox 4">
              <a:extLst>
                <a:ext uri="{FF2B5EF4-FFF2-40B4-BE49-F238E27FC236}">
                  <a16:creationId xmlns:a16="http://schemas.microsoft.com/office/drawing/2014/main" id="{BF6DD09D-8B3C-CB6E-C9F9-989282BBA0C6}"/>
                </a:ext>
              </a:extLst>
            </p:cNvPr>
            <p:cNvSpPr txBox="1"/>
            <p:nvPr/>
          </p:nvSpPr>
          <p:spPr>
            <a:xfrm>
              <a:off x="112473" y="554927"/>
              <a:ext cx="12221200" cy="461665"/>
            </a:xfrm>
            <a:prstGeom prst="rect">
              <a:avLst/>
            </a:prstGeom>
            <a:noFill/>
          </p:spPr>
          <p:txBody>
            <a:bodyPr wrap="square" rtlCol="0">
              <a:spAutoFit/>
            </a:bodyPr>
            <a:lstStyle/>
            <a:p>
              <a:r>
                <a:rPr lang="en-US" sz="2400" dirty="0"/>
                <a:t>How to plan effective experiments &amp; test theory?  What (</a:t>
              </a:r>
              <a:r>
                <a:rPr lang="en-US" sz="2400" dirty="0" err="1"/>
                <a:t>ω</a:t>
              </a:r>
              <a:r>
                <a:rPr lang="en-US" sz="2400" dirty="0"/>
                <a:t>, 𝜃) are most useful for constraining?</a:t>
              </a:r>
            </a:p>
          </p:txBody>
        </p:sp>
        <p:sp>
          <p:nvSpPr>
            <p:cNvPr id="6" name="TextBox 5">
              <a:extLst>
                <a:ext uri="{FF2B5EF4-FFF2-40B4-BE49-F238E27FC236}">
                  <a16:creationId xmlns:a16="http://schemas.microsoft.com/office/drawing/2014/main" id="{2D1CD57A-DED8-53AB-C966-D8827830FB4A}"/>
                </a:ext>
              </a:extLst>
            </p:cNvPr>
            <p:cNvSpPr txBox="1"/>
            <p:nvPr/>
          </p:nvSpPr>
          <p:spPr>
            <a:xfrm>
              <a:off x="136052" y="1009588"/>
              <a:ext cx="12192000" cy="420564"/>
            </a:xfrm>
            <a:prstGeom prst="rect">
              <a:avLst/>
            </a:prstGeom>
            <a:noFill/>
          </p:spPr>
          <p:txBody>
            <a:bodyPr wrap="square" rtlCol="0">
              <a:spAutoFit/>
            </a:bodyPr>
            <a:lstStyle/>
            <a:p>
              <a:r>
                <a:rPr lang="en-US" sz="2133" b="1" dirty="0"/>
                <a:t>Given: </a:t>
              </a:r>
              <a:r>
                <a:rPr lang="en-US" sz="2133" dirty="0"/>
                <a:t>(1) Present polarizability error bars; (2) </a:t>
              </a:r>
              <a:r>
                <a:rPr lang="el-GR" sz="2133" dirty="0"/>
                <a:t>χ</a:t>
              </a:r>
              <a:r>
                <a:rPr lang="en-US" sz="2133" dirty="0"/>
                <a:t>EFT accuracy decreases as </a:t>
              </a:r>
              <a:r>
                <a:rPr lang="el-GR" sz="2133" dirty="0"/>
                <a:t>ω</a:t>
              </a:r>
              <a:r>
                <a:rPr lang="en-US" sz="2133" dirty="0"/>
                <a:t>↑</a:t>
              </a:r>
              <a:r>
                <a:rPr lang="el-GR" sz="2133" dirty="0"/>
                <a:t>; (3) </a:t>
              </a:r>
              <a:r>
                <a:rPr lang="en-US" sz="2133" dirty="0"/>
                <a:t>experimental constraints. </a:t>
              </a:r>
            </a:p>
          </p:txBody>
        </p:sp>
      </p:grpSp>
      <p:sp>
        <p:nvSpPr>
          <p:cNvPr id="7" name="Rectangle 6">
            <a:extLst>
              <a:ext uri="{FF2B5EF4-FFF2-40B4-BE49-F238E27FC236}">
                <a16:creationId xmlns:a16="http://schemas.microsoft.com/office/drawing/2014/main" id="{B0D68454-EED9-1D5E-D749-686594E3AFC4}"/>
              </a:ext>
            </a:extLst>
          </p:cNvPr>
          <p:cNvSpPr/>
          <p:nvPr/>
        </p:nvSpPr>
        <p:spPr>
          <a:xfrm>
            <a:off x="1056937" y="3812477"/>
            <a:ext cx="10210331" cy="19739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xtBox 7">
            <a:extLst>
              <a:ext uri="{FF2B5EF4-FFF2-40B4-BE49-F238E27FC236}">
                <a16:creationId xmlns:a16="http://schemas.microsoft.com/office/drawing/2014/main" id="{280D8310-C3A2-A1B3-4202-BBB81C58F410}"/>
              </a:ext>
            </a:extLst>
          </p:cNvPr>
          <p:cNvSpPr txBox="1"/>
          <p:nvPr/>
        </p:nvSpPr>
        <p:spPr>
          <a:xfrm>
            <a:off x="543119" y="6318205"/>
            <a:ext cx="11330709" cy="461665"/>
          </a:xfrm>
          <a:prstGeom prst="rect">
            <a:avLst/>
          </a:prstGeom>
          <a:noFill/>
        </p:spPr>
        <p:txBody>
          <a:bodyPr wrap="square" rtlCol="0">
            <a:spAutoFit/>
          </a:bodyPr>
          <a:lstStyle/>
          <a:p>
            <a:r>
              <a:rPr lang="en-US" sz="2400" dirty="0">
                <a:solidFill>
                  <a:srgbClr val="FF0000"/>
                </a:solidFill>
              </a:rPr>
              <a:t>Compare utility with and without truncation error included ⇒ very different implications!  </a:t>
            </a:r>
          </a:p>
        </p:txBody>
      </p:sp>
      <p:sp>
        <p:nvSpPr>
          <p:cNvPr id="9" name="TextBox 8">
            <a:extLst>
              <a:ext uri="{FF2B5EF4-FFF2-40B4-BE49-F238E27FC236}">
                <a16:creationId xmlns:a16="http://schemas.microsoft.com/office/drawing/2014/main" id="{6988B94D-6430-270B-7A8D-806BAF8B85B8}"/>
              </a:ext>
            </a:extLst>
          </p:cNvPr>
          <p:cNvSpPr txBox="1"/>
          <p:nvPr/>
        </p:nvSpPr>
        <p:spPr>
          <a:xfrm>
            <a:off x="3465015" y="1775968"/>
            <a:ext cx="3227807" cy="461665"/>
          </a:xfrm>
          <a:prstGeom prst="rect">
            <a:avLst/>
          </a:prstGeom>
          <a:noFill/>
        </p:spPr>
        <p:txBody>
          <a:bodyPr wrap="none" rtlCol="0">
            <a:spAutoFit/>
          </a:bodyPr>
          <a:lstStyle/>
          <a:p>
            <a:r>
              <a:rPr lang="en-US" sz="2400" dirty="0"/>
              <a:t>J. Melendez et al. (2021)</a:t>
            </a:r>
          </a:p>
        </p:txBody>
      </p:sp>
      <p:grpSp>
        <p:nvGrpSpPr>
          <p:cNvPr id="10" name="Group 9">
            <a:extLst>
              <a:ext uri="{FF2B5EF4-FFF2-40B4-BE49-F238E27FC236}">
                <a16:creationId xmlns:a16="http://schemas.microsoft.com/office/drawing/2014/main" id="{275150CB-3A25-7EDD-1C1F-C8C82AD17B1C}"/>
              </a:ext>
            </a:extLst>
          </p:cNvPr>
          <p:cNvGrpSpPr/>
          <p:nvPr/>
        </p:nvGrpSpPr>
        <p:grpSpPr>
          <a:xfrm>
            <a:off x="122162" y="2180729"/>
            <a:ext cx="11957365" cy="2746871"/>
            <a:chOff x="91621" y="1635546"/>
            <a:chExt cx="8968024" cy="2060153"/>
          </a:xfrm>
        </p:grpSpPr>
        <p:sp>
          <p:nvSpPr>
            <p:cNvPr id="11" name="Rounded Rectangle 10">
              <a:extLst>
                <a:ext uri="{FF2B5EF4-FFF2-40B4-BE49-F238E27FC236}">
                  <a16:creationId xmlns:a16="http://schemas.microsoft.com/office/drawing/2014/main" id="{EDAB5288-79CF-1CBB-8351-140898DA1834}"/>
                </a:ext>
              </a:extLst>
            </p:cNvPr>
            <p:cNvSpPr/>
            <p:nvPr/>
          </p:nvSpPr>
          <p:spPr>
            <a:xfrm>
              <a:off x="91621" y="1635546"/>
              <a:ext cx="8968024" cy="2060153"/>
            </a:xfrm>
            <a:prstGeom prst="roundRect">
              <a:avLst/>
            </a:prstGeom>
            <a:solidFill>
              <a:schemeClr val="bg1">
                <a:lumMod val="85000"/>
              </a:schemeClr>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2" name="Picture 11">
              <a:extLst>
                <a:ext uri="{FF2B5EF4-FFF2-40B4-BE49-F238E27FC236}">
                  <a16:creationId xmlns:a16="http://schemas.microsoft.com/office/drawing/2014/main" id="{57D086F4-10FE-5210-9536-BEF1213D659A}"/>
                </a:ext>
              </a:extLst>
            </p:cNvPr>
            <p:cNvPicPr>
              <a:picLocks noChangeAspect="1"/>
            </p:cNvPicPr>
            <p:nvPr/>
          </p:nvPicPr>
          <p:blipFill>
            <a:blip r:embed="rId4"/>
            <a:stretch>
              <a:fillRect/>
            </a:stretch>
          </p:blipFill>
          <p:spPr>
            <a:xfrm>
              <a:off x="319272" y="1870580"/>
              <a:ext cx="8501744" cy="1624234"/>
            </a:xfrm>
            <a:prstGeom prst="rect">
              <a:avLst/>
            </a:prstGeom>
          </p:spPr>
        </p:pic>
      </p:grpSp>
    </p:spTree>
    <p:extLst>
      <p:ext uri="{BB962C8B-B14F-4D97-AF65-F5344CB8AC3E}">
        <p14:creationId xmlns:p14="http://schemas.microsoft.com/office/powerpoint/2010/main" val="61734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78A9C43-9CE5-7B4D-A407-3191095678BD}"/>
              </a:ext>
            </a:extLst>
          </p:cNvPr>
          <p:cNvSpPr/>
          <p:nvPr/>
        </p:nvSpPr>
        <p:spPr>
          <a:xfrm>
            <a:off x="426492" y="178784"/>
            <a:ext cx="11606319" cy="646331"/>
          </a:xfrm>
          <a:prstGeom prst="rect">
            <a:avLst/>
          </a:prstGeom>
        </p:spPr>
        <p:txBody>
          <a:bodyPr wrap="none">
            <a:spAutoFit/>
          </a:bodyPr>
          <a:lstStyle/>
          <a:p>
            <a:r>
              <a:rPr lang="en-US" sz="3600" b="1" i="0" dirty="0">
                <a:solidFill>
                  <a:srgbClr val="FF0000"/>
                </a:solidFill>
                <a:effectLst/>
              </a:rPr>
              <a:t>Eigenvector continuation emulators for nuclear observables</a:t>
            </a:r>
            <a:endParaRPr lang="en-US" sz="3600" b="1" dirty="0">
              <a:solidFill>
                <a:srgbClr val="FF0000"/>
              </a:solidFill>
            </a:endParaRPr>
          </a:p>
        </p:txBody>
      </p:sp>
      <p:grpSp>
        <p:nvGrpSpPr>
          <p:cNvPr id="20" name="Group 19">
            <a:extLst>
              <a:ext uri="{FF2B5EF4-FFF2-40B4-BE49-F238E27FC236}">
                <a16:creationId xmlns:a16="http://schemas.microsoft.com/office/drawing/2014/main" id="{D0659112-36A9-8F44-B869-8C9E6552119A}"/>
              </a:ext>
            </a:extLst>
          </p:cNvPr>
          <p:cNvGrpSpPr/>
          <p:nvPr/>
        </p:nvGrpSpPr>
        <p:grpSpPr>
          <a:xfrm>
            <a:off x="86410" y="2610203"/>
            <a:ext cx="5646463" cy="4247797"/>
            <a:chOff x="86410" y="2610203"/>
            <a:chExt cx="5646463" cy="4247797"/>
          </a:xfrm>
        </p:grpSpPr>
        <p:pic>
          <p:nvPicPr>
            <p:cNvPr id="15" name="Picture 14">
              <a:extLst>
                <a:ext uri="{FF2B5EF4-FFF2-40B4-BE49-F238E27FC236}">
                  <a16:creationId xmlns:a16="http://schemas.microsoft.com/office/drawing/2014/main" id="{AD1947B1-8398-3E46-B3EB-0B1C1EEF350D}"/>
                </a:ext>
              </a:extLst>
            </p:cNvPr>
            <p:cNvPicPr>
              <a:picLocks noChangeAspect="1"/>
            </p:cNvPicPr>
            <p:nvPr/>
          </p:nvPicPr>
          <p:blipFill>
            <a:blip r:embed="rId3"/>
            <a:stretch>
              <a:fillRect/>
            </a:stretch>
          </p:blipFill>
          <p:spPr>
            <a:xfrm>
              <a:off x="86410" y="2610203"/>
              <a:ext cx="5646463" cy="4247797"/>
            </a:xfrm>
            <a:prstGeom prst="rect">
              <a:avLst/>
            </a:prstGeom>
          </p:spPr>
        </p:pic>
        <p:sp>
          <p:nvSpPr>
            <p:cNvPr id="18" name="TextBox 17">
              <a:extLst>
                <a:ext uri="{FF2B5EF4-FFF2-40B4-BE49-F238E27FC236}">
                  <a16:creationId xmlns:a16="http://schemas.microsoft.com/office/drawing/2014/main" id="{EF6C3214-0E41-9344-9635-AC9F1BBC92DA}"/>
                </a:ext>
              </a:extLst>
            </p:cNvPr>
            <p:cNvSpPr txBox="1"/>
            <p:nvPr/>
          </p:nvSpPr>
          <p:spPr>
            <a:xfrm>
              <a:off x="2031060" y="5571288"/>
              <a:ext cx="3577209" cy="369332"/>
            </a:xfrm>
            <a:prstGeom prst="rect">
              <a:avLst/>
            </a:prstGeom>
            <a:solidFill>
              <a:schemeClr val="accent5">
                <a:lumMod val="20000"/>
                <a:lumOff val="80000"/>
              </a:schemeClr>
            </a:solidFill>
          </p:spPr>
          <p:txBody>
            <a:bodyPr wrap="square">
              <a:spAutoFit/>
            </a:bodyPr>
            <a:lstStyle/>
            <a:p>
              <a:r>
                <a:rPr lang="en-US" dirty="0">
                  <a:solidFill>
                    <a:srgbClr val="FF0000"/>
                  </a:solidFill>
                </a:rPr>
                <a:t>König et al., </a:t>
              </a:r>
              <a:r>
                <a:rPr lang="en-US" dirty="0">
                  <a:solidFill>
                    <a:srgbClr val="FF0000"/>
                  </a:solidFill>
                  <a:hlinkClick r:id="rId4">
                    <a:extLst>
                      <a:ext uri="{A12FA001-AC4F-418D-AE19-62706E023703}">
                        <ahyp:hlinkClr xmlns:ahyp="http://schemas.microsoft.com/office/drawing/2018/hyperlinkcolor" val="tx"/>
                      </a:ext>
                    </a:extLst>
                  </a:hlinkClick>
                </a:rPr>
                <a:t>PLB 810, 135814 (2020)</a:t>
              </a:r>
              <a:endParaRPr lang="en-US" dirty="0">
                <a:solidFill>
                  <a:srgbClr val="FF0000"/>
                </a:solidFill>
              </a:endParaRPr>
            </a:p>
          </p:txBody>
        </p:sp>
        <p:sp>
          <p:nvSpPr>
            <p:cNvPr id="19" name="TextBox 18">
              <a:extLst>
                <a:ext uri="{FF2B5EF4-FFF2-40B4-BE49-F238E27FC236}">
                  <a16:creationId xmlns:a16="http://schemas.microsoft.com/office/drawing/2014/main" id="{BBFE4262-E6C0-A049-B3FC-B35F47FD0905}"/>
                </a:ext>
              </a:extLst>
            </p:cNvPr>
            <p:cNvSpPr txBox="1"/>
            <p:nvPr/>
          </p:nvSpPr>
          <p:spPr>
            <a:xfrm>
              <a:off x="1025792" y="4138455"/>
              <a:ext cx="1580497" cy="461665"/>
            </a:xfrm>
            <a:prstGeom prst="rect">
              <a:avLst/>
            </a:prstGeom>
            <a:solidFill>
              <a:schemeClr val="bg1">
                <a:lumMod val="85000"/>
              </a:schemeClr>
            </a:solidFill>
          </p:spPr>
          <p:txBody>
            <a:bodyPr wrap="none" rtlCol="0">
              <a:spAutoFit/>
            </a:bodyPr>
            <a:lstStyle/>
            <a:p>
              <a:r>
                <a:rPr lang="en-US" sz="2400" b="1" baseline="30000" dirty="0">
                  <a:solidFill>
                    <a:srgbClr val="FF0000"/>
                  </a:solidFill>
                </a:rPr>
                <a:t>4</a:t>
              </a:r>
              <a:r>
                <a:rPr lang="en-US" sz="2400" b="1" dirty="0">
                  <a:solidFill>
                    <a:srgbClr val="FF0000"/>
                  </a:solidFill>
                </a:rPr>
                <a:t>He energy</a:t>
              </a:r>
              <a:endParaRPr lang="en-US" sz="2400" b="1" baseline="30000" dirty="0">
                <a:solidFill>
                  <a:srgbClr val="FF0000"/>
                </a:solidFill>
              </a:endParaRPr>
            </a:p>
          </p:txBody>
        </p:sp>
      </p:grpSp>
      <p:grpSp>
        <p:nvGrpSpPr>
          <p:cNvPr id="16" name="Group 15">
            <a:extLst>
              <a:ext uri="{FF2B5EF4-FFF2-40B4-BE49-F238E27FC236}">
                <a16:creationId xmlns:a16="http://schemas.microsoft.com/office/drawing/2014/main" id="{886B513B-44C2-C046-BE46-362833E60896}"/>
              </a:ext>
            </a:extLst>
          </p:cNvPr>
          <p:cNvGrpSpPr/>
          <p:nvPr/>
        </p:nvGrpSpPr>
        <p:grpSpPr>
          <a:xfrm>
            <a:off x="6790873" y="1011503"/>
            <a:ext cx="5241938" cy="5134510"/>
            <a:chOff x="1054468" y="2110932"/>
            <a:chExt cx="4492486" cy="4492486"/>
          </a:xfrm>
        </p:grpSpPr>
        <p:pic>
          <p:nvPicPr>
            <p:cNvPr id="3" name="Picture 2">
              <a:extLst>
                <a:ext uri="{FF2B5EF4-FFF2-40B4-BE49-F238E27FC236}">
                  <a16:creationId xmlns:a16="http://schemas.microsoft.com/office/drawing/2014/main" id="{B1A5CC7E-EFE3-D240-B511-82AF6DD77B2D}"/>
                </a:ext>
              </a:extLst>
            </p:cNvPr>
            <p:cNvPicPr>
              <a:picLocks noChangeAspect="1"/>
            </p:cNvPicPr>
            <p:nvPr/>
          </p:nvPicPr>
          <p:blipFill>
            <a:blip r:embed="rId5"/>
            <a:stretch>
              <a:fillRect/>
            </a:stretch>
          </p:blipFill>
          <p:spPr>
            <a:xfrm>
              <a:off x="1054468" y="2110932"/>
              <a:ext cx="4492486" cy="4492486"/>
            </a:xfrm>
            <a:prstGeom prst="rect">
              <a:avLst/>
            </a:prstGeom>
          </p:spPr>
        </p:pic>
        <p:sp>
          <p:nvSpPr>
            <p:cNvPr id="9" name="TextBox 8">
              <a:extLst>
                <a:ext uri="{FF2B5EF4-FFF2-40B4-BE49-F238E27FC236}">
                  <a16:creationId xmlns:a16="http://schemas.microsoft.com/office/drawing/2014/main" id="{75915CF6-547C-DC4D-9B33-0338A4F7A344}"/>
                </a:ext>
              </a:extLst>
            </p:cNvPr>
            <p:cNvSpPr txBox="1"/>
            <p:nvPr/>
          </p:nvSpPr>
          <p:spPr>
            <a:xfrm>
              <a:off x="2202099" y="3198167"/>
              <a:ext cx="2197230" cy="403938"/>
            </a:xfrm>
            <a:prstGeom prst="rect">
              <a:avLst/>
            </a:prstGeom>
            <a:solidFill>
              <a:schemeClr val="accent1">
                <a:lumMod val="20000"/>
                <a:lumOff val="80000"/>
              </a:schemeClr>
            </a:solidFill>
          </p:spPr>
          <p:txBody>
            <a:bodyPr wrap="none" rtlCol="0">
              <a:spAutoFit/>
            </a:bodyPr>
            <a:lstStyle/>
            <a:p>
              <a:pPr algn="ctr"/>
              <a:r>
                <a:rPr lang="en-US" sz="2400" b="1" dirty="0"/>
                <a:t>Emulator residuals</a:t>
              </a:r>
            </a:p>
          </p:txBody>
        </p:sp>
      </p:grpSp>
      <p:sp>
        <p:nvSpPr>
          <p:cNvPr id="21" name="TextBox 20">
            <a:extLst>
              <a:ext uri="{FF2B5EF4-FFF2-40B4-BE49-F238E27FC236}">
                <a16:creationId xmlns:a16="http://schemas.microsoft.com/office/drawing/2014/main" id="{D33A7329-3DD2-EF48-937F-642124A1B5AB}"/>
              </a:ext>
            </a:extLst>
          </p:cNvPr>
          <p:cNvSpPr txBox="1"/>
          <p:nvPr/>
        </p:nvSpPr>
        <p:spPr>
          <a:xfrm>
            <a:off x="7283450" y="3883820"/>
            <a:ext cx="4275273" cy="369332"/>
          </a:xfrm>
          <a:prstGeom prst="rect">
            <a:avLst/>
          </a:prstGeom>
          <a:solidFill>
            <a:schemeClr val="accent5">
              <a:lumMod val="20000"/>
              <a:lumOff val="80000"/>
            </a:schemeClr>
          </a:solidFill>
        </p:spPr>
        <p:txBody>
          <a:bodyPr wrap="none" rtlCol="0">
            <a:spAutoFit/>
          </a:bodyPr>
          <a:lstStyle/>
          <a:p>
            <a:r>
              <a:rPr lang="en-US" dirty="0" err="1">
                <a:solidFill>
                  <a:srgbClr val="FF0000"/>
                </a:solidFill>
              </a:rPr>
              <a:t>Wesolowski</a:t>
            </a:r>
            <a:r>
              <a:rPr lang="en-US" dirty="0">
                <a:solidFill>
                  <a:srgbClr val="FF0000"/>
                </a:solidFill>
              </a:rPr>
              <a:t> et al., </a:t>
            </a:r>
            <a:r>
              <a:rPr lang="en-US" dirty="0">
                <a:solidFill>
                  <a:srgbClr val="FF0000"/>
                </a:solidFill>
                <a:hlinkClick r:id="rId6">
                  <a:extLst>
                    <a:ext uri="{A12FA001-AC4F-418D-AE19-62706E023703}">
                      <ahyp:hlinkClr xmlns:ahyp="http://schemas.microsoft.com/office/drawing/2018/hyperlinkcolor" val="tx"/>
                    </a:ext>
                  </a:extLst>
                </a:hlinkClick>
              </a:rPr>
              <a:t>PRC 104, 064001 (2021)</a:t>
            </a:r>
            <a:endParaRPr lang="en-US" dirty="0">
              <a:solidFill>
                <a:srgbClr val="FF0000"/>
              </a:solidFill>
            </a:endParaRPr>
          </a:p>
        </p:txBody>
      </p:sp>
      <p:sp>
        <p:nvSpPr>
          <p:cNvPr id="22" name="TextBox 21">
            <a:extLst>
              <a:ext uri="{FF2B5EF4-FFF2-40B4-BE49-F238E27FC236}">
                <a16:creationId xmlns:a16="http://schemas.microsoft.com/office/drawing/2014/main" id="{D8A9E669-8762-B442-BEEE-48440D8DD6DB}"/>
              </a:ext>
            </a:extLst>
          </p:cNvPr>
          <p:cNvSpPr txBox="1"/>
          <p:nvPr/>
        </p:nvSpPr>
        <p:spPr>
          <a:xfrm>
            <a:off x="127355" y="932829"/>
            <a:ext cx="6567984" cy="1569660"/>
          </a:xfrm>
          <a:prstGeom prst="rect">
            <a:avLst/>
          </a:prstGeom>
          <a:solidFill>
            <a:schemeClr val="accent1">
              <a:lumMod val="20000"/>
              <a:lumOff val="80000"/>
            </a:schemeClr>
          </a:solidFill>
        </p:spPr>
        <p:txBody>
          <a:bodyPr wrap="square" rtlCol="0">
            <a:spAutoFit/>
          </a:bodyPr>
          <a:lstStyle/>
          <a:p>
            <a:r>
              <a:rPr lang="en-US" sz="2400" b="1" dirty="0"/>
              <a:t>Basic idea: </a:t>
            </a:r>
            <a:r>
              <a:rPr lang="en-US" sz="2400" dirty="0"/>
              <a:t>a small # of ground-state eigenvectors from a selection of  parameter sets is an extremely effective variational basis for other parameter sets.</a:t>
            </a:r>
            <a:br>
              <a:rPr lang="en-US" sz="2400" dirty="0"/>
            </a:br>
            <a:r>
              <a:rPr lang="en-US" sz="2400" b="1" dirty="0"/>
              <a:t>Characteristics: </a:t>
            </a:r>
            <a:r>
              <a:rPr lang="en-US" sz="2400" dirty="0"/>
              <a:t>fast and accurate!</a:t>
            </a:r>
            <a:endParaRPr lang="en-US" sz="2400" b="1" dirty="0"/>
          </a:p>
        </p:txBody>
      </p:sp>
      <p:sp>
        <p:nvSpPr>
          <p:cNvPr id="25" name="TextBox 24">
            <a:extLst>
              <a:ext uri="{FF2B5EF4-FFF2-40B4-BE49-F238E27FC236}">
                <a16:creationId xmlns:a16="http://schemas.microsoft.com/office/drawing/2014/main" id="{8A3E3F81-B9CD-0F46-B8AD-72E8BE0BC38B}"/>
              </a:ext>
            </a:extLst>
          </p:cNvPr>
          <p:cNvSpPr txBox="1"/>
          <p:nvPr/>
        </p:nvSpPr>
        <p:spPr>
          <a:xfrm>
            <a:off x="6676345" y="6279106"/>
            <a:ext cx="5356466" cy="400110"/>
          </a:xfrm>
          <a:prstGeom prst="rect">
            <a:avLst/>
          </a:prstGeom>
          <a:solidFill>
            <a:schemeClr val="accent3">
              <a:lumMod val="20000"/>
              <a:lumOff val="80000"/>
            </a:schemeClr>
          </a:solidFill>
        </p:spPr>
        <p:txBody>
          <a:bodyPr wrap="none" rtlCol="0">
            <a:spAutoFit/>
          </a:bodyPr>
          <a:lstStyle/>
          <a:p>
            <a:r>
              <a:rPr lang="en-US" sz="2000" dirty="0"/>
              <a:t>Emulator doesn’t require specialized calculations!</a:t>
            </a:r>
          </a:p>
        </p:txBody>
      </p:sp>
      <p:sp>
        <p:nvSpPr>
          <p:cNvPr id="26" name="TextBox 25">
            <a:extLst>
              <a:ext uri="{FF2B5EF4-FFF2-40B4-BE49-F238E27FC236}">
                <a16:creationId xmlns:a16="http://schemas.microsoft.com/office/drawing/2014/main" id="{FC857865-872D-1340-B712-C319E76BB9D2}"/>
              </a:ext>
            </a:extLst>
          </p:cNvPr>
          <p:cNvSpPr txBox="1"/>
          <p:nvPr/>
        </p:nvSpPr>
        <p:spPr>
          <a:xfrm>
            <a:off x="2606289" y="5121205"/>
            <a:ext cx="3001980" cy="369332"/>
          </a:xfrm>
          <a:prstGeom prst="rect">
            <a:avLst/>
          </a:prstGeom>
          <a:solidFill>
            <a:schemeClr val="accent5">
              <a:lumMod val="20000"/>
              <a:lumOff val="80000"/>
            </a:schemeClr>
          </a:solidFill>
        </p:spPr>
        <p:txBody>
          <a:bodyPr wrap="square">
            <a:spAutoFit/>
          </a:bodyPr>
          <a:lstStyle/>
          <a:p>
            <a:r>
              <a:rPr lang="en-US" dirty="0">
                <a:solidFill>
                  <a:srgbClr val="FF0000"/>
                </a:solidFill>
              </a:rPr>
              <a:t>EC introduced by </a:t>
            </a:r>
            <a:r>
              <a:rPr lang="en-US" dirty="0">
                <a:solidFill>
                  <a:srgbClr val="FF0000"/>
                </a:solidFill>
                <a:hlinkClick r:id="rId7">
                  <a:extLst>
                    <a:ext uri="{A12FA001-AC4F-418D-AE19-62706E023703}">
                      <ahyp:hlinkClr xmlns:ahyp="http://schemas.microsoft.com/office/drawing/2018/hyperlinkcolor" val="tx"/>
                    </a:ext>
                  </a:extLst>
                </a:hlinkClick>
              </a:rPr>
              <a:t>Frame et al.</a:t>
            </a:r>
            <a:endParaRPr lang="en-US" dirty="0">
              <a:solidFill>
                <a:srgbClr val="FF0000"/>
              </a:solidFill>
            </a:endParaRPr>
          </a:p>
        </p:txBody>
      </p:sp>
    </p:spTree>
    <p:extLst>
      <p:ext uri="{BB962C8B-B14F-4D97-AF65-F5344CB8AC3E}">
        <p14:creationId xmlns:p14="http://schemas.microsoft.com/office/powerpoint/2010/main" val="427709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FA46A7-996F-5F4B-AAA4-34D429F8EB49}"/>
              </a:ext>
            </a:extLst>
          </p:cNvPr>
          <p:cNvPicPr>
            <a:picLocks noChangeAspect="1"/>
          </p:cNvPicPr>
          <p:nvPr/>
        </p:nvPicPr>
        <p:blipFill>
          <a:blip r:embed="rId3"/>
          <a:stretch>
            <a:fillRect/>
          </a:stretch>
        </p:blipFill>
        <p:spPr>
          <a:xfrm>
            <a:off x="6096000" y="3429000"/>
            <a:ext cx="0" cy="0"/>
          </a:xfrm>
          <a:prstGeom prst="rect">
            <a:avLst/>
          </a:prstGeom>
        </p:spPr>
      </p:pic>
      <p:pic>
        <p:nvPicPr>
          <p:cNvPr id="10" name="Picture 9">
            <a:extLst>
              <a:ext uri="{FF2B5EF4-FFF2-40B4-BE49-F238E27FC236}">
                <a16:creationId xmlns:a16="http://schemas.microsoft.com/office/drawing/2014/main" id="{126C7A97-BB12-A543-AFEB-14D026D3C194}"/>
              </a:ext>
            </a:extLst>
          </p:cNvPr>
          <p:cNvPicPr>
            <a:picLocks noChangeAspect="1"/>
          </p:cNvPicPr>
          <p:nvPr/>
        </p:nvPicPr>
        <p:blipFill>
          <a:blip r:embed="rId3"/>
          <a:stretch>
            <a:fillRect/>
          </a:stretch>
        </p:blipFill>
        <p:spPr>
          <a:xfrm>
            <a:off x="6299200" y="3632200"/>
            <a:ext cx="0" cy="0"/>
          </a:xfrm>
          <a:prstGeom prst="rect">
            <a:avLst/>
          </a:prstGeom>
        </p:spPr>
      </p:pic>
      <p:pic>
        <p:nvPicPr>
          <p:cNvPr id="11" name="Picture 10">
            <a:extLst>
              <a:ext uri="{FF2B5EF4-FFF2-40B4-BE49-F238E27FC236}">
                <a16:creationId xmlns:a16="http://schemas.microsoft.com/office/drawing/2014/main" id="{FAFFCA0D-3D59-5840-A6CD-3E9CE3C98057}"/>
              </a:ext>
            </a:extLst>
          </p:cNvPr>
          <p:cNvPicPr>
            <a:picLocks noChangeAspect="1"/>
          </p:cNvPicPr>
          <p:nvPr/>
        </p:nvPicPr>
        <p:blipFill>
          <a:blip r:embed="rId3"/>
          <a:stretch>
            <a:fillRect/>
          </a:stretch>
        </p:blipFill>
        <p:spPr>
          <a:xfrm>
            <a:off x="6502400" y="3835400"/>
            <a:ext cx="0" cy="0"/>
          </a:xfrm>
          <a:prstGeom prst="rect">
            <a:avLst/>
          </a:prstGeom>
        </p:spPr>
      </p:pic>
      <p:sp>
        <p:nvSpPr>
          <p:cNvPr id="16" name="Rectangle 15">
            <a:extLst>
              <a:ext uri="{FF2B5EF4-FFF2-40B4-BE49-F238E27FC236}">
                <a16:creationId xmlns:a16="http://schemas.microsoft.com/office/drawing/2014/main" id="{26FDCAC0-8026-EF4D-9C54-50333142D375}"/>
              </a:ext>
            </a:extLst>
          </p:cNvPr>
          <p:cNvSpPr/>
          <p:nvPr/>
        </p:nvSpPr>
        <p:spPr>
          <a:xfrm>
            <a:off x="109825" y="244485"/>
            <a:ext cx="4374907" cy="954107"/>
          </a:xfrm>
          <a:prstGeom prst="rect">
            <a:avLst/>
          </a:prstGeom>
          <a:solidFill>
            <a:schemeClr val="accent2">
              <a:lumMod val="20000"/>
              <a:lumOff val="80000"/>
            </a:schemeClr>
          </a:solidFill>
          <a:effectLst>
            <a:outerShdw blurRad="50800" dist="38100" dir="2700000" algn="tl" rotWithShape="0">
              <a:schemeClr val="accent2">
                <a:lumMod val="40000"/>
                <a:lumOff val="60000"/>
                <a:alpha val="43000"/>
              </a:schemeClr>
            </a:outerShdw>
            <a:softEdge rad="12700"/>
          </a:effectLst>
        </p:spPr>
        <p:txBody>
          <a:bodyPr wrap="square">
            <a:spAutoFit/>
          </a:bodyPr>
          <a:lstStyle/>
          <a:p>
            <a:pPr algn="ctr"/>
            <a:r>
              <a:rPr lang="en-US" sz="2800" b="1" dirty="0">
                <a:solidFill>
                  <a:srgbClr val="FF0000"/>
                </a:solidFill>
              </a:rPr>
              <a:t>Model reduction methods for nuclear emulators</a:t>
            </a:r>
          </a:p>
        </p:txBody>
      </p:sp>
      <p:sp>
        <p:nvSpPr>
          <p:cNvPr id="17" name="TextBox 16">
            <a:extLst>
              <a:ext uri="{FF2B5EF4-FFF2-40B4-BE49-F238E27FC236}">
                <a16:creationId xmlns:a16="http://schemas.microsoft.com/office/drawing/2014/main" id="{45EDFE12-20DE-704C-B126-AFEC20A6DD03}"/>
              </a:ext>
            </a:extLst>
          </p:cNvPr>
          <p:cNvSpPr txBox="1"/>
          <p:nvPr/>
        </p:nvSpPr>
        <p:spPr>
          <a:xfrm>
            <a:off x="4549884" y="322650"/>
            <a:ext cx="5003431" cy="830997"/>
          </a:xfrm>
          <a:prstGeom prst="rect">
            <a:avLst/>
          </a:prstGeom>
          <a:noFill/>
        </p:spPr>
        <p:txBody>
          <a:bodyPr wrap="square" rtlCol="0">
            <a:spAutoFit/>
          </a:bodyPr>
          <a:lstStyle/>
          <a:p>
            <a:r>
              <a:rPr lang="en-US" sz="2400" dirty="0"/>
              <a:t>Melendez, </a:t>
            </a:r>
            <a:r>
              <a:rPr lang="en-US" sz="2400" dirty="0" err="1"/>
              <a:t>Drischler</a:t>
            </a:r>
            <a:r>
              <a:rPr lang="en-US" sz="2400" dirty="0"/>
              <a:t>, </a:t>
            </a:r>
            <a:r>
              <a:rPr lang="en-US" sz="2400" dirty="0" err="1"/>
              <a:t>rjf</a:t>
            </a:r>
            <a:r>
              <a:rPr lang="en-US" sz="2400" dirty="0"/>
              <a:t>, Garcia, Zhang, J. Phys. G (2022) </a:t>
            </a:r>
            <a:r>
              <a:rPr lang="en-US" sz="2400" b="1" dirty="0">
                <a:sym typeface="Wingdings" pitchFamily="2" charset="2"/>
              </a:rPr>
              <a:t> </a:t>
            </a:r>
            <a:r>
              <a:rPr lang="en-US" sz="2400" b="1" dirty="0">
                <a:solidFill>
                  <a:srgbClr val="FF0000"/>
                </a:solidFill>
                <a:sym typeface="Wingdings" pitchFamily="2" charset="2"/>
              </a:rPr>
              <a:t>many references</a:t>
            </a:r>
            <a:endParaRPr lang="en-US" sz="2400" b="1" dirty="0">
              <a:solidFill>
                <a:srgbClr val="FF0000"/>
              </a:solidFill>
            </a:endParaRPr>
          </a:p>
        </p:txBody>
      </p:sp>
      <p:sp>
        <p:nvSpPr>
          <p:cNvPr id="25" name="TextBox 24">
            <a:extLst>
              <a:ext uri="{FF2B5EF4-FFF2-40B4-BE49-F238E27FC236}">
                <a16:creationId xmlns:a16="http://schemas.microsoft.com/office/drawing/2014/main" id="{C1ADAA8C-4978-234F-8420-C4877E2953A3}"/>
              </a:ext>
            </a:extLst>
          </p:cNvPr>
          <p:cNvSpPr txBox="1"/>
          <p:nvPr/>
        </p:nvSpPr>
        <p:spPr>
          <a:xfrm>
            <a:off x="133208" y="2855331"/>
            <a:ext cx="4801187" cy="2513509"/>
          </a:xfrm>
          <a:prstGeom prst="rect">
            <a:avLst/>
          </a:prstGeom>
          <a:solidFill>
            <a:schemeClr val="bg2"/>
          </a:solidFill>
        </p:spPr>
        <p:txBody>
          <a:bodyPr wrap="square" rtlCol="0">
            <a:spAutoFit/>
          </a:bodyPr>
          <a:lstStyle/>
          <a:p>
            <a:pPr>
              <a:spcAft>
                <a:spcPts val="800"/>
              </a:spcAft>
            </a:pPr>
            <a:r>
              <a:rPr lang="en-US" sz="2400" b="1" dirty="0"/>
              <a:t>Need: </a:t>
            </a:r>
            <a:r>
              <a:rPr lang="en-US" sz="2400" dirty="0"/>
              <a:t>to vary parameters for design, control, optimization, UQ. </a:t>
            </a:r>
          </a:p>
          <a:p>
            <a:pPr>
              <a:spcAft>
                <a:spcPts val="800"/>
              </a:spcAft>
            </a:pPr>
            <a:r>
              <a:rPr lang="en-US" sz="2400" b="1" dirty="0"/>
              <a:t>Exploit: </a:t>
            </a:r>
            <a:r>
              <a:rPr lang="en-US" sz="2400" dirty="0"/>
              <a:t>much information in high-fidelity models is superfluous.</a:t>
            </a:r>
            <a:endParaRPr lang="en-US" sz="2400" b="1" dirty="0"/>
          </a:p>
          <a:p>
            <a:pPr>
              <a:spcAft>
                <a:spcPts val="800"/>
              </a:spcAft>
            </a:pPr>
            <a:r>
              <a:rPr lang="en-US" sz="2400" b="1" dirty="0"/>
              <a:t>Solution: </a:t>
            </a:r>
            <a:r>
              <a:rPr lang="en-US" sz="2400" dirty="0"/>
              <a:t>reduced-order model (ROM) </a:t>
            </a:r>
            <a:r>
              <a:rPr lang="en-US" sz="2400" dirty="0">
                <a:sym typeface="Wingdings" pitchFamily="2" charset="2"/>
              </a:rPr>
              <a:t></a:t>
            </a:r>
            <a:r>
              <a:rPr lang="en-US" sz="2400" dirty="0"/>
              <a:t> emulator </a:t>
            </a:r>
            <a:r>
              <a:rPr lang="en-US" sz="2133" dirty="0"/>
              <a:t>(fast &amp; accurate™).</a:t>
            </a:r>
          </a:p>
        </p:txBody>
      </p:sp>
      <p:sp>
        <p:nvSpPr>
          <p:cNvPr id="29" name="TextBox 28">
            <a:extLst>
              <a:ext uri="{FF2B5EF4-FFF2-40B4-BE49-F238E27FC236}">
                <a16:creationId xmlns:a16="http://schemas.microsoft.com/office/drawing/2014/main" id="{028F1706-74A4-1942-9530-9196DB959076}"/>
              </a:ext>
            </a:extLst>
          </p:cNvPr>
          <p:cNvSpPr txBox="1"/>
          <p:nvPr/>
        </p:nvSpPr>
        <p:spPr>
          <a:xfrm>
            <a:off x="9368585" y="1776744"/>
            <a:ext cx="184731" cy="420564"/>
          </a:xfrm>
          <a:prstGeom prst="rect">
            <a:avLst/>
          </a:prstGeom>
          <a:noFill/>
        </p:spPr>
        <p:txBody>
          <a:bodyPr wrap="none" rtlCol="0">
            <a:spAutoFit/>
          </a:bodyPr>
          <a:lstStyle/>
          <a:p>
            <a:endParaRPr lang="en-US" sz="2133" b="1" dirty="0">
              <a:solidFill>
                <a:srgbClr val="FF0000"/>
              </a:solidFill>
            </a:endParaRPr>
          </a:p>
        </p:txBody>
      </p:sp>
      <p:grpSp>
        <p:nvGrpSpPr>
          <p:cNvPr id="36" name="Group 35">
            <a:extLst>
              <a:ext uri="{FF2B5EF4-FFF2-40B4-BE49-F238E27FC236}">
                <a16:creationId xmlns:a16="http://schemas.microsoft.com/office/drawing/2014/main" id="{4543C498-29EC-8045-A7B4-975F5B3C053A}"/>
              </a:ext>
            </a:extLst>
          </p:cNvPr>
          <p:cNvGrpSpPr/>
          <p:nvPr/>
        </p:nvGrpSpPr>
        <p:grpSpPr>
          <a:xfrm>
            <a:off x="5077549" y="2922765"/>
            <a:ext cx="6845949" cy="2560320"/>
            <a:chOff x="1659530" y="2818797"/>
            <a:chExt cx="5134462" cy="1920240"/>
          </a:xfrm>
        </p:grpSpPr>
        <p:sp>
          <p:nvSpPr>
            <p:cNvPr id="37" name="TextBox 36">
              <a:extLst>
                <a:ext uri="{FF2B5EF4-FFF2-40B4-BE49-F238E27FC236}">
                  <a16:creationId xmlns:a16="http://schemas.microsoft.com/office/drawing/2014/main" id="{BB6E1B85-C226-DD4A-8923-A12D9921891D}"/>
                </a:ext>
              </a:extLst>
            </p:cNvPr>
            <p:cNvSpPr txBox="1"/>
            <p:nvPr/>
          </p:nvSpPr>
          <p:spPr>
            <a:xfrm>
              <a:off x="1659530" y="2818797"/>
              <a:ext cx="5134462" cy="1920240"/>
            </a:xfrm>
            <a:prstGeom prst="rect">
              <a:avLst/>
            </a:prstGeom>
            <a:solidFill>
              <a:schemeClr val="bg1">
                <a:lumMod val="85000"/>
              </a:schemeClr>
            </a:solidFill>
            <a:ln w="28575">
              <a:solidFill>
                <a:schemeClr val="tx1"/>
              </a:solidFill>
            </a:ln>
          </p:spPr>
          <p:txBody>
            <a:bodyPr wrap="square" rtlCol="0">
              <a:spAutoFit/>
            </a:bodyPr>
            <a:lstStyle/>
            <a:p>
              <a:pPr algn="ctr"/>
              <a:r>
                <a:rPr lang="en-US" sz="2667" dirty="0"/>
                <a:t>General classification of ROMs</a:t>
              </a:r>
            </a:p>
            <a:p>
              <a:endParaRPr lang="en-US" sz="2400" dirty="0"/>
            </a:p>
            <a:p>
              <a:endParaRPr lang="en-US" sz="2400" dirty="0"/>
            </a:p>
            <a:p>
              <a:endParaRPr lang="en-US" sz="2400" dirty="0"/>
            </a:p>
            <a:p>
              <a:endParaRPr lang="en-US" sz="2400" dirty="0"/>
            </a:p>
            <a:p>
              <a:endParaRPr lang="en-US" sz="2400" dirty="0"/>
            </a:p>
          </p:txBody>
        </p:sp>
        <p:grpSp>
          <p:nvGrpSpPr>
            <p:cNvPr id="38" name="Group 37">
              <a:extLst>
                <a:ext uri="{FF2B5EF4-FFF2-40B4-BE49-F238E27FC236}">
                  <a16:creationId xmlns:a16="http://schemas.microsoft.com/office/drawing/2014/main" id="{069AAC9C-489C-B54B-AF9C-24FFAA5DC7A2}"/>
                </a:ext>
              </a:extLst>
            </p:cNvPr>
            <p:cNvGrpSpPr/>
            <p:nvPr/>
          </p:nvGrpSpPr>
          <p:grpSpPr>
            <a:xfrm>
              <a:off x="2346960" y="3233854"/>
              <a:ext cx="3706310" cy="1215482"/>
              <a:chOff x="2153920" y="3233854"/>
              <a:chExt cx="3706310" cy="1215482"/>
            </a:xfrm>
          </p:grpSpPr>
          <p:sp>
            <p:nvSpPr>
              <p:cNvPr id="39" name="Oval 38">
                <a:extLst>
                  <a:ext uri="{FF2B5EF4-FFF2-40B4-BE49-F238E27FC236}">
                    <a16:creationId xmlns:a16="http://schemas.microsoft.com/office/drawing/2014/main" id="{5AE00649-72C4-AF44-9BFB-D9655F11B18D}"/>
                  </a:ext>
                </a:extLst>
              </p:cNvPr>
              <p:cNvSpPr/>
              <p:nvPr/>
            </p:nvSpPr>
            <p:spPr>
              <a:xfrm>
                <a:off x="2153920" y="3233854"/>
                <a:ext cx="2206205" cy="1215481"/>
              </a:xfrm>
              <a:prstGeom prst="ellipse">
                <a:avLst/>
              </a:prstGeom>
              <a:solidFill>
                <a:schemeClr val="tx2">
                  <a:lumMod val="60000"/>
                  <a:lumOff val="40000"/>
                  <a:alpha val="23000"/>
                </a:schemeClr>
              </a:solidFill>
              <a:ln w="254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0" name="Oval 39">
                <a:extLst>
                  <a:ext uri="{FF2B5EF4-FFF2-40B4-BE49-F238E27FC236}">
                    <a16:creationId xmlns:a16="http://schemas.microsoft.com/office/drawing/2014/main" id="{79D380D2-CFDD-9E4F-865E-9EA06C84015D}"/>
                  </a:ext>
                </a:extLst>
              </p:cNvPr>
              <p:cNvSpPr/>
              <p:nvPr/>
            </p:nvSpPr>
            <p:spPr>
              <a:xfrm>
                <a:off x="3654026" y="3233855"/>
                <a:ext cx="2206204" cy="1215481"/>
              </a:xfrm>
              <a:prstGeom prst="ellipse">
                <a:avLst/>
              </a:prstGeom>
              <a:solidFill>
                <a:srgbClr val="FF0000">
                  <a:alpha val="15456"/>
                </a:srgbClr>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1" name="TextBox 40">
                <a:extLst>
                  <a:ext uri="{FF2B5EF4-FFF2-40B4-BE49-F238E27FC236}">
                    <a16:creationId xmlns:a16="http://schemas.microsoft.com/office/drawing/2014/main" id="{34DED5F0-5DE4-B745-A25F-8D5F5898838F}"/>
                  </a:ext>
                </a:extLst>
              </p:cNvPr>
              <p:cNvSpPr txBox="1"/>
              <p:nvPr/>
            </p:nvSpPr>
            <p:spPr>
              <a:xfrm>
                <a:off x="2207036" y="3503444"/>
                <a:ext cx="1418177" cy="623248"/>
              </a:xfrm>
              <a:prstGeom prst="rect">
                <a:avLst/>
              </a:prstGeom>
              <a:noFill/>
            </p:spPr>
            <p:txBody>
              <a:bodyPr wrap="none" rtlCol="0">
                <a:spAutoFit/>
              </a:bodyPr>
              <a:lstStyle/>
              <a:p>
                <a:pPr algn="ctr"/>
                <a:r>
                  <a:rPr lang="en-US" sz="2400" b="1" dirty="0">
                    <a:solidFill>
                      <a:schemeClr val="bg1"/>
                    </a:solidFill>
                  </a:rPr>
                  <a:t>Data driven</a:t>
                </a:r>
                <a:br>
                  <a:rPr lang="en-US" sz="2400" b="1" dirty="0">
                    <a:solidFill>
                      <a:schemeClr val="bg1"/>
                    </a:solidFill>
                  </a:rPr>
                </a:br>
                <a:r>
                  <a:rPr lang="en-US" sz="2400" b="1" dirty="0">
                    <a:solidFill>
                      <a:schemeClr val="bg1"/>
                    </a:solidFill>
                  </a:rPr>
                  <a:t>non-intrusive</a:t>
                </a:r>
              </a:p>
            </p:txBody>
          </p:sp>
          <p:sp>
            <p:nvSpPr>
              <p:cNvPr id="42" name="TextBox 41">
                <a:extLst>
                  <a:ext uri="{FF2B5EF4-FFF2-40B4-BE49-F238E27FC236}">
                    <a16:creationId xmlns:a16="http://schemas.microsoft.com/office/drawing/2014/main" id="{B642308B-E48D-C349-80D7-67A8B7FFDCDB}"/>
                  </a:ext>
                </a:extLst>
              </p:cNvPr>
              <p:cNvSpPr txBox="1"/>
              <p:nvPr/>
            </p:nvSpPr>
            <p:spPr>
              <a:xfrm>
                <a:off x="3627995" y="3656929"/>
                <a:ext cx="705866" cy="346249"/>
              </a:xfrm>
              <a:prstGeom prst="rect">
                <a:avLst/>
              </a:prstGeom>
              <a:noFill/>
            </p:spPr>
            <p:txBody>
              <a:bodyPr wrap="none" rtlCol="0">
                <a:spAutoFit/>
              </a:bodyPr>
              <a:lstStyle/>
              <a:p>
                <a:r>
                  <a:rPr lang="en-US" sz="2400" dirty="0">
                    <a:solidFill>
                      <a:schemeClr val="bg1"/>
                    </a:solidFill>
                  </a:rPr>
                  <a:t>mixed</a:t>
                </a:r>
              </a:p>
            </p:txBody>
          </p:sp>
          <p:sp>
            <p:nvSpPr>
              <p:cNvPr id="43" name="TextBox 42">
                <a:extLst>
                  <a:ext uri="{FF2B5EF4-FFF2-40B4-BE49-F238E27FC236}">
                    <a16:creationId xmlns:a16="http://schemas.microsoft.com/office/drawing/2014/main" id="{A2ABBB4D-2C27-E74A-B5F7-9773C32A9DD3}"/>
                  </a:ext>
                </a:extLst>
              </p:cNvPr>
              <p:cNvSpPr txBox="1"/>
              <p:nvPr/>
            </p:nvSpPr>
            <p:spPr>
              <a:xfrm>
                <a:off x="4370510" y="3520480"/>
                <a:ext cx="1422746" cy="623248"/>
              </a:xfrm>
              <a:prstGeom prst="rect">
                <a:avLst/>
              </a:prstGeom>
              <a:noFill/>
            </p:spPr>
            <p:txBody>
              <a:bodyPr wrap="none" rtlCol="0">
                <a:spAutoFit/>
              </a:bodyPr>
              <a:lstStyle/>
              <a:p>
                <a:pPr algn="ctr"/>
                <a:r>
                  <a:rPr lang="en-US" sz="2400" b="1" dirty="0">
                    <a:solidFill>
                      <a:schemeClr val="bg1"/>
                    </a:solidFill>
                  </a:rPr>
                  <a:t>Model driven</a:t>
                </a:r>
                <a:br>
                  <a:rPr lang="en-US" sz="2400" b="1" dirty="0">
                    <a:solidFill>
                      <a:schemeClr val="bg1"/>
                    </a:solidFill>
                  </a:rPr>
                </a:br>
                <a:r>
                  <a:rPr lang="en-US" sz="2400" b="1" dirty="0">
                    <a:solidFill>
                      <a:schemeClr val="bg1"/>
                    </a:solidFill>
                  </a:rPr>
                  <a:t>intrusive</a:t>
                </a:r>
              </a:p>
            </p:txBody>
          </p:sp>
        </p:grpSp>
      </p:grpSp>
      <p:grpSp>
        <p:nvGrpSpPr>
          <p:cNvPr id="19" name="Group 18">
            <a:extLst>
              <a:ext uri="{FF2B5EF4-FFF2-40B4-BE49-F238E27FC236}">
                <a16:creationId xmlns:a16="http://schemas.microsoft.com/office/drawing/2014/main" id="{5759B58C-DB63-6AEF-8BD9-10F15067DD57}"/>
              </a:ext>
            </a:extLst>
          </p:cNvPr>
          <p:cNvGrpSpPr/>
          <p:nvPr/>
        </p:nvGrpSpPr>
        <p:grpSpPr>
          <a:xfrm>
            <a:off x="9555187" y="60369"/>
            <a:ext cx="2494042" cy="2794202"/>
            <a:chOff x="9555187" y="60369"/>
            <a:chExt cx="2494042" cy="2794202"/>
          </a:xfrm>
        </p:grpSpPr>
        <p:grpSp>
          <p:nvGrpSpPr>
            <p:cNvPr id="15" name="Group 14">
              <a:extLst>
                <a:ext uri="{FF2B5EF4-FFF2-40B4-BE49-F238E27FC236}">
                  <a16:creationId xmlns:a16="http://schemas.microsoft.com/office/drawing/2014/main" id="{C0E72427-7C22-A543-9908-690FEC3E5C07}"/>
                </a:ext>
              </a:extLst>
            </p:cNvPr>
            <p:cNvGrpSpPr/>
            <p:nvPr/>
          </p:nvGrpSpPr>
          <p:grpSpPr>
            <a:xfrm>
              <a:off x="9555187" y="60369"/>
              <a:ext cx="2494042" cy="2794202"/>
              <a:chOff x="1643092" y="1114516"/>
              <a:chExt cx="1870532" cy="2095652"/>
            </a:xfrm>
          </p:grpSpPr>
          <p:pic>
            <p:nvPicPr>
              <p:cNvPr id="5" name="Picture 4">
                <a:extLst>
                  <a:ext uri="{FF2B5EF4-FFF2-40B4-BE49-F238E27FC236}">
                    <a16:creationId xmlns:a16="http://schemas.microsoft.com/office/drawing/2014/main" id="{62C877A3-75B3-DC4D-90DE-9030EAC2B6E6}"/>
                  </a:ext>
                </a:extLst>
              </p:cNvPr>
              <p:cNvPicPr>
                <a:picLocks noChangeAspect="1"/>
              </p:cNvPicPr>
              <p:nvPr/>
            </p:nvPicPr>
            <p:blipFill>
              <a:blip r:embed="rId4"/>
              <a:stretch>
                <a:fillRect/>
              </a:stretch>
            </p:blipFill>
            <p:spPr>
              <a:xfrm>
                <a:off x="2684673" y="1126106"/>
                <a:ext cx="823940" cy="1092200"/>
              </a:xfrm>
              <a:prstGeom prst="rect">
                <a:avLst/>
              </a:prstGeom>
              <a:noFill/>
              <a:ln>
                <a:noFill/>
              </a:ln>
            </p:spPr>
          </p:pic>
          <p:pic>
            <p:nvPicPr>
              <p:cNvPr id="7" name="Picture 6">
                <a:extLst>
                  <a:ext uri="{FF2B5EF4-FFF2-40B4-BE49-F238E27FC236}">
                    <a16:creationId xmlns:a16="http://schemas.microsoft.com/office/drawing/2014/main" id="{E2738886-E40E-E347-92FF-3D4C08D1EE6C}"/>
                  </a:ext>
                </a:extLst>
              </p:cNvPr>
              <p:cNvPicPr>
                <a:picLocks noChangeAspect="1"/>
              </p:cNvPicPr>
              <p:nvPr/>
            </p:nvPicPr>
            <p:blipFill>
              <a:blip r:embed="rId5"/>
              <a:stretch>
                <a:fillRect/>
              </a:stretch>
            </p:blipFill>
            <p:spPr>
              <a:xfrm>
                <a:off x="2634970" y="2190567"/>
                <a:ext cx="878654" cy="1012808"/>
              </a:xfrm>
              <a:prstGeom prst="rect">
                <a:avLst/>
              </a:prstGeom>
              <a:noFill/>
              <a:ln>
                <a:noFill/>
              </a:ln>
            </p:spPr>
          </p:pic>
          <p:pic>
            <p:nvPicPr>
              <p:cNvPr id="8" name="Picture 7">
                <a:extLst>
                  <a:ext uri="{FF2B5EF4-FFF2-40B4-BE49-F238E27FC236}">
                    <a16:creationId xmlns:a16="http://schemas.microsoft.com/office/drawing/2014/main" id="{E0C4AA18-D933-724A-9EDC-42ECA5536BC9}"/>
                  </a:ext>
                </a:extLst>
              </p:cNvPr>
              <p:cNvPicPr>
                <a:picLocks noChangeAspect="1"/>
              </p:cNvPicPr>
              <p:nvPr/>
            </p:nvPicPr>
            <p:blipFill>
              <a:blip r:embed="rId6"/>
              <a:stretch>
                <a:fillRect/>
              </a:stretch>
            </p:blipFill>
            <p:spPr>
              <a:xfrm>
                <a:off x="1654917" y="2194656"/>
                <a:ext cx="980891" cy="1015512"/>
              </a:xfrm>
              <a:prstGeom prst="rect">
                <a:avLst/>
              </a:prstGeom>
              <a:noFill/>
            </p:spPr>
          </p:pic>
          <p:pic>
            <p:nvPicPr>
              <p:cNvPr id="12" name="Picture 11">
                <a:extLst>
                  <a:ext uri="{FF2B5EF4-FFF2-40B4-BE49-F238E27FC236}">
                    <a16:creationId xmlns:a16="http://schemas.microsoft.com/office/drawing/2014/main" id="{BE5974F4-0715-2F41-AFC7-8A5D46CD88E0}"/>
                  </a:ext>
                </a:extLst>
              </p:cNvPr>
              <p:cNvPicPr>
                <a:picLocks noChangeAspect="1"/>
              </p:cNvPicPr>
              <p:nvPr/>
            </p:nvPicPr>
            <p:blipFill>
              <a:blip r:embed="rId7"/>
              <a:stretch>
                <a:fillRect/>
              </a:stretch>
            </p:blipFill>
            <p:spPr>
              <a:xfrm>
                <a:off x="1643092" y="1114516"/>
                <a:ext cx="1041400" cy="1092200"/>
              </a:xfrm>
              <a:prstGeom prst="rect">
                <a:avLst/>
              </a:prstGeom>
            </p:spPr>
          </p:pic>
        </p:grpSp>
        <p:pic>
          <p:nvPicPr>
            <p:cNvPr id="4" name="Picture 3">
              <a:extLst>
                <a:ext uri="{FF2B5EF4-FFF2-40B4-BE49-F238E27FC236}">
                  <a16:creationId xmlns:a16="http://schemas.microsoft.com/office/drawing/2014/main" id="{FC8042C5-148C-0287-6ACC-1DC07E84E454}"/>
                </a:ext>
              </a:extLst>
            </p:cNvPr>
            <p:cNvPicPr>
              <a:picLocks noChangeAspect="1"/>
            </p:cNvPicPr>
            <p:nvPr/>
          </p:nvPicPr>
          <p:blipFill>
            <a:blip r:embed="rId8">
              <a:alphaModFix amt="85000"/>
            </a:blip>
            <a:stretch>
              <a:fillRect/>
            </a:stretch>
          </p:blipFill>
          <p:spPr>
            <a:xfrm>
              <a:off x="10513383" y="963168"/>
              <a:ext cx="739744" cy="730394"/>
            </a:xfrm>
            <a:prstGeom prst="rect">
              <a:avLst/>
            </a:prstGeom>
          </p:spPr>
        </p:pic>
      </p:grpSp>
      <p:sp>
        <p:nvSpPr>
          <p:cNvPr id="6" name="Rectangle 5">
            <a:extLst>
              <a:ext uri="{FF2B5EF4-FFF2-40B4-BE49-F238E27FC236}">
                <a16:creationId xmlns:a16="http://schemas.microsoft.com/office/drawing/2014/main" id="{F84771D4-4DC1-3816-0939-D66CF0FF3670}"/>
              </a:ext>
            </a:extLst>
          </p:cNvPr>
          <p:cNvSpPr/>
          <p:nvPr/>
        </p:nvSpPr>
        <p:spPr>
          <a:xfrm>
            <a:off x="109825" y="1305889"/>
            <a:ext cx="4374907" cy="1384995"/>
          </a:xfrm>
          <a:prstGeom prst="rect">
            <a:avLst/>
          </a:prstGeom>
          <a:solidFill>
            <a:schemeClr val="accent2">
              <a:lumMod val="20000"/>
              <a:lumOff val="80000"/>
            </a:schemeClr>
          </a:solidFill>
          <a:effectLst>
            <a:outerShdw blurRad="50800" dist="38100" dir="2700000" algn="tl" rotWithShape="0">
              <a:schemeClr val="accent2">
                <a:lumMod val="40000"/>
                <a:lumOff val="60000"/>
                <a:alpha val="43000"/>
              </a:schemeClr>
            </a:outerShdw>
            <a:softEdge rad="12700"/>
          </a:effectLst>
        </p:spPr>
        <p:txBody>
          <a:bodyPr wrap="square">
            <a:spAutoFit/>
          </a:bodyPr>
          <a:lstStyle/>
          <a:p>
            <a:pPr algn="ctr"/>
            <a:r>
              <a:rPr lang="en-US" sz="2800" b="1" dirty="0">
                <a:solidFill>
                  <a:srgbClr val="FF0000"/>
                </a:solidFill>
              </a:rPr>
              <a:t>BUQEYE Guide to Projection-Based Emulators in Nuclear Physics</a:t>
            </a:r>
          </a:p>
        </p:txBody>
      </p:sp>
      <p:sp>
        <p:nvSpPr>
          <p:cNvPr id="23" name="TextBox 22">
            <a:extLst>
              <a:ext uri="{FF2B5EF4-FFF2-40B4-BE49-F238E27FC236}">
                <a16:creationId xmlns:a16="http://schemas.microsoft.com/office/drawing/2014/main" id="{8D86E0DA-B26D-3354-28D1-B8822DBC54D7}"/>
              </a:ext>
            </a:extLst>
          </p:cNvPr>
          <p:cNvSpPr txBox="1"/>
          <p:nvPr/>
        </p:nvSpPr>
        <p:spPr>
          <a:xfrm>
            <a:off x="4891442" y="1452846"/>
            <a:ext cx="4576551" cy="1107996"/>
          </a:xfrm>
          <a:prstGeom prst="rect">
            <a:avLst/>
          </a:prstGeom>
          <a:solidFill>
            <a:schemeClr val="accent1">
              <a:lumMod val="20000"/>
              <a:lumOff val="80000"/>
            </a:schemeClr>
          </a:solidFill>
        </p:spPr>
        <p:txBody>
          <a:bodyPr wrap="square" rtlCol="0">
            <a:spAutoFit/>
          </a:bodyPr>
          <a:lstStyle/>
          <a:p>
            <a:r>
              <a:rPr lang="en-US" sz="2200" dirty="0">
                <a:solidFill>
                  <a:srgbClr val="333333"/>
                </a:solidFill>
              </a:rPr>
              <a:t>P</a:t>
            </a:r>
            <a:r>
              <a:rPr lang="en-US" sz="2200" b="0" i="0" dirty="0">
                <a:solidFill>
                  <a:srgbClr val="333333"/>
                </a:solidFill>
                <a:effectLst/>
              </a:rPr>
              <a:t>edagogical guide in Front. Physics; all examples available as interactive, Python code [format: Quarto book]</a:t>
            </a:r>
            <a:endParaRPr lang="en-US" sz="2200" dirty="0"/>
          </a:p>
        </p:txBody>
      </p:sp>
      <p:sp>
        <p:nvSpPr>
          <p:cNvPr id="27" name="TextBox 26">
            <a:extLst>
              <a:ext uri="{FF2B5EF4-FFF2-40B4-BE49-F238E27FC236}">
                <a16:creationId xmlns:a16="http://schemas.microsoft.com/office/drawing/2014/main" id="{7A3AD1F4-1486-52DB-2011-7A239DA29B75}"/>
              </a:ext>
            </a:extLst>
          </p:cNvPr>
          <p:cNvSpPr txBox="1"/>
          <p:nvPr/>
        </p:nvSpPr>
        <p:spPr>
          <a:xfrm>
            <a:off x="4458368" y="1789296"/>
            <a:ext cx="486030" cy="461665"/>
          </a:xfrm>
          <a:prstGeom prst="rect">
            <a:avLst/>
          </a:prstGeom>
          <a:noFill/>
        </p:spPr>
        <p:txBody>
          <a:bodyPr wrap="none" rtlCol="0">
            <a:spAutoFit/>
          </a:bodyPr>
          <a:lstStyle/>
          <a:p>
            <a:r>
              <a:rPr lang="en-US" sz="2400" b="1" dirty="0">
                <a:sym typeface="Wingdings" pitchFamily="2" charset="2"/>
              </a:rPr>
              <a:t></a:t>
            </a:r>
            <a:endParaRPr lang="en-US" sz="2400" dirty="0"/>
          </a:p>
        </p:txBody>
      </p:sp>
    </p:spTree>
    <p:extLst>
      <p:ext uri="{BB962C8B-B14F-4D97-AF65-F5344CB8AC3E}">
        <p14:creationId xmlns:p14="http://schemas.microsoft.com/office/powerpoint/2010/main" val="182154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FA46A7-996F-5F4B-AAA4-34D429F8EB49}"/>
              </a:ext>
            </a:extLst>
          </p:cNvPr>
          <p:cNvPicPr>
            <a:picLocks noChangeAspect="1"/>
          </p:cNvPicPr>
          <p:nvPr/>
        </p:nvPicPr>
        <p:blipFill>
          <a:blip r:embed="rId3"/>
          <a:stretch>
            <a:fillRect/>
          </a:stretch>
        </p:blipFill>
        <p:spPr>
          <a:xfrm>
            <a:off x="6096000" y="3429000"/>
            <a:ext cx="0" cy="0"/>
          </a:xfrm>
          <a:prstGeom prst="rect">
            <a:avLst/>
          </a:prstGeom>
        </p:spPr>
      </p:pic>
      <p:pic>
        <p:nvPicPr>
          <p:cNvPr id="10" name="Picture 9">
            <a:extLst>
              <a:ext uri="{FF2B5EF4-FFF2-40B4-BE49-F238E27FC236}">
                <a16:creationId xmlns:a16="http://schemas.microsoft.com/office/drawing/2014/main" id="{126C7A97-BB12-A543-AFEB-14D026D3C194}"/>
              </a:ext>
            </a:extLst>
          </p:cNvPr>
          <p:cNvPicPr>
            <a:picLocks noChangeAspect="1"/>
          </p:cNvPicPr>
          <p:nvPr/>
        </p:nvPicPr>
        <p:blipFill>
          <a:blip r:embed="rId3"/>
          <a:stretch>
            <a:fillRect/>
          </a:stretch>
        </p:blipFill>
        <p:spPr>
          <a:xfrm>
            <a:off x="6299200" y="3632200"/>
            <a:ext cx="0" cy="0"/>
          </a:xfrm>
          <a:prstGeom prst="rect">
            <a:avLst/>
          </a:prstGeom>
        </p:spPr>
      </p:pic>
      <p:pic>
        <p:nvPicPr>
          <p:cNvPr id="11" name="Picture 10">
            <a:extLst>
              <a:ext uri="{FF2B5EF4-FFF2-40B4-BE49-F238E27FC236}">
                <a16:creationId xmlns:a16="http://schemas.microsoft.com/office/drawing/2014/main" id="{FAFFCA0D-3D59-5840-A6CD-3E9CE3C98057}"/>
              </a:ext>
            </a:extLst>
          </p:cNvPr>
          <p:cNvPicPr>
            <a:picLocks noChangeAspect="1"/>
          </p:cNvPicPr>
          <p:nvPr/>
        </p:nvPicPr>
        <p:blipFill>
          <a:blip r:embed="rId3"/>
          <a:stretch>
            <a:fillRect/>
          </a:stretch>
        </p:blipFill>
        <p:spPr>
          <a:xfrm>
            <a:off x="6502400" y="3835400"/>
            <a:ext cx="0" cy="0"/>
          </a:xfrm>
          <a:prstGeom prst="rect">
            <a:avLst/>
          </a:prstGeom>
        </p:spPr>
      </p:pic>
      <p:sp>
        <p:nvSpPr>
          <p:cNvPr id="16" name="Rectangle 15">
            <a:extLst>
              <a:ext uri="{FF2B5EF4-FFF2-40B4-BE49-F238E27FC236}">
                <a16:creationId xmlns:a16="http://schemas.microsoft.com/office/drawing/2014/main" id="{26FDCAC0-8026-EF4D-9C54-50333142D375}"/>
              </a:ext>
            </a:extLst>
          </p:cNvPr>
          <p:cNvSpPr/>
          <p:nvPr/>
        </p:nvSpPr>
        <p:spPr>
          <a:xfrm>
            <a:off x="109825" y="244485"/>
            <a:ext cx="4374907" cy="954107"/>
          </a:xfrm>
          <a:prstGeom prst="rect">
            <a:avLst/>
          </a:prstGeom>
          <a:solidFill>
            <a:schemeClr val="accent2">
              <a:lumMod val="20000"/>
              <a:lumOff val="80000"/>
            </a:schemeClr>
          </a:solidFill>
          <a:effectLst>
            <a:outerShdw blurRad="50800" dist="38100" dir="2700000" algn="tl" rotWithShape="0">
              <a:schemeClr val="accent2">
                <a:lumMod val="40000"/>
                <a:lumOff val="60000"/>
                <a:alpha val="43000"/>
              </a:schemeClr>
            </a:outerShdw>
            <a:softEdge rad="12700"/>
          </a:effectLst>
        </p:spPr>
        <p:txBody>
          <a:bodyPr wrap="square">
            <a:spAutoFit/>
          </a:bodyPr>
          <a:lstStyle/>
          <a:p>
            <a:pPr algn="ctr"/>
            <a:r>
              <a:rPr lang="en-US" sz="2800" b="1" dirty="0">
                <a:solidFill>
                  <a:srgbClr val="FF0000"/>
                </a:solidFill>
              </a:rPr>
              <a:t>Model reduction methods for nuclear emulators</a:t>
            </a:r>
          </a:p>
        </p:txBody>
      </p:sp>
      <p:sp>
        <p:nvSpPr>
          <p:cNvPr id="17" name="TextBox 16">
            <a:extLst>
              <a:ext uri="{FF2B5EF4-FFF2-40B4-BE49-F238E27FC236}">
                <a16:creationId xmlns:a16="http://schemas.microsoft.com/office/drawing/2014/main" id="{45EDFE12-20DE-704C-B126-AFEC20A6DD03}"/>
              </a:ext>
            </a:extLst>
          </p:cNvPr>
          <p:cNvSpPr txBox="1"/>
          <p:nvPr/>
        </p:nvSpPr>
        <p:spPr>
          <a:xfrm>
            <a:off x="4549884" y="322650"/>
            <a:ext cx="5003431" cy="830997"/>
          </a:xfrm>
          <a:prstGeom prst="rect">
            <a:avLst/>
          </a:prstGeom>
          <a:noFill/>
        </p:spPr>
        <p:txBody>
          <a:bodyPr wrap="square" rtlCol="0">
            <a:spAutoFit/>
          </a:bodyPr>
          <a:lstStyle/>
          <a:p>
            <a:r>
              <a:rPr lang="en-US" sz="2400" dirty="0"/>
              <a:t>Melendez, </a:t>
            </a:r>
            <a:r>
              <a:rPr lang="en-US" sz="2400" dirty="0" err="1"/>
              <a:t>Drischler</a:t>
            </a:r>
            <a:r>
              <a:rPr lang="en-US" sz="2400" dirty="0"/>
              <a:t>, </a:t>
            </a:r>
            <a:r>
              <a:rPr lang="en-US" sz="2400" dirty="0" err="1"/>
              <a:t>rjf</a:t>
            </a:r>
            <a:r>
              <a:rPr lang="en-US" sz="2400" dirty="0"/>
              <a:t>, Garcia, Zhang, J. Phys. G (2022) </a:t>
            </a:r>
            <a:r>
              <a:rPr lang="en-US" sz="2400" b="1" dirty="0">
                <a:sym typeface="Wingdings" pitchFamily="2" charset="2"/>
              </a:rPr>
              <a:t> </a:t>
            </a:r>
            <a:r>
              <a:rPr lang="en-US" sz="2400" b="1" dirty="0">
                <a:solidFill>
                  <a:srgbClr val="FF0000"/>
                </a:solidFill>
                <a:sym typeface="Wingdings" pitchFamily="2" charset="2"/>
              </a:rPr>
              <a:t>many references</a:t>
            </a:r>
            <a:endParaRPr lang="en-US" sz="2400" b="1" dirty="0">
              <a:solidFill>
                <a:srgbClr val="FF0000"/>
              </a:solidFill>
            </a:endParaRPr>
          </a:p>
        </p:txBody>
      </p:sp>
      <p:sp>
        <p:nvSpPr>
          <p:cNvPr id="25" name="TextBox 24">
            <a:extLst>
              <a:ext uri="{FF2B5EF4-FFF2-40B4-BE49-F238E27FC236}">
                <a16:creationId xmlns:a16="http://schemas.microsoft.com/office/drawing/2014/main" id="{C1ADAA8C-4978-234F-8420-C4877E2953A3}"/>
              </a:ext>
            </a:extLst>
          </p:cNvPr>
          <p:cNvSpPr txBox="1"/>
          <p:nvPr/>
        </p:nvSpPr>
        <p:spPr>
          <a:xfrm>
            <a:off x="133208" y="2855331"/>
            <a:ext cx="4801187" cy="2513509"/>
          </a:xfrm>
          <a:prstGeom prst="rect">
            <a:avLst/>
          </a:prstGeom>
          <a:solidFill>
            <a:schemeClr val="bg2"/>
          </a:solidFill>
        </p:spPr>
        <p:txBody>
          <a:bodyPr wrap="square" rtlCol="0">
            <a:spAutoFit/>
          </a:bodyPr>
          <a:lstStyle/>
          <a:p>
            <a:pPr>
              <a:spcAft>
                <a:spcPts val="800"/>
              </a:spcAft>
            </a:pPr>
            <a:r>
              <a:rPr lang="en-US" sz="2400" b="1" dirty="0"/>
              <a:t>Need: </a:t>
            </a:r>
            <a:r>
              <a:rPr lang="en-US" sz="2400" dirty="0"/>
              <a:t>to vary parameters for design, control, optimization, UQ. </a:t>
            </a:r>
          </a:p>
          <a:p>
            <a:pPr>
              <a:spcAft>
                <a:spcPts val="800"/>
              </a:spcAft>
            </a:pPr>
            <a:r>
              <a:rPr lang="en-US" sz="2400" b="1" dirty="0"/>
              <a:t>Exploit: </a:t>
            </a:r>
            <a:r>
              <a:rPr lang="en-US" sz="2400" dirty="0"/>
              <a:t>much information in high-fidelity models is superfluous.</a:t>
            </a:r>
            <a:endParaRPr lang="en-US" sz="2400" b="1" dirty="0"/>
          </a:p>
          <a:p>
            <a:pPr>
              <a:spcAft>
                <a:spcPts val="800"/>
              </a:spcAft>
            </a:pPr>
            <a:r>
              <a:rPr lang="en-US" sz="2400" b="1" dirty="0"/>
              <a:t>Solution: </a:t>
            </a:r>
            <a:r>
              <a:rPr lang="en-US" sz="2400" dirty="0"/>
              <a:t>reduced-order model (ROM) </a:t>
            </a:r>
            <a:r>
              <a:rPr lang="en-US" sz="2400" dirty="0">
                <a:sym typeface="Wingdings" pitchFamily="2" charset="2"/>
              </a:rPr>
              <a:t></a:t>
            </a:r>
            <a:r>
              <a:rPr lang="en-US" sz="2400" dirty="0"/>
              <a:t> emulator </a:t>
            </a:r>
            <a:r>
              <a:rPr lang="en-US" sz="2133" dirty="0"/>
              <a:t>(fast &amp; accurate™).</a:t>
            </a:r>
          </a:p>
        </p:txBody>
      </p:sp>
      <p:sp>
        <p:nvSpPr>
          <p:cNvPr id="29" name="TextBox 28">
            <a:extLst>
              <a:ext uri="{FF2B5EF4-FFF2-40B4-BE49-F238E27FC236}">
                <a16:creationId xmlns:a16="http://schemas.microsoft.com/office/drawing/2014/main" id="{028F1706-74A4-1942-9530-9196DB959076}"/>
              </a:ext>
            </a:extLst>
          </p:cNvPr>
          <p:cNvSpPr txBox="1"/>
          <p:nvPr/>
        </p:nvSpPr>
        <p:spPr>
          <a:xfrm>
            <a:off x="9368585" y="1776744"/>
            <a:ext cx="184731" cy="420564"/>
          </a:xfrm>
          <a:prstGeom prst="rect">
            <a:avLst/>
          </a:prstGeom>
          <a:noFill/>
        </p:spPr>
        <p:txBody>
          <a:bodyPr wrap="none" rtlCol="0">
            <a:spAutoFit/>
          </a:bodyPr>
          <a:lstStyle/>
          <a:p>
            <a:endParaRPr lang="en-US" sz="2133" b="1" dirty="0">
              <a:solidFill>
                <a:srgbClr val="FF0000"/>
              </a:solidFill>
            </a:endParaRPr>
          </a:p>
        </p:txBody>
      </p:sp>
      <p:grpSp>
        <p:nvGrpSpPr>
          <p:cNvPr id="18" name="Group 17">
            <a:extLst>
              <a:ext uri="{FF2B5EF4-FFF2-40B4-BE49-F238E27FC236}">
                <a16:creationId xmlns:a16="http://schemas.microsoft.com/office/drawing/2014/main" id="{45FB2B8D-6DE5-5BE0-92FC-6CF7E8AD96F1}"/>
              </a:ext>
            </a:extLst>
          </p:cNvPr>
          <p:cNvGrpSpPr/>
          <p:nvPr/>
        </p:nvGrpSpPr>
        <p:grpSpPr>
          <a:xfrm>
            <a:off x="5077550" y="2907314"/>
            <a:ext cx="6845949" cy="2560320"/>
            <a:chOff x="5077550" y="2895884"/>
            <a:chExt cx="6845949" cy="2560320"/>
          </a:xfrm>
        </p:grpSpPr>
        <p:grpSp>
          <p:nvGrpSpPr>
            <p:cNvPr id="14" name="Group 13">
              <a:extLst>
                <a:ext uri="{FF2B5EF4-FFF2-40B4-BE49-F238E27FC236}">
                  <a16:creationId xmlns:a16="http://schemas.microsoft.com/office/drawing/2014/main" id="{AB958279-6569-1412-00A2-2B58638A54FA}"/>
                </a:ext>
              </a:extLst>
            </p:cNvPr>
            <p:cNvGrpSpPr/>
            <p:nvPr/>
          </p:nvGrpSpPr>
          <p:grpSpPr>
            <a:xfrm>
              <a:off x="5077550" y="2895884"/>
              <a:ext cx="6845949" cy="2560320"/>
              <a:chOff x="5126892" y="2449987"/>
              <a:chExt cx="6845949" cy="2560320"/>
            </a:xfrm>
          </p:grpSpPr>
          <p:sp>
            <p:nvSpPr>
              <p:cNvPr id="20" name="TextBox 19">
                <a:extLst>
                  <a:ext uri="{FF2B5EF4-FFF2-40B4-BE49-F238E27FC236}">
                    <a16:creationId xmlns:a16="http://schemas.microsoft.com/office/drawing/2014/main" id="{E6AE32F7-0C4E-2C47-B903-911F13697F17}"/>
                  </a:ext>
                </a:extLst>
              </p:cNvPr>
              <p:cNvSpPr txBox="1"/>
              <p:nvPr/>
            </p:nvSpPr>
            <p:spPr>
              <a:xfrm>
                <a:off x="5126892" y="2449987"/>
                <a:ext cx="6845949" cy="2560320"/>
              </a:xfrm>
              <a:prstGeom prst="rect">
                <a:avLst/>
              </a:prstGeom>
              <a:solidFill>
                <a:schemeClr val="accent1">
                  <a:lumMod val="20000"/>
                  <a:lumOff val="80000"/>
                </a:schemeClr>
              </a:solidFill>
              <a:ln w="28575">
                <a:solidFill>
                  <a:schemeClr val="accent1"/>
                </a:solidFill>
              </a:ln>
            </p:spPr>
            <p:txBody>
              <a:bodyPr wrap="square" rtlCol="0">
                <a:spAutoFit/>
              </a:bodyPr>
              <a:lstStyle/>
              <a:p>
                <a:pPr algn="ctr"/>
                <a:r>
                  <a:rPr lang="en-US" sz="2667" dirty="0"/>
                  <a:t>[Parametric] MOR (model order reduction)      </a:t>
                </a:r>
              </a:p>
              <a:p>
                <a:endParaRPr lang="en-US" sz="2400" dirty="0"/>
              </a:p>
              <a:p>
                <a:endParaRPr lang="en-US" sz="2400" dirty="0"/>
              </a:p>
              <a:p>
                <a:endParaRPr lang="en-US" sz="2400" dirty="0"/>
              </a:p>
              <a:p>
                <a:endParaRPr lang="en-US" sz="2400" dirty="0"/>
              </a:p>
              <a:p>
                <a:endParaRPr lang="en-US" sz="2400" dirty="0"/>
              </a:p>
            </p:txBody>
          </p:sp>
          <p:grpSp>
            <p:nvGrpSpPr>
              <p:cNvPr id="28" name="Group 27">
                <a:extLst>
                  <a:ext uri="{FF2B5EF4-FFF2-40B4-BE49-F238E27FC236}">
                    <a16:creationId xmlns:a16="http://schemas.microsoft.com/office/drawing/2014/main" id="{FA783927-F962-F647-8690-BB33C3649394}"/>
                  </a:ext>
                </a:extLst>
              </p:cNvPr>
              <p:cNvGrpSpPr/>
              <p:nvPr/>
            </p:nvGrpSpPr>
            <p:grpSpPr>
              <a:xfrm>
                <a:off x="6246357" y="3017396"/>
                <a:ext cx="4804072" cy="1569660"/>
                <a:chOff x="1276140" y="2318266"/>
                <a:chExt cx="3603054" cy="1177245"/>
              </a:xfrm>
            </p:grpSpPr>
            <p:sp>
              <p:nvSpPr>
                <p:cNvPr id="21" name="TextBox 20">
                  <a:extLst>
                    <a:ext uri="{FF2B5EF4-FFF2-40B4-BE49-F238E27FC236}">
                      <a16:creationId xmlns:a16="http://schemas.microsoft.com/office/drawing/2014/main" id="{B352ECA1-C117-E640-BEFF-71E9E61C3C87}"/>
                    </a:ext>
                  </a:extLst>
                </p:cNvPr>
                <p:cNvSpPr txBox="1"/>
                <p:nvPr/>
              </p:nvSpPr>
              <p:spPr>
                <a:xfrm>
                  <a:off x="1276140" y="2318266"/>
                  <a:ext cx="3603054" cy="1177245"/>
                </a:xfrm>
                <a:prstGeom prst="rect">
                  <a:avLst/>
                </a:prstGeom>
                <a:solidFill>
                  <a:schemeClr val="accent2">
                    <a:lumMod val="20000"/>
                    <a:lumOff val="80000"/>
                  </a:schemeClr>
                </a:solidFill>
                <a:ln w="28575">
                  <a:solidFill>
                    <a:schemeClr val="accent4">
                      <a:lumMod val="60000"/>
                      <a:lumOff val="40000"/>
                    </a:schemeClr>
                  </a:solidFill>
                </a:ln>
              </p:spPr>
              <p:txBody>
                <a:bodyPr wrap="none" rtlCol="0">
                  <a:spAutoFit/>
                </a:bodyPr>
                <a:lstStyle/>
                <a:p>
                  <a:pPr algn="ctr"/>
                  <a:r>
                    <a:rPr lang="en-US" sz="2400" dirty="0"/>
                    <a:t>   RB (reduced basis) method     </a:t>
                  </a:r>
                </a:p>
                <a:p>
                  <a:endParaRPr lang="en-US" sz="2400" dirty="0"/>
                </a:p>
                <a:p>
                  <a:endParaRPr lang="en-US" sz="2400" dirty="0"/>
                </a:p>
                <a:p>
                  <a:endParaRPr lang="en-US" sz="2400" dirty="0"/>
                </a:p>
              </p:txBody>
            </p:sp>
            <p:sp>
              <p:nvSpPr>
                <p:cNvPr id="22" name="TextBox 21">
                  <a:extLst>
                    <a:ext uri="{FF2B5EF4-FFF2-40B4-BE49-F238E27FC236}">
                      <a16:creationId xmlns:a16="http://schemas.microsoft.com/office/drawing/2014/main" id="{71D3056F-7470-C745-8AB6-52D32D7AE5C0}"/>
                    </a:ext>
                  </a:extLst>
                </p:cNvPr>
                <p:cNvSpPr txBox="1"/>
                <p:nvPr/>
              </p:nvSpPr>
              <p:spPr>
                <a:xfrm>
                  <a:off x="2269768" y="2647208"/>
                  <a:ext cx="1615797" cy="561596"/>
                </a:xfrm>
                <a:prstGeom prst="rect">
                  <a:avLst/>
                </a:prstGeom>
                <a:solidFill>
                  <a:schemeClr val="accent4">
                    <a:lumMod val="20000"/>
                    <a:lumOff val="80000"/>
                  </a:schemeClr>
                </a:solidFill>
                <a:ln w="28575">
                  <a:solidFill>
                    <a:schemeClr val="accent4">
                      <a:lumMod val="60000"/>
                      <a:lumOff val="40000"/>
                    </a:schemeClr>
                  </a:solidFill>
                </a:ln>
              </p:spPr>
              <p:txBody>
                <a:bodyPr wrap="square" rtlCol="0">
                  <a:spAutoFit/>
                </a:bodyPr>
                <a:lstStyle/>
                <a:p>
                  <a:pPr algn="ctr"/>
                  <a:r>
                    <a:rPr lang="en-US" sz="2133" dirty="0"/>
                    <a:t>  EC (eigenvector continuation)</a:t>
                  </a:r>
                </a:p>
              </p:txBody>
            </p:sp>
          </p:grpSp>
        </p:grpSp>
        <p:grpSp>
          <p:nvGrpSpPr>
            <p:cNvPr id="35" name="Group 34">
              <a:extLst>
                <a:ext uri="{FF2B5EF4-FFF2-40B4-BE49-F238E27FC236}">
                  <a16:creationId xmlns:a16="http://schemas.microsoft.com/office/drawing/2014/main" id="{609D7624-0B97-F14D-91A2-EA5048E2AA1A}"/>
                </a:ext>
              </a:extLst>
            </p:cNvPr>
            <p:cNvGrpSpPr/>
            <p:nvPr/>
          </p:nvGrpSpPr>
          <p:grpSpPr>
            <a:xfrm>
              <a:off x="5575474" y="3635188"/>
              <a:ext cx="6047152" cy="1304037"/>
              <a:chOff x="4166040" y="2347847"/>
              <a:chExt cx="4535364" cy="978028"/>
            </a:xfrm>
          </p:grpSpPr>
          <p:sp>
            <p:nvSpPr>
              <p:cNvPr id="31" name="TextBox 30">
                <a:extLst>
                  <a:ext uri="{FF2B5EF4-FFF2-40B4-BE49-F238E27FC236}">
                    <a16:creationId xmlns:a16="http://schemas.microsoft.com/office/drawing/2014/main" id="{46C2CFD1-BB39-BD47-B03C-EF90ED5CBA49}"/>
                  </a:ext>
                </a:extLst>
              </p:cNvPr>
              <p:cNvSpPr txBox="1"/>
              <p:nvPr/>
            </p:nvSpPr>
            <p:spPr>
              <a:xfrm>
                <a:off x="4166040" y="2347847"/>
                <a:ext cx="298400" cy="346249"/>
              </a:xfrm>
              <a:prstGeom prst="rect">
                <a:avLst/>
              </a:prstGeom>
              <a:solidFill>
                <a:schemeClr val="accent2">
                  <a:lumMod val="20000"/>
                  <a:lumOff val="80000"/>
                </a:schemeClr>
              </a:solidFill>
              <a:ln w="28575">
                <a:solidFill>
                  <a:schemeClr val="accent4">
                    <a:lumMod val="60000"/>
                    <a:lumOff val="40000"/>
                  </a:schemeClr>
                </a:solidFill>
              </a:ln>
            </p:spPr>
            <p:txBody>
              <a:bodyPr wrap="none" rtlCol="0">
                <a:spAutoFit/>
              </a:bodyPr>
              <a:lstStyle/>
              <a:p>
                <a:r>
                  <a:rPr lang="en-US" sz="2400" dirty="0"/>
                  <a:t>…</a:t>
                </a:r>
              </a:p>
            </p:txBody>
          </p:sp>
          <p:sp>
            <p:nvSpPr>
              <p:cNvPr id="32" name="TextBox 31">
                <a:extLst>
                  <a:ext uri="{FF2B5EF4-FFF2-40B4-BE49-F238E27FC236}">
                    <a16:creationId xmlns:a16="http://schemas.microsoft.com/office/drawing/2014/main" id="{3F8A08E1-3E94-B843-B5CC-519CCCB375BA}"/>
                  </a:ext>
                </a:extLst>
              </p:cNvPr>
              <p:cNvSpPr txBox="1"/>
              <p:nvPr/>
            </p:nvSpPr>
            <p:spPr>
              <a:xfrm>
                <a:off x="4168552" y="2979626"/>
                <a:ext cx="298400" cy="346249"/>
              </a:xfrm>
              <a:prstGeom prst="rect">
                <a:avLst/>
              </a:prstGeom>
              <a:solidFill>
                <a:schemeClr val="accent2">
                  <a:lumMod val="20000"/>
                  <a:lumOff val="80000"/>
                </a:schemeClr>
              </a:solidFill>
              <a:ln w="28575">
                <a:solidFill>
                  <a:schemeClr val="accent4">
                    <a:lumMod val="60000"/>
                    <a:lumOff val="40000"/>
                  </a:schemeClr>
                </a:solidFill>
              </a:ln>
            </p:spPr>
            <p:txBody>
              <a:bodyPr wrap="none" rtlCol="0">
                <a:spAutoFit/>
              </a:bodyPr>
              <a:lstStyle/>
              <a:p>
                <a:r>
                  <a:rPr lang="en-US" sz="2400" dirty="0"/>
                  <a:t>…</a:t>
                </a:r>
              </a:p>
            </p:txBody>
          </p:sp>
          <p:sp>
            <p:nvSpPr>
              <p:cNvPr id="33" name="TextBox 32">
                <a:extLst>
                  <a:ext uri="{FF2B5EF4-FFF2-40B4-BE49-F238E27FC236}">
                    <a16:creationId xmlns:a16="http://schemas.microsoft.com/office/drawing/2014/main" id="{F5224B99-2B98-F446-8823-B2EDEE4402ED}"/>
                  </a:ext>
                </a:extLst>
              </p:cNvPr>
              <p:cNvSpPr txBox="1"/>
              <p:nvPr/>
            </p:nvSpPr>
            <p:spPr>
              <a:xfrm>
                <a:off x="8403004" y="2360710"/>
                <a:ext cx="298400" cy="346249"/>
              </a:xfrm>
              <a:prstGeom prst="rect">
                <a:avLst/>
              </a:prstGeom>
              <a:solidFill>
                <a:schemeClr val="accent2">
                  <a:lumMod val="20000"/>
                  <a:lumOff val="80000"/>
                </a:schemeClr>
              </a:solidFill>
              <a:ln w="28575">
                <a:solidFill>
                  <a:schemeClr val="accent4">
                    <a:lumMod val="60000"/>
                    <a:lumOff val="40000"/>
                  </a:schemeClr>
                </a:solidFill>
              </a:ln>
            </p:spPr>
            <p:txBody>
              <a:bodyPr wrap="none" rtlCol="0">
                <a:spAutoFit/>
              </a:bodyPr>
              <a:lstStyle/>
              <a:p>
                <a:r>
                  <a:rPr lang="en-US" sz="2400" dirty="0"/>
                  <a:t>…</a:t>
                </a:r>
              </a:p>
            </p:txBody>
          </p:sp>
          <p:sp>
            <p:nvSpPr>
              <p:cNvPr id="34" name="TextBox 33">
                <a:extLst>
                  <a:ext uri="{FF2B5EF4-FFF2-40B4-BE49-F238E27FC236}">
                    <a16:creationId xmlns:a16="http://schemas.microsoft.com/office/drawing/2014/main" id="{DBB41820-A6CC-0643-953C-04FFCCE4CEEE}"/>
                  </a:ext>
                </a:extLst>
              </p:cNvPr>
              <p:cNvSpPr txBox="1"/>
              <p:nvPr/>
            </p:nvSpPr>
            <p:spPr>
              <a:xfrm>
                <a:off x="8403004" y="2940872"/>
                <a:ext cx="298400" cy="346249"/>
              </a:xfrm>
              <a:prstGeom prst="rect">
                <a:avLst/>
              </a:prstGeom>
              <a:solidFill>
                <a:schemeClr val="accent2">
                  <a:lumMod val="20000"/>
                  <a:lumOff val="80000"/>
                </a:schemeClr>
              </a:solidFill>
              <a:ln w="28575">
                <a:solidFill>
                  <a:schemeClr val="accent4">
                    <a:lumMod val="60000"/>
                    <a:lumOff val="40000"/>
                  </a:schemeClr>
                </a:solidFill>
              </a:ln>
            </p:spPr>
            <p:txBody>
              <a:bodyPr wrap="none" rtlCol="0">
                <a:spAutoFit/>
              </a:bodyPr>
              <a:lstStyle/>
              <a:p>
                <a:r>
                  <a:rPr lang="en-US" sz="2400" dirty="0"/>
                  <a:t>…</a:t>
                </a:r>
              </a:p>
            </p:txBody>
          </p:sp>
        </p:grpSp>
      </p:grpSp>
      <p:grpSp>
        <p:nvGrpSpPr>
          <p:cNvPr id="19" name="Group 18">
            <a:extLst>
              <a:ext uri="{FF2B5EF4-FFF2-40B4-BE49-F238E27FC236}">
                <a16:creationId xmlns:a16="http://schemas.microsoft.com/office/drawing/2014/main" id="{5759B58C-DB63-6AEF-8BD9-10F15067DD57}"/>
              </a:ext>
            </a:extLst>
          </p:cNvPr>
          <p:cNvGrpSpPr/>
          <p:nvPr/>
        </p:nvGrpSpPr>
        <p:grpSpPr>
          <a:xfrm>
            <a:off x="9555187" y="60369"/>
            <a:ext cx="2494042" cy="2794202"/>
            <a:chOff x="9555187" y="60369"/>
            <a:chExt cx="2494042" cy="2794202"/>
          </a:xfrm>
        </p:grpSpPr>
        <p:grpSp>
          <p:nvGrpSpPr>
            <p:cNvPr id="15" name="Group 14">
              <a:extLst>
                <a:ext uri="{FF2B5EF4-FFF2-40B4-BE49-F238E27FC236}">
                  <a16:creationId xmlns:a16="http://schemas.microsoft.com/office/drawing/2014/main" id="{C0E72427-7C22-A543-9908-690FEC3E5C07}"/>
                </a:ext>
              </a:extLst>
            </p:cNvPr>
            <p:cNvGrpSpPr/>
            <p:nvPr/>
          </p:nvGrpSpPr>
          <p:grpSpPr>
            <a:xfrm>
              <a:off x="9555187" y="60369"/>
              <a:ext cx="2494042" cy="2794202"/>
              <a:chOff x="1643092" y="1114516"/>
              <a:chExt cx="1870532" cy="2095652"/>
            </a:xfrm>
          </p:grpSpPr>
          <p:pic>
            <p:nvPicPr>
              <p:cNvPr id="5" name="Picture 4">
                <a:extLst>
                  <a:ext uri="{FF2B5EF4-FFF2-40B4-BE49-F238E27FC236}">
                    <a16:creationId xmlns:a16="http://schemas.microsoft.com/office/drawing/2014/main" id="{62C877A3-75B3-DC4D-90DE-9030EAC2B6E6}"/>
                  </a:ext>
                </a:extLst>
              </p:cNvPr>
              <p:cNvPicPr>
                <a:picLocks noChangeAspect="1"/>
              </p:cNvPicPr>
              <p:nvPr/>
            </p:nvPicPr>
            <p:blipFill>
              <a:blip r:embed="rId4"/>
              <a:stretch>
                <a:fillRect/>
              </a:stretch>
            </p:blipFill>
            <p:spPr>
              <a:xfrm>
                <a:off x="2684673" y="1126106"/>
                <a:ext cx="823940" cy="1092200"/>
              </a:xfrm>
              <a:prstGeom prst="rect">
                <a:avLst/>
              </a:prstGeom>
              <a:noFill/>
              <a:ln>
                <a:noFill/>
              </a:ln>
            </p:spPr>
          </p:pic>
          <p:pic>
            <p:nvPicPr>
              <p:cNvPr id="7" name="Picture 6">
                <a:extLst>
                  <a:ext uri="{FF2B5EF4-FFF2-40B4-BE49-F238E27FC236}">
                    <a16:creationId xmlns:a16="http://schemas.microsoft.com/office/drawing/2014/main" id="{E2738886-E40E-E347-92FF-3D4C08D1EE6C}"/>
                  </a:ext>
                </a:extLst>
              </p:cNvPr>
              <p:cNvPicPr>
                <a:picLocks noChangeAspect="1"/>
              </p:cNvPicPr>
              <p:nvPr/>
            </p:nvPicPr>
            <p:blipFill>
              <a:blip r:embed="rId5"/>
              <a:stretch>
                <a:fillRect/>
              </a:stretch>
            </p:blipFill>
            <p:spPr>
              <a:xfrm>
                <a:off x="2634970" y="2190567"/>
                <a:ext cx="878654" cy="1012808"/>
              </a:xfrm>
              <a:prstGeom prst="rect">
                <a:avLst/>
              </a:prstGeom>
              <a:noFill/>
              <a:ln>
                <a:noFill/>
              </a:ln>
            </p:spPr>
          </p:pic>
          <p:pic>
            <p:nvPicPr>
              <p:cNvPr id="8" name="Picture 7">
                <a:extLst>
                  <a:ext uri="{FF2B5EF4-FFF2-40B4-BE49-F238E27FC236}">
                    <a16:creationId xmlns:a16="http://schemas.microsoft.com/office/drawing/2014/main" id="{E0C4AA18-D933-724A-9EDC-42ECA5536BC9}"/>
                  </a:ext>
                </a:extLst>
              </p:cNvPr>
              <p:cNvPicPr>
                <a:picLocks noChangeAspect="1"/>
              </p:cNvPicPr>
              <p:nvPr/>
            </p:nvPicPr>
            <p:blipFill>
              <a:blip r:embed="rId6"/>
              <a:stretch>
                <a:fillRect/>
              </a:stretch>
            </p:blipFill>
            <p:spPr>
              <a:xfrm>
                <a:off x="1654917" y="2194656"/>
                <a:ext cx="980891" cy="1015512"/>
              </a:xfrm>
              <a:prstGeom prst="rect">
                <a:avLst/>
              </a:prstGeom>
              <a:noFill/>
            </p:spPr>
          </p:pic>
          <p:pic>
            <p:nvPicPr>
              <p:cNvPr id="12" name="Picture 11">
                <a:extLst>
                  <a:ext uri="{FF2B5EF4-FFF2-40B4-BE49-F238E27FC236}">
                    <a16:creationId xmlns:a16="http://schemas.microsoft.com/office/drawing/2014/main" id="{BE5974F4-0715-2F41-AFC7-8A5D46CD88E0}"/>
                  </a:ext>
                </a:extLst>
              </p:cNvPr>
              <p:cNvPicPr>
                <a:picLocks noChangeAspect="1"/>
              </p:cNvPicPr>
              <p:nvPr/>
            </p:nvPicPr>
            <p:blipFill>
              <a:blip r:embed="rId7"/>
              <a:stretch>
                <a:fillRect/>
              </a:stretch>
            </p:blipFill>
            <p:spPr>
              <a:xfrm>
                <a:off x="1643092" y="1114516"/>
                <a:ext cx="1041400" cy="1092200"/>
              </a:xfrm>
              <a:prstGeom prst="rect">
                <a:avLst/>
              </a:prstGeom>
            </p:spPr>
          </p:pic>
        </p:grpSp>
        <p:pic>
          <p:nvPicPr>
            <p:cNvPr id="4" name="Picture 3">
              <a:extLst>
                <a:ext uri="{FF2B5EF4-FFF2-40B4-BE49-F238E27FC236}">
                  <a16:creationId xmlns:a16="http://schemas.microsoft.com/office/drawing/2014/main" id="{FC8042C5-148C-0287-6ACC-1DC07E84E454}"/>
                </a:ext>
              </a:extLst>
            </p:cNvPr>
            <p:cNvPicPr>
              <a:picLocks noChangeAspect="1"/>
            </p:cNvPicPr>
            <p:nvPr/>
          </p:nvPicPr>
          <p:blipFill>
            <a:blip r:embed="rId8">
              <a:alphaModFix amt="85000"/>
            </a:blip>
            <a:stretch>
              <a:fillRect/>
            </a:stretch>
          </p:blipFill>
          <p:spPr>
            <a:xfrm>
              <a:off x="10513383" y="963168"/>
              <a:ext cx="739744" cy="730394"/>
            </a:xfrm>
            <a:prstGeom prst="rect">
              <a:avLst/>
            </a:prstGeom>
          </p:spPr>
        </p:pic>
      </p:grpSp>
      <p:sp>
        <p:nvSpPr>
          <p:cNvPr id="6" name="Rectangle 5">
            <a:extLst>
              <a:ext uri="{FF2B5EF4-FFF2-40B4-BE49-F238E27FC236}">
                <a16:creationId xmlns:a16="http://schemas.microsoft.com/office/drawing/2014/main" id="{F84771D4-4DC1-3816-0939-D66CF0FF3670}"/>
              </a:ext>
            </a:extLst>
          </p:cNvPr>
          <p:cNvSpPr/>
          <p:nvPr/>
        </p:nvSpPr>
        <p:spPr>
          <a:xfrm>
            <a:off x="109825" y="1305889"/>
            <a:ext cx="4374907" cy="1384995"/>
          </a:xfrm>
          <a:prstGeom prst="rect">
            <a:avLst/>
          </a:prstGeom>
          <a:solidFill>
            <a:schemeClr val="accent2">
              <a:lumMod val="20000"/>
              <a:lumOff val="80000"/>
            </a:schemeClr>
          </a:solidFill>
          <a:effectLst>
            <a:outerShdw blurRad="50800" dist="38100" dir="2700000" algn="tl" rotWithShape="0">
              <a:schemeClr val="accent2">
                <a:lumMod val="40000"/>
                <a:lumOff val="60000"/>
                <a:alpha val="43000"/>
              </a:schemeClr>
            </a:outerShdw>
            <a:softEdge rad="12700"/>
          </a:effectLst>
        </p:spPr>
        <p:txBody>
          <a:bodyPr wrap="square">
            <a:spAutoFit/>
          </a:bodyPr>
          <a:lstStyle/>
          <a:p>
            <a:pPr algn="ctr"/>
            <a:r>
              <a:rPr lang="en-US" sz="2800" b="1" dirty="0">
                <a:solidFill>
                  <a:srgbClr val="FF0000"/>
                </a:solidFill>
              </a:rPr>
              <a:t>BUQEYE Guide to Projection-Based Emulators in Nuclear Physics</a:t>
            </a:r>
          </a:p>
        </p:txBody>
      </p:sp>
      <p:sp>
        <p:nvSpPr>
          <p:cNvPr id="23" name="TextBox 22">
            <a:extLst>
              <a:ext uri="{FF2B5EF4-FFF2-40B4-BE49-F238E27FC236}">
                <a16:creationId xmlns:a16="http://schemas.microsoft.com/office/drawing/2014/main" id="{8D86E0DA-B26D-3354-28D1-B8822DBC54D7}"/>
              </a:ext>
            </a:extLst>
          </p:cNvPr>
          <p:cNvSpPr txBox="1"/>
          <p:nvPr/>
        </p:nvSpPr>
        <p:spPr>
          <a:xfrm>
            <a:off x="4891442" y="1452846"/>
            <a:ext cx="4576551" cy="1107996"/>
          </a:xfrm>
          <a:prstGeom prst="rect">
            <a:avLst/>
          </a:prstGeom>
          <a:solidFill>
            <a:schemeClr val="accent1">
              <a:lumMod val="20000"/>
              <a:lumOff val="80000"/>
            </a:schemeClr>
          </a:solidFill>
        </p:spPr>
        <p:txBody>
          <a:bodyPr wrap="square" rtlCol="0">
            <a:spAutoFit/>
          </a:bodyPr>
          <a:lstStyle/>
          <a:p>
            <a:r>
              <a:rPr lang="en-US" sz="2200" dirty="0">
                <a:solidFill>
                  <a:srgbClr val="333333"/>
                </a:solidFill>
              </a:rPr>
              <a:t>P</a:t>
            </a:r>
            <a:r>
              <a:rPr lang="en-US" sz="2200" b="0" i="0" dirty="0">
                <a:solidFill>
                  <a:srgbClr val="333333"/>
                </a:solidFill>
                <a:effectLst/>
              </a:rPr>
              <a:t>edagogical guide in Front. Physics; all examples available as interactive, Python code [format: Quarto book]</a:t>
            </a:r>
            <a:endParaRPr lang="en-US" sz="2200" dirty="0"/>
          </a:p>
        </p:txBody>
      </p:sp>
      <p:sp>
        <p:nvSpPr>
          <p:cNvPr id="27" name="TextBox 26">
            <a:extLst>
              <a:ext uri="{FF2B5EF4-FFF2-40B4-BE49-F238E27FC236}">
                <a16:creationId xmlns:a16="http://schemas.microsoft.com/office/drawing/2014/main" id="{7A3AD1F4-1486-52DB-2011-7A239DA29B75}"/>
              </a:ext>
            </a:extLst>
          </p:cNvPr>
          <p:cNvSpPr txBox="1"/>
          <p:nvPr/>
        </p:nvSpPr>
        <p:spPr>
          <a:xfrm>
            <a:off x="4458368" y="1789296"/>
            <a:ext cx="486030" cy="461665"/>
          </a:xfrm>
          <a:prstGeom prst="rect">
            <a:avLst/>
          </a:prstGeom>
          <a:noFill/>
        </p:spPr>
        <p:txBody>
          <a:bodyPr wrap="none" rtlCol="0">
            <a:spAutoFit/>
          </a:bodyPr>
          <a:lstStyle/>
          <a:p>
            <a:r>
              <a:rPr lang="en-US" sz="2400" b="1" dirty="0">
                <a:sym typeface="Wingdings" pitchFamily="2" charset="2"/>
              </a:rPr>
              <a:t></a:t>
            </a:r>
            <a:endParaRPr lang="en-US" sz="2400" dirty="0"/>
          </a:p>
        </p:txBody>
      </p:sp>
      <p:sp>
        <p:nvSpPr>
          <p:cNvPr id="30" name="TextBox 29">
            <a:extLst>
              <a:ext uri="{FF2B5EF4-FFF2-40B4-BE49-F238E27FC236}">
                <a16:creationId xmlns:a16="http://schemas.microsoft.com/office/drawing/2014/main" id="{5B1A81EB-E174-C2AE-8773-9DA2E93CC837}"/>
              </a:ext>
            </a:extLst>
          </p:cNvPr>
          <p:cNvSpPr txBox="1"/>
          <p:nvPr/>
        </p:nvSpPr>
        <p:spPr>
          <a:xfrm>
            <a:off x="213312" y="5509677"/>
            <a:ext cx="11774046" cy="1200329"/>
          </a:xfrm>
          <a:prstGeom prst="rect">
            <a:avLst/>
          </a:prstGeom>
          <a:noFill/>
        </p:spPr>
        <p:txBody>
          <a:bodyPr wrap="square" rtlCol="0">
            <a:spAutoFit/>
          </a:bodyPr>
          <a:lstStyle/>
          <a:p>
            <a:r>
              <a:rPr lang="en-US" sz="2400" b="1" dirty="0"/>
              <a:t>Overall message: </a:t>
            </a:r>
            <a:r>
              <a:rPr lang="en-US" sz="2400" dirty="0"/>
              <a:t>ROMs from variational principles relate to a vast literature (plus software!) on the </a:t>
            </a:r>
            <a:r>
              <a:rPr lang="en-US" sz="2400" dirty="0" err="1"/>
              <a:t>Galerkin</a:t>
            </a:r>
            <a:r>
              <a:rPr lang="en-US" sz="2400" dirty="0"/>
              <a:t> method, which is even more general. Many alternative implementations are possible and many technical aspects to adapt (e.g., non-affine treatments).</a:t>
            </a:r>
          </a:p>
        </p:txBody>
      </p:sp>
      <p:sp>
        <p:nvSpPr>
          <p:cNvPr id="2" name="TextBox 1">
            <a:extLst>
              <a:ext uri="{FF2B5EF4-FFF2-40B4-BE49-F238E27FC236}">
                <a16:creationId xmlns:a16="http://schemas.microsoft.com/office/drawing/2014/main" id="{48C0D9B3-8174-B8AD-48E4-5F38D03567A3}"/>
              </a:ext>
            </a:extLst>
          </p:cNvPr>
          <p:cNvSpPr txBox="1"/>
          <p:nvPr/>
        </p:nvSpPr>
        <p:spPr>
          <a:xfrm>
            <a:off x="6023142" y="4694176"/>
            <a:ext cx="5102057" cy="7232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600"/>
              </a:spcAft>
            </a:pPr>
            <a:r>
              <a:rPr lang="en-US" i="1" dirty="0">
                <a:solidFill>
                  <a:srgbClr val="FF0000"/>
                </a:solidFill>
              </a:rPr>
              <a:t> </a:t>
            </a:r>
            <a:r>
              <a:rPr lang="en-US" i="1" dirty="0">
                <a:solidFill>
                  <a:srgbClr val="FF0000"/>
                </a:solidFill>
                <a:ea typeface="+mn-lt"/>
                <a:cs typeface="+mn-lt"/>
              </a:rPr>
              <a:t>E. Bonilla, P. Giuliani et al., Phys. Rev. C 106, 054322</a:t>
            </a:r>
          </a:p>
          <a:p>
            <a:pPr algn="ctr"/>
            <a:r>
              <a:rPr lang="en-US" i="1" dirty="0">
                <a:solidFill>
                  <a:srgbClr val="FF0000"/>
                </a:solidFill>
                <a:ea typeface="+mn-lt"/>
                <a:cs typeface="+mn-lt"/>
              </a:rPr>
              <a:t>P. Giuliani, K. </a:t>
            </a:r>
            <a:r>
              <a:rPr lang="en-US" i="1" dirty="0" err="1">
                <a:solidFill>
                  <a:srgbClr val="FF0000"/>
                </a:solidFill>
                <a:ea typeface="+mn-lt"/>
                <a:cs typeface="+mn-lt"/>
              </a:rPr>
              <a:t>Godbey</a:t>
            </a:r>
            <a:r>
              <a:rPr lang="en-US" i="1" dirty="0">
                <a:solidFill>
                  <a:srgbClr val="FF0000"/>
                </a:solidFill>
                <a:ea typeface="+mn-lt"/>
                <a:cs typeface="+mn-lt"/>
              </a:rPr>
              <a:t> et al., arXiv:2209.13039.</a:t>
            </a:r>
          </a:p>
        </p:txBody>
      </p:sp>
    </p:spTree>
    <p:extLst>
      <p:ext uri="{BB962C8B-B14F-4D97-AF65-F5344CB8AC3E}">
        <p14:creationId xmlns:p14="http://schemas.microsoft.com/office/powerpoint/2010/main" val="171898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chart&#10;&#10;Description automatically generated">
            <a:extLst>
              <a:ext uri="{FF2B5EF4-FFF2-40B4-BE49-F238E27FC236}">
                <a16:creationId xmlns:a16="http://schemas.microsoft.com/office/drawing/2014/main" id="{ED47587F-270A-B6BE-6B0D-7E39E7E516CE}"/>
              </a:ext>
            </a:extLst>
          </p:cNvPr>
          <p:cNvPicPr>
            <a:picLocks noChangeAspect="1"/>
          </p:cNvPicPr>
          <p:nvPr/>
        </p:nvPicPr>
        <p:blipFill>
          <a:blip r:embed="rId3"/>
          <a:stretch>
            <a:fillRect/>
          </a:stretch>
        </p:blipFill>
        <p:spPr>
          <a:xfrm>
            <a:off x="359309" y="2311587"/>
            <a:ext cx="4740175" cy="4468198"/>
          </a:xfrm>
          <a:prstGeom prst="rect">
            <a:avLst/>
          </a:prstGeom>
        </p:spPr>
      </p:pic>
      <p:sp>
        <p:nvSpPr>
          <p:cNvPr id="5" name="TextBox 4">
            <a:extLst>
              <a:ext uri="{FF2B5EF4-FFF2-40B4-BE49-F238E27FC236}">
                <a16:creationId xmlns:a16="http://schemas.microsoft.com/office/drawing/2014/main" id="{D45B6C08-3D60-CD4E-B130-81008A371D65}"/>
              </a:ext>
            </a:extLst>
          </p:cNvPr>
          <p:cNvSpPr txBox="1"/>
          <p:nvPr/>
        </p:nvSpPr>
        <p:spPr>
          <a:xfrm>
            <a:off x="76916" y="892246"/>
            <a:ext cx="11900502" cy="1685077"/>
          </a:xfrm>
          <a:prstGeom prst="rect">
            <a:avLst/>
          </a:prstGeom>
          <a:noFill/>
        </p:spPr>
        <p:txBody>
          <a:bodyPr wrap="none" rtlCol="0">
            <a:spAutoFit/>
          </a:bodyPr>
          <a:lstStyle/>
          <a:p>
            <a:pPr marL="192024" indent="-192024">
              <a:spcAft>
                <a:spcPts val="300"/>
              </a:spcAft>
              <a:buFont typeface="Arial" panose="020B0604020202020204" pitchFamily="34" charset="0"/>
              <a:buChar char="•"/>
            </a:pPr>
            <a:r>
              <a:rPr lang="en-US" sz="2400" dirty="0"/>
              <a:t>RBM applied to 2-body scattering by </a:t>
            </a:r>
            <a:r>
              <a:rPr lang="en-US" sz="2400" dirty="0" err="1"/>
              <a:t>rjf</a:t>
            </a:r>
            <a:r>
              <a:rPr lang="en-US" sz="2400" dirty="0"/>
              <a:t> et al., </a:t>
            </a:r>
            <a:r>
              <a:rPr lang="en-US" sz="2400" dirty="0">
                <a:hlinkClick r:id="rId4"/>
              </a:rPr>
              <a:t>PLB (2020)</a:t>
            </a:r>
            <a:r>
              <a:rPr lang="en-US" sz="2400" dirty="0"/>
              <a:t> using the Kohn variational principle.</a:t>
            </a:r>
          </a:p>
          <a:p>
            <a:pPr marL="192024" indent="-192024">
              <a:spcAft>
                <a:spcPts val="300"/>
              </a:spcAft>
              <a:buFont typeface="Arial" panose="020B0604020202020204" pitchFamily="34" charset="0"/>
              <a:buChar char="•"/>
            </a:pPr>
            <a:r>
              <a:rPr lang="en-US" sz="2400" dirty="0"/>
              <a:t>Method improved by </a:t>
            </a:r>
            <a:r>
              <a:rPr lang="en-US" sz="2400" dirty="0" err="1"/>
              <a:t>Drischler</a:t>
            </a:r>
            <a:r>
              <a:rPr lang="en-US" sz="2400" dirty="0"/>
              <a:t> et al., </a:t>
            </a:r>
            <a:r>
              <a:rPr lang="en-US" sz="2400" dirty="0">
                <a:hlinkClick r:id="rId5"/>
              </a:rPr>
              <a:t>PLB (2021)</a:t>
            </a:r>
            <a:r>
              <a:rPr lang="en-US" sz="2400" dirty="0"/>
              <a:t> (e.g., mitigate Kohn anomalies).</a:t>
            </a:r>
          </a:p>
          <a:p>
            <a:pPr marL="192024" indent="-192024">
              <a:spcAft>
                <a:spcPts val="300"/>
              </a:spcAft>
              <a:buFont typeface="Arial" panose="020B0604020202020204" pitchFamily="34" charset="0"/>
              <a:buChar char="•"/>
            </a:pPr>
            <a:r>
              <a:rPr lang="en-US" sz="2400" dirty="0"/>
              <a:t>Two-body emulation w/o </a:t>
            </a:r>
            <a:r>
              <a:rPr lang="en-US" sz="2400" dirty="0" err="1"/>
              <a:t>wfs</a:t>
            </a:r>
            <a:r>
              <a:rPr lang="en-US" sz="2400" dirty="0"/>
              <a:t> by Melendez et al., </a:t>
            </a:r>
            <a:r>
              <a:rPr lang="en-US" sz="2400" dirty="0">
                <a:solidFill>
                  <a:srgbClr val="0563C1"/>
                </a:solidFill>
                <a:hlinkClick r:id="rId6"/>
              </a:rPr>
              <a:t>PLB (2021) </a:t>
            </a:r>
            <a:r>
              <a:rPr lang="en-US" sz="2400" dirty="0"/>
              <a:t>(Newton variational principle).</a:t>
            </a:r>
          </a:p>
          <a:p>
            <a:pPr marL="192024" indent="-192024">
              <a:buFont typeface="Arial" panose="020B0604020202020204" pitchFamily="34" charset="0"/>
              <a:buChar char="•"/>
            </a:pPr>
            <a:endParaRPr lang="en-US" sz="2400" dirty="0"/>
          </a:p>
        </p:txBody>
      </p:sp>
      <p:sp>
        <p:nvSpPr>
          <p:cNvPr id="6" name="TextBox 5">
            <a:extLst>
              <a:ext uri="{FF2B5EF4-FFF2-40B4-BE49-F238E27FC236}">
                <a16:creationId xmlns:a16="http://schemas.microsoft.com/office/drawing/2014/main" id="{5BEE0FE4-A90B-5745-BC33-71A0832523D8}"/>
              </a:ext>
            </a:extLst>
          </p:cNvPr>
          <p:cNvSpPr txBox="1"/>
          <p:nvPr/>
        </p:nvSpPr>
        <p:spPr>
          <a:xfrm>
            <a:off x="2729396" y="2643015"/>
            <a:ext cx="2435410" cy="646331"/>
          </a:xfrm>
          <a:prstGeom prst="rect">
            <a:avLst/>
          </a:prstGeom>
          <a:noFill/>
        </p:spPr>
        <p:txBody>
          <a:bodyPr wrap="none" rtlCol="0">
            <a:spAutoFit/>
          </a:bodyPr>
          <a:lstStyle/>
          <a:p>
            <a:r>
              <a:rPr lang="en-US" dirty="0">
                <a:solidFill>
                  <a:srgbClr val="FF0000"/>
                </a:solidFill>
              </a:rPr>
              <a:t>NN phase shifts</a:t>
            </a:r>
            <a:br>
              <a:rPr lang="en-US" dirty="0">
                <a:solidFill>
                  <a:srgbClr val="FF0000"/>
                </a:solidFill>
              </a:rPr>
            </a:br>
            <a:r>
              <a:rPr lang="en-US" dirty="0">
                <a:solidFill>
                  <a:srgbClr val="FF0000"/>
                </a:solidFill>
              </a:rPr>
              <a:t>for </a:t>
            </a:r>
            <a:r>
              <a:rPr lang="en-US" dirty="0" err="1">
                <a:solidFill>
                  <a:srgbClr val="FF0000"/>
                </a:solidFill>
              </a:rPr>
              <a:t>χEFT</a:t>
            </a:r>
            <a:r>
              <a:rPr lang="en-US" dirty="0">
                <a:solidFill>
                  <a:srgbClr val="FF0000"/>
                </a:solidFill>
              </a:rPr>
              <a:t> potential (SMS)</a:t>
            </a:r>
          </a:p>
        </p:txBody>
      </p:sp>
      <p:grpSp>
        <p:nvGrpSpPr>
          <p:cNvPr id="20" name="Group 19">
            <a:extLst>
              <a:ext uri="{FF2B5EF4-FFF2-40B4-BE49-F238E27FC236}">
                <a16:creationId xmlns:a16="http://schemas.microsoft.com/office/drawing/2014/main" id="{FCD4DE62-8790-DE83-9A85-1017CD85925C}"/>
              </a:ext>
            </a:extLst>
          </p:cNvPr>
          <p:cNvGrpSpPr/>
          <p:nvPr/>
        </p:nvGrpSpPr>
        <p:grpSpPr>
          <a:xfrm>
            <a:off x="5577324" y="4613355"/>
            <a:ext cx="5606930" cy="2308324"/>
            <a:chOff x="5577324" y="4613355"/>
            <a:chExt cx="5606930" cy="2308324"/>
          </a:xfrm>
        </p:grpSpPr>
        <p:sp>
          <p:nvSpPr>
            <p:cNvPr id="16" name="TextBox 15">
              <a:extLst>
                <a:ext uri="{FF2B5EF4-FFF2-40B4-BE49-F238E27FC236}">
                  <a16:creationId xmlns:a16="http://schemas.microsoft.com/office/drawing/2014/main" id="{98769FCB-03B5-FD02-FFA5-2ED11B382AD0}"/>
                </a:ext>
              </a:extLst>
            </p:cNvPr>
            <p:cNvSpPr txBox="1"/>
            <p:nvPr/>
          </p:nvSpPr>
          <p:spPr>
            <a:xfrm>
              <a:off x="5592892" y="6284920"/>
              <a:ext cx="520445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dirty="0">
                  <a:cs typeface="Calibri"/>
                </a:rPr>
                <a:t>Kohn anomalies </a:t>
              </a:r>
              <a:r>
                <a:rPr lang="en-US" sz="2400" dirty="0">
                  <a:solidFill>
                    <a:srgbClr val="FF0000"/>
                  </a:solidFill>
                  <a:cs typeface="Calibri"/>
                </a:rPr>
                <a:t>mitigated!</a:t>
              </a:r>
            </a:p>
          </p:txBody>
        </p:sp>
        <p:sp>
          <p:nvSpPr>
            <p:cNvPr id="18" name="TextBox 17">
              <a:extLst>
                <a:ext uri="{FF2B5EF4-FFF2-40B4-BE49-F238E27FC236}">
                  <a16:creationId xmlns:a16="http://schemas.microsoft.com/office/drawing/2014/main" id="{B94F1F31-CB37-72E1-A258-0E392A1D7A8D}"/>
                </a:ext>
              </a:extLst>
            </p:cNvPr>
            <p:cNvSpPr txBox="1"/>
            <p:nvPr/>
          </p:nvSpPr>
          <p:spPr>
            <a:xfrm>
              <a:off x="5577324" y="4613355"/>
              <a:ext cx="560693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dirty="0">
                  <a:cs typeface="Calibri"/>
                </a:rPr>
                <a:t>Errors essentially </a:t>
              </a:r>
              <a:r>
                <a:rPr lang="en-US" sz="2400" dirty="0">
                  <a:solidFill>
                    <a:srgbClr val="FF0000"/>
                  </a:solidFill>
                  <a:cs typeface="Calibri"/>
                </a:rPr>
                <a:t>negligible</a:t>
              </a:r>
              <a:endParaRPr lang="en-US" sz="2400" dirty="0">
                <a:cs typeface="Calibri"/>
              </a:endParaRPr>
            </a:p>
            <a:p>
              <a:pPr marL="285750" indent="-285750">
                <a:buFont typeface="Arial"/>
                <a:buChar char="•"/>
              </a:pPr>
              <a:r>
                <a:rPr lang="en-US" sz="2400" dirty="0">
                  <a:cs typeface="Calibri"/>
                </a:rPr>
                <a:t>Here: # of basis states = 2 × # LECs</a:t>
              </a:r>
            </a:p>
            <a:p>
              <a:pPr marL="285750" indent="-285750">
                <a:buFont typeface="Arial"/>
                <a:buChar char="•"/>
              </a:pPr>
              <a:r>
                <a:rPr lang="en-US" sz="2400" dirty="0">
                  <a:cs typeface="Calibri"/>
                </a:rPr>
                <a:t>Speed-up is implementation-dependent!</a:t>
              </a:r>
            </a:p>
            <a:p>
              <a:pPr marL="285750" indent="-285750">
                <a:buFont typeface="Arial"/>
                <a:buChar char="•"/>
              </a:pPr>
              <a:r>
                <a:rPr lang="en-US" sz="2400" dirty="0">
                  <a:cs typeface="Calibri"/>
                </a:rPr>
                <a:t>Consistent for </a:t>
              </a:r>
            </a:p>
            <a:p>
              <a:pPr marL="285750" indent="-285750">
                <a:buFont typeface="Arial"/>
                <a:buChar char="•"/>
              </a:pPr>
              <a:endParaRPr lang="en-US" sz="2400" dirty="0">
                <a:cs typeface="Calibri"/>
              </a:endParaRPr>
            </a:p>
            <a:p>
              <a:pPr marL="285750" indent="-285750">
                <a:buFont typeface="Arial"/>
                <a:buChar char="•"/>
              </a:pPr>
              <a:endParaRPr lang="en-US" sz="2400" dirty="0">
                <a:cs typeface="Calibri"/>
              </a:endParaRPr>
            </a:p>
          </p:txBody>
        </p:sp>
        <p:pic>
          <p:nvPicPr>
            <p:cNvPr id="19" name="Picture 18">
              <a:extLst>
                <a:ext uri="{FF2B5EF4-FFF2-40B4-BE49-F238E27FC236}">
                  <a16:creationId xmlns:a16="http://schemas.microsoft.com/office/drawing/2014/main" id="{B78F40FE-F138-A362-DE23-2CE0196EDA33}"/>
                </a:ext>
              </a:extLst>
            </p:cNvPr>
            <p:cNvPicPr>
              <a:picLocks noChangeAspect="1"/>
            </p:cNvPicPr>
            <p:nvPr/>
          </p:nvPicPr>
          <p:blipFill>
            <a:blip r:embed="rId7"/>
            <a:stretch>
              <a:fillRect/>
            </a:stretch>
          </p:blipFill>
          <p:spPr>
            <a:xfrm>
              <a:off x="7784065" y="5819353"/>
              <a:ext cx="2625144" cy="240997"/>
            </a:xfrm>
            <a:prstGeom prst="rect">
              <a:avLst/>
            </a:prstGeom>
          </p:spPr>
        </p:pic>
      </p:grpSp>
      <p:grpSp>
        <p:nvGrpSpPr>
          <p:cNvPr id="13" name="Group 12">
            <a:extLst>
              <a:ext uri="{FF2B5EF4-FFF2-40B4-BE49-F238E27FC236}">
                <a16:creationId xmlns:a16="http://schemas.microsoft.com/office/drawing/2014/main" id="{6402697C-F2E4-E968-7869-AC7F640F83AB}"/>
              </a:ext>
            </a:extLst>
          </p:cNvPr>
          <p:cNvGrpSpPr/>
          <p:nvPr/>
        </p:nvGrpSpPr>
        <p:grpSpPr>
          <a:xfrm>
            <a:off x="5577324" y="2358492"/>
            <a:ext cx="6255367" cy="2096754"/>
            <a:chOff x="5577324" y="2358492"/>
            <a:chExt cx="6255367" cy="2096754"/>
          </a:xfrm>
        </p:grpSpPr>
        <p:pic>
          <p:nvPicPr>
            <p:cNvPr id="15" name="Picture 14">
              <a:extLst>
                <a:ext uri="{FF2B5EF4-FFF2-40B4-BE49-F238E27FC236}">
                  <a16:creationId xmlns:a16="http://schemas.microsoft.com/office/drawing/2014/main" id="{8F8A4CE9-7FDB-4642-934F-B63A4BA4A38B}"/>
                </a:ext>
              </a:extLst>
            </p:cNvPr>
            <p:cNvPicPr>
              <a:picLocks noChangeAspect="1"/>
            </p:cNvPicPr>
            <p:nvPr/>
          </p:nvPicPr>
          <p:blipFill>
            <a:blip r:embed="rId8"/>
            <a:stretch>
              <a:fillRect/>
            </a:stretch>
          </p:blipFill>
          <p:spPr>
            <a:xfrm>
              <a:off x="8418621" y="3386777"/>
              <a:ext cx="823194" cy="274398"/>
            </a:xfrm>
            <a:prstGeom prst="rect">
              <a:avLst/>
            </a:prstGeom>
          </p:spPr>
        </p:pic>
        <p:sp>
          <p:nvSpPr>
            <p:cNvPr id="14" name="TextBox 13">
              <a:extLst>
                <a:ext uri="{FF2B5EF4-FFF2-40B4-BE49-F238E27FC236}">
                  <a16:creationId xmlns:a16="http://schemas.microsoft.com/office/drawing/2014/main" id="{627B8EC7-42E2-CF4E-9DE9-5EF23022CB20}"/>
                </a:ext>
              </a:extLst>
            </p:cNvPr>
            <p:cNvSpPr txBox="1"/>
            <p:nvPr/>
          </p:nvSpPr>
          <p:spPr>
            <a:xfrm>
              <a:off x="5592892" y="2885586"/>
              <a:ext cx="599476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dirty="0">
                  <a:cs typeface="Calibri"/>
                </a:rPr>
                <a:t>Here: </a:t>
              </a:r>
              <a:r>
                <a:rPr lang="en-US" sz="2400" dirty="0" err="1"/>
                <a:t>χEFT</a:t>
              </a:r>
              <a:r>
                <a:rPr lang="en-US" sz="2400" dirty="0">
                  <a:solidFill>
                    <a:srgbClr val="FF0000"/>
                  </a:solidFill>
                </a:rPr>
                <a:t> </a:t>
              </a:r>
              <a:r>
                <a:rPr lang="en-US" sz="2400" dirty="0">
                  <a:cs typeface="Calibri"/>
                </a:rPr>
                <a:t>SMS potential from Reinert et al. </a:t>
              </a:r>
            </a:p>
            <a:p>
              <a:pPr marL="285750" indent="-285750">
                <a:buFont typeface="Arial"/>
                <a:buChar char="•"/>
              </a:pPr>
              <a:r>
                <a:rPr lang="en-US" sz="2400" dirty="0">
                  <a:cs typeface="Calibri"/>
                </a:rPr>
                <a:t>Partial waves up to              </a:t>
              </a:r>
              <a:endParaRPr lang="en-US" sz="1600" dirty="0">
                <a:cs typeface="Calibri"/>
              </a:endParaRPr>
            </a:p>
            <a:p>
              <a:pPr marL="285750" indent="-285750">
                <a:buFont typeface="Arial"/>
                <a:buChar char="•"/>
              </a:pPr>
              <a:r>
                <a:rPr lang="en-US" sz="2400" dirty="0">
                  <a:cs typeface="Calibri"/>
                </a:rPr>
                <a:t>Used LHS to sample 500 parameter sets in an interval of [-5, 5]</a:t>
              </a:r>
            </a:p>
          </p:txBody>
        </p:sp>
        <p:sp>
          <p:nvSpPr>
            <p:cNvPr id="23" name="TextBox 22">
              <a:extLst>
                <a:ext uri="{FF2B5EF4-FFF2-40B4-BE49-F238E27FC236}">
                  <a16:creationId xmlns:a16="http://schemas.microsoft.com/office/drawing/2014/main" id="{3CF9F251-3A6F-4A45-8AEA-DC411F6A80C3}"/>
                </a:ext>
              </a:extLst>
            </p:cNvPr>
            <p:cNvSpPr txBox="1"/>
            <p:nvPr/>
          </p:nvSpPr>
          <p:spPr>
            <a:xfrm>
              <a:off x="5577324" y="2358492"/>
              <a:ext cx="6255367" cy="461665"/>
            </a:xfrm>
            <a:prstGeom prst="rect">
              <a:avLst/>
            </a:prstGeom>
            <a:noFill/>
          </p:spPr>
          <p:txBody>
            <a:bodyPr wrap="none" rtlCol="0">
              <a:spAutoFit/>
            </a:bodyPr>
            <a:lstStyle/>
            <a:p>
              <a:r>
                <a:rPr lang="en-US" sz="2400" dirty="0"/>
                <a:t>Latest from Alberto Garcia et al. </a:t>
              </a:r>
              <a:r>
                <a:rPr lang="en-US" sz="2000" dirty="0"/>
                <a:t>(</a:t>
              </a:r>
              <a:r>
                <a:rPr lang="en-US" sz="2000" dirty="0">
                  <a:hlinkClick r:id="rId9"/>
                </a:rPr>
                <a:t>arXiv:2301.05093</a:t>
              </a:r>
              <a:r>
                <a:rPr lang="en-US" sz="2000" dirty="0"/>
                <a:t>)</a:t>
              </a:r>
            </a:p>
          </p:txBody>
        </p:sp>
      </p:grpSp>
      <p:grpSp>
        <p:nvGrpSpPr>
          <p:cNvPr id="8" name="Group 7">
            <a:extLst>
              <a:ext uri="{FF2B5EF4-FFF2-40B4-BE49-F238E27FC236}">
                <a16:creationId xmlns:a16="http://schemas.microsoft.com/office/drawing/2014/main" id="{AE6053C7-3002-1676-6DE0-CBB263426A34}"/>
              </a:ext>
            </a:extLst>
          </p:cNvPr>
          <p:cNvGrpSpPr/>
          <p:nvPr/>
        </p:nvGrpSpPr>
        <p:grpSpPr>
          <a:xfrm>
            <a:off x="1670589" y="111415"/>
            <a:ext cx="9210600" cy="871397"/>
            <a:chOff x="2192423" y="100535"/>
            <a:chExt cx="9210600" cy="871397"/>
          </a:xfrm>
        </p:grpSpPr>
        <p:sp>
          <p:nvSpPr>
            <p:cNvPr id="4" name="Rectangle 3">
              <a:extLst>
                <a:ext uri="{FF2B5EF4-FFF2-40B4-BE49-F238E27FC236}">
                  <a16:creationId xmlns:a16="http://schemas.microsoft.com/office/drawing/2014/main" id="{278A9C43-9CE5-7B4D-A407-3191095678BD}"/>
                </a:ext>
              </a:extLst>
            </p:cNvPr>
            <p:cNvSpPr/>
            <p:nvPr/>
          </p:nvSpPr>
          <p:spPr>
            <a:xfrm>
              <a:off x="2192423" y="213069"/>
              <a:ext cx="8330037" cy="646331"/>
            </a:xfrm>
            <a:prstGeom prst="rect">
              <a:avLst/>
            </a:prstGeom>
          </p:spPr>
          <p:txBody>
            <a:bodyPr wrap="none">
              <a:spAutoFit/>
            </a:bodyPr>
            <a:lstStyle/>
            <a:p>
              <a:r>
                <a:rPr lang="en-US" sz="3600" b="1" i="0" dirty="0">
                  <a:solidFill>
                    <a:srgbClr val="FF0000"/>
                  </a:solidFill>
                  <a:effectLst/>
                </a:rPr>
                <a:t>EC-like emulators for NN and 3N scattering</a:t>
              </a:r>
              <a:endParaRPr lang="en-US" sz="3600" b="1" dirty="0">
                <a:solidFill>
                  <a:srgbClr val="FF0000"/>
                </a:solidFill>
              </a:endParaRPr>
            </a:p>
          </p:txBody>
        </p:sp>
        <p:pic>
          <p:nvPicPr>
            <p:cNvPr id="7" name="Picture 6">
              <a:extLst>
                <a:ext uri="{FF2B5EF4-FFF2-40B4-BE49-F238E27FC236}">
                  <a16:creationId xmlns:a16="http://schemas.microsoft.com/office/drawing/2014/main" id="{3E407231-67A2-81B0-3885-573C786E8E91}"/>
                </a:ext>
              </a:extLst>
            </p:cNvPr>
            <p:cNvPicPr>
              <a:picLocks noChangeAspect="1"/>
            </p:cNvPicPr>
            <p:nvPr/>
          </p:nvPicPr>
          <p:blipFill>
            <a:blip r:embed="rId10"/>
            <a:stretch>
              <a:fillRect/>
            </a:stretch>
          </p:blipFill>
          <p:spPr>
            <a:xfrm>
              <a:off x="10520471" y="100535"/>
              <a:ext cx="882552" cy="871397"/>
            </a:xfrm>
            <a:prstGeom prst="rect">
              <a:avLst/>
            </a:prstGeom>
          </p:spPr>
        </p:pic>
      </p:grpSp>
    </p:spTree>
    <p:extLst>
      <p:ext uri="{BB962C8B-B14F-4D97-AF65-F5344CB8AC3E}">
        <p14:creationId xmlns:p14="http://schemas.microsoft.com/office/powerpoint/2010/main" val="429437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8F8774-94B9-7E42-80CB-C7F76C070E8F}"/>
              </a:ext>
            </a:extLst>
          </p:cNvPr>
          <p:cNvSpPr txBox="1"/>
          <p:nvPr/>
        </p:nvSpPr>
        <p:spPr>
          <a:xfrm>
            <a:off x="414828" y="363070"/>
            <a:ext cx="11362341" cy="646331"/>
          </a:xfrm>
          <a:prstGeom prst="rect">
            <a:avLst/>
          </a:prstGeom>
          <a:noFill/>
        </p:spPr>
        <p:txBody>
          <a:bodyPr wrap="none" rtlCol="0">
            <a:spAutoFit/>
          </a:bodyPr>
          <a:lstStyle/>
          <a:p>
            <a:r>
              <a:rPr lang="en-US" sz="3600" b="1" dirty="0">
                <a:solidFill>
                  <a:srgbClr val="FF0000"/>
                </a:solidFill>
              </a:rPr>
              <a:t>Checklist for statistically sound Bayesian inference for EFTs</a:t>
            </a:r>
          </a:p>
        </p:txBody>
      </p:sp>
      <p:sp>
        <p:nvSpPr>
          <p:cNvPr id="2" name="TextBox 1">
            <a:extLst>
              <a:ext uri="{FF2B5EF4-FFF2-40B4-BE49-F238E27FC236}">
                <a16:creationId xmlns:a16="http://schemas.microsoft.com/office/drawing/2014/main" id="{ACC4C44B-0EDE-8E4A-B277-F24FCF2F4BA2}"/>
              </a:ext>
            </a:extLst>
          </p:cNvPr>
          <p:cNvSpPr txBox="1"/>
          <p:nvPr/>
        </p:nvSpPr>
        <p:spPr>
          <a:xfrm>
            <a:off x="414828" y="1237208"/>
            <a:ext cx="8893479" cy="3600986"/>
          </a:xfrm>
          <a:prstGeom prst="rect">
            <a:avLst/>
          </a:prstGeom>
          <a:noFill/>
        </p:spPr>
        <p:txBody>
          <a:bodyPr wrap="square" rtlCol="0">
            <a:spAutoFit/>
          </a:bodyPr>
          <a:lstStyle/>
          <a:p>
            <a:pPr marL="342900" indent="-342900">
              <a:spcAft>
                <a:spcPts val="1200"/>
              </a:spcAft>
              <a:buFont typeface="Wingdings" pitchFamily="2" charset="2"/>
              <a:buChar char="q"/>
            </a:pPr>
            <a:r>
              <a:rPr lang="en-US" sz="2400" dirty="0"/>
              <a:t>Incorporate all sources of experimental and </a:t>
            </a:r>
            <a:r>
              <a:rPr lang="en-US" sz="2400" i="1" dirty="0"/>
              <a:t>theoretical</a:t>
            </a:r>
            <a:r>
              <a:rPr lang="en-US" sz="2400" dirty="0"/>
              <a:t> errors</a:t>
            </a:r>
          </a:p>
          <a:p>
            <a:pPr marL="342900" indent="-342900">
              <a:spcAft>
                <a:spcPts val="1200"/>
              </a:spcAft>
              <a:buFont typeface="Wingdings" pitchFamily="2" charset="2"/>
              <a:buChar char="q"/>
            </a:pPr>
            <a:r>
              <a:rPr lang="en-US" sz="2400" dirty="0"/>
              <a:t>Propagate errors through the calculation (e.g., LECs </a:t>
            </a:r>
            <a:r>
              <a:rPr lang="en-US" sz="2400" dirty="0">
                <a:sym typeface="Wingdings" pitchFamily="2" charset="2"/>
              </a:rPr>
              <a:t> observables)</a:t>
            </a:r>
            <a:endParaRPr lang="en-US" sz="2400" dirty="0"/>
          </a:p>
          <a:p>
            <a:pPr marL="342900" indent="-342900">
              <a:spcAft>
                <a:spcPts val="1200"/>
              </a:spcAft>
              <a:buFont typeface="Wingdings" pitchFamily="2" charset="2"/>
              <a:buChar char="q"/>
            </a:pPr>
            <a:r>
              <a:rPr lang="en-US" sz="2400" dirty="0"/>
              <a:t>Formulate </a:t>
            </a:r>
            <a:r>
              <a:rPr lang="en-US" sz="2400" i="1" dirty="0"/>
              <a:t>statistical models </a:t>
            </a:r>
            <a:r>
              <a:rPr lang="en-US" sz="2400" dirty="0"/>
              <a:t>for uncertainties (e.g., EFT truncation)</a:t>
            </a:r>
          </a:p>
          <a:p>
            <a:pPr marL="342900" indent="-342900">
              <a:spcAft>
                <a:spcPts val="1200"/>
              </a:spcAft>
              <a:buFont typeface="Wingdings" pitchFamily="2" charset="2"/>
              <a:buChar char="q"/>
            </a:pPr>
            <a:r>
              <a:rPr lang="en-US" sz="2400" dirty="0"/>
              <a:t>Use informative priors (e.g., EFT power counting)</a:t>
            </a:r>
          </a:p>
          <a:p>
            <a:pPr marL="342900" indent="-342900">
              <a:spcAft>
                <a:spcPts val="1200"/>
              </a:spcAft>
              <a:buFont typeface="Wingdings" pitchFamily="2" charset="2"/>
              <a:buChar char="q"/>
            </a:pPr>
            <a:r>
              <a:rPr lang="en-US" sz="2400" dirty="0">
                <a:solidFill>
                  <a:srgbClr val="FF0000"/>
                </a:solidFill>
              </a:rPr>
              <a:t>Account for correlations in inputs (type x) and observables (type y)</a:t>
            </a:r>
          </a:p>
          <a:p>
            <a:pPr marL="342900" indent="-342900">
              <a:spcAft>
                <a:spcPts val="1200"/>
              </a:spcAft>
              <a:buFont typeface="Wingdings" pitchFamily="2" charset="2"/>
              <a:buChar char="q"/>
            </a:pPr>
            <a:r>
              <a:rPr lang="en-US" sz="2400" dirty="0">
                <a:solidFill>
                  <a:srgbClr val="FF0000"/>
                </a:solidFill>
              </a:rPr>
              <a:t>Use </a:t>
            </a:r>
            <a:r>
              <a:rPr lang="en-US" sz="2400" i="1" dirty="0">
                <a:solidFill>
                  <a:srgbClr val="FF0000"/>
                </a:solidFill>
              </a:rPr>
              <a:t>model checking </a:t>
            </a:r>
            <a:r>
              <a:rPr lang="en-US" sz="2400" dirty="0">
                <a:solidFill>
                  <a:srgbClr val="FF0000"/>
                </a:solidFill>
              </a:rPr>
              <a:t>to validate our models (and EFTs)</a:t>
            </a:r>
          </a:p>
          <a:p>
            <a:pPr marL="342900" indent="-342900">
              <a:spcAft>
                <a:spcPts val="1200"/>
              </a:spcAft>
              <a:buFont typeface="Wingdings" pitchFamily="2" charset="2"/>
              <a:buChar char="q"/>
            </a:pPr>
            <a:r>
              <a:rPr lang="en-US" sz="2400" dirty="0">
                <a:solidFill>
                  <a:srgbClr val="0070C0"/>
                </a:solidFill>
              </a:rPr>
              <a:t>Include oversight by experts (statisticians)</a:t>
            </a:r>
          </a:p>
        </p:txBody>
      </p:sp>
      <p:grpSp>
        <p:nvGrpSpPr>
          <p:cNvPr id="5" name="Group 4">
            <a:extLst>
              <a:ext uri="{FF2B5EF4-FFF2-40B4-BE49-F238E27FC236}">
                <a16:creationId xmlns:a16="http://schemas.microsoft.com/office/drawing/2014/main" id="{6A872530-3F09-FD4E-8D35-A304C22C3802}"/>
              </a:ext>
            </a:extLst>
          </p:cNvPr>
          <p:cNvGrpSpPr/>
          <p:nvPr/>
        </p:nvGrpSpPr>
        <p:grpSpPr>
          <a:xfrm>
            <a:off x="9308307" y="1295763"/>
            <a:ext cx="2728952" cy="3126374"/>
            <a:chOff x="291307" y="3607163"/>
            <a:chExt cx="2728952" cy="3126374"/>
          </a:xfrm>
        </p:grpSpPr>
        <p:pic>
          <p:nvPicPr>
            <p:cNvPr id="6" name="Picture 5">
              <a:extLst>
                <a:ext uri="{FF2B5EF4-FFF2-40B4-BE49-F238E27FC236}">
                  <a16:creationId xmlns:a16="http://schemas.microsoft.com/office/drawing/2014/main" id="{4F4B8DB8-6928-6B40-BB6E-8FB0B578CA2D}"/>
                </a:ext>
              </a:extLst>
            </p:cNvPr>
            <p:cNvPicPr>
              <a:picLocks noChangeAspect="1"/>
            </p:cNvPicPr>
            <p:nvPr/>
          </p:nvPicPr>
          <p:blipFill>
            <a:blip r:embed="rId3"/>
            <a:stretch>
              <a:fillRect/>
            </a:stretch>
          </p:blipFill>
          <p:spPr>
            <a:xfrm>
              <a:off x="447776" y="3607163"/>
              <a:ext cx="2232119" cy="2195972"/>
            </a:xfrm>
            <a:prstGeom prst="rect">
              <a:avLst/>
            </a:prstGeom>
          </p:spPr>
        </p:pic>
        <p:sp>
          <p:nvSpPr>
            <p:cNvPr id="7" name="TextBox 6">
              <a:extLst>
                <a:ext uri="{FF2B5EF4-FFF2-40B4-BE49-F238E27FC236}">
                  <a16:creationId xmlns:a16="http://schemas.microsoft.com/office/drawing/2014/main" id="{3F66E51D-2A15-664D-8C27-5BEA90E0888D}"/>
                </a:ext>
              </a:extLst>
            </p:cNvPr>
            <p:cNvSpPr txBox="1"/>
            <p:nvPr/>
          </p:nvSpPr>
          <p:spPr>
            <a:xfrm>
              <a:off x="291307" y="5841929"/>
              <a:ext cx="2728952" cy="584775"/>
            </a:xfrm>
            <a:prstGeom prst="rect">
              <a:avLst/>
            </a:prstGeom>
            <a:noFill/>
          </p:spPr>
          <p:txBody>
            <a:bodyPr wrap="none" rtlCol="0">
              <a:spAutoFit/>
            </a:bodyPr>
            <a:lstStyle/>
            <a:p>
              <a:pPr algn="ctr"/>
              <a:r>
                <a:rPr lang="en-US" sz="1600" dirty="0">
                  <a:hlinkClick r:id="rId4"/>
                </a:rPr>
                <a:t>For publications and talks, see </a:t>
              </a:r>
              <a:br>
                <a:rPr lang="en-US" sz="1600" dirty="0">
                  <a:hlinkClick r:id="rId4"/>
                </a:rPr>
              </a:br>
              <a:r>
                <a:rPr lang="en-US" sz="1600" dirty="0">
                  <a:hlinkClick r:id="rId4"/>
                </a:rPr>
                <a:t>https://buqeye.github.io/</a:t>
              </a:r>
              <a:endParaRPr lang="en-US" sz="1600" dirty="0"/>
            </a:p>
          </p:txBody>
        </p:sp>
        <p:sp>
          <p:nvSpPr>
            <p:cNvPr id="8" name="TextBox 7">
              <a:extLst>
                <a:ext uri="{FF2B5EF4-FFF2-40B4-BE49-F238E27FC236}">
                  <a16:creationId xmlns:a16="http://schemas.microsoft.com/office/drawing/2014/main" id="{8F9CFDEC-3552-BD40-8882-0B24EA140094}"/>
                </a:ext>
              </a:extLst>
            </p:cNvPr>
            <p:cNvSpPr txBox="1"/>
            <p:nvPr/>
          </p:nvSpPr>
          <p:spPr>
            <a:xfrm>
              <a:off x="473176" y="6394983"/>
              <a:ext cx="2175724" cy="338554"/>
            </a:xfrm>
            <a:prstGeom prst="rect">
              <a:avLst/>
            </a:prstGeom>
            <a:noFill/>
          </p:spPr>
          <p:txBody>
            <a:bodyPr wrap="none" rtlCol="0">
              <a:spAutoFit/>
            </a:bodyPr>
            <a:lstStyle/>
            <a:p>
              <a:r>
                <a:rPr lang="en-US" sz="1600" dirty="0" err="1">
                  <a:solidFill>
                    <a:srgbClr val="FF0000"/>
                  </a:solidFill>
                </a:rPr>
                <a:t>Jupyter</a:t>
              </a:r>
              <a:r>
                <a:rPr lang="en-US" sz="1600" dirty="0">
                  <a:solidFill>
                    <a:srgbClr val="FF0000"/>
                  </a:solidFill>
                </a:rPr>
                <a:t> notebooks also!</a:t>
              </a:r>
            </a:p>
          </p:txBody>
        </p:sp>
      </p:grpSp>
      <p:grpSp>
        <p:nvGrpSpPr>
          <p:cNvPr id="15" name="Group 14">
            <a:extLst>
              <a:ext uri="{FF2B5EF4-FFF2-40B4-BE49-F238E27FC236}">
                <a16:creationId xmlns:a16="http://schemas.microsoft.com/office/drawing/2014/main" id="{CF37B312-E61B-A24F-8C51-41567B204D83}"/>
              </a:ext>
            </a:extLst>
          </p:cNvPr>
          <p:cNvGrpSpPr/>
          <p:nvPr/>
        </p:nvGrpSpPr>
        <p:grpSpPr>
          <a:xfrm>
            <a:off x="189111" y="4785983"/>
            <a:ext cx="11813777" cy="1708947"/>
            <a:chOff x="189111" y="4785983"/>
            <a:chExt cx="11813777" cy="1708947"/>
          </a:xfrm>
        </p:grpSpPr>
        <p:pic>
          <p:nvPicPr>
            <p:cNvPr id="10" name="Picture 9">
              <a:extLst>
                <a:ext uri="{FF2B5EF4-FFF2-40B4-BE49-F238E27FC236}">
                  <a16:creationId xmlns:a16="http://schemas.microsoft.com/office/drawing/2014/main" id="{775A143F-14E2-6F40-A760-3321B7FE1007}"/>
                </a:ext>
              </a:extLst>
            </p:cNvPr>
            <p:cNvPicPr>
              <a:picLocks noChangeAspect="1"/>
            </p:cNvPicPr>
            <p:nvPr/>
          </p:nvPicPr>
          <p:blipFill>
            <a:blip r:embed="rId5"/>
            <a:stretch>
              <a:fillRect/>
            </a:stretch>
          </p:blipFill>
          <p:spPr>
            <a:xfrm>
              <a:off x="189111" y="5323649"/>
              <a:ext cx="11813777" cy="1171281"/>
            </a:xfrm>
            <a:prstGeom prst="rect">
              <a:avLst/>
            </a:prstGeom>
          </p:spPr>
        </p:pic>
        <p:grpSp>
          <p:nvGrpSpPr>
            <p:cNvPr id="14" name="Group 13">
              <a:extLst>
                <a:ext uri="{FF2B5EF4-FFF2-40B4-BE49-F238E27FC236}">
                  <a16:creationId xmlns:a16="http://schemas.microsoft.com/office/drawing/2014/main" id="{FD861166-9067-E94A-9382-B2FE9C0375E3}"/>
                </a:ext>
              </a:extLst>
            </p:cNvPr>
            <p:cNvGrpSpPr/>
            <p:nvPr/>
          </p:nvGrpSpPr>
          <p:grpSpPr>
            <a:xfrm>
              <a:off x="6914148" y="4785983"/>
              <a:ext cx="4739537" cy="547119"/>
              <a:chOff x="6914148" y="4785983"/>
              <a:chExt cx="4739537" cy="547119"/>
            </a:xfrm>
          </p:grpSpPr>
          <p:cxnSp>
            <p:nvCxnSpPr>
              <p:cNvPr id="12" name="Straight Connector 11">
                <a:extLst>
                  <a:ext uri="{FF2B5EF4-FFF2-40B4-BE49-F238E27FC236}">
                    <a16:creationId xmlns:a16="http://schemas.microsoft.com/office/drawing/2014/main" id="{4CDA5D28-C89E-E243-89CB-2A1073AFE6EA}"/>
                  </a:ext>
                </a:extLst>
              </p:cNvPr>
              <p:cNvCxnSpPr/>
              <p:nvPr/>
            </p:nvCxnSpPr>
            <p:spPr>
              <a:xfrm flipH="1">
                <a:off x="6914148" y="5333102"/>
                <a:ext cx="4639458" cy="0"/>
              </a:xfrm>
              <a:prstGeom prst="line">
                <a:avLst/>
              </a:prstGeom>
              <a:ln w="73025">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D2ADB11-2017-0C44-998A-048DF891BF64}"/>
                  </a:ext>
                </a:extLst>
              </p:cNvPr>
              <p:cNvSpPr txBox="1"/>
              <p:nvPr/>
            </p:nvSpPr>
            <p:spPr>
              <a:xfrm>
                <a:off x="7326667" y="4785983"/>
                <a:ext cx="4327018" cy="461665"/>
              </a:xfrm>
              <a:prstGeom prst="rect">
                <a:avLst/>
              </a:prstGeom>
              <a:noFill/>
            </p:spPr>
            <p:txBody>
              <a:bodyPr wrap="none" rtlCol="0">
                <a:spAutoFit/>
              </a:bodyPr>
              <a:lstStyle/>
              <a:p>
                <a:r>
                  <a:rPr lang="en-US" sz="2400" b="1" dirty="0">
                    <a:solidFill>
                      <a:srgbClr val="7030A0"/>
                    </a:solidFill>
                  </a:rPr>
                  <a:t>Bayesian updating of knowledge</a:t>
                </a:r>
              </a:p>
            </p:txBody>
          </p:sp>
        </p:grpSp>
      </p:grpSp>
    </p:spTree>
    <p:extLst>
      <p:ext uri="{BB962C8B-B14F-4D97-AF65-F5344CB8AC3E}">
        <p14:creationId xmlns:p14="http://schemas.microsoft.com/office/powerpoint/2010/main" val="351422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986F803A-47B6-303D-0937-F3F4FB6F595D}"/>
              </a:ext>
            </a:extLst>
          </p:cNvPr>
          <p:cNvPicPr>
            <a:picLocks noChangeAspect="1"/>
          </p:cNvPicPr>
          <p:nvPr/>
        </p:nvPicPr>
        <p:blipFill>
          <a:blip r:embed="rId2"/>
          <a:stretch>
            <a:fillRect/>
          </a:stretch>
        </p:blipFill>
        <p:spPr>
          <a:xfrm>
            <a:off x="244997" y="2311586"/>
            <a:ext cx="4641796" cy="4375463"/>
          </a:xfrm>
          <a:prstGeom prst="rect">
            <a:avLst/>
          </a:prstGeom>
        </p:spPr>
      </p:pic>
      <p:sp>
        <p:nvSpPr>
          <p:cNvPr id="5" name="TextBox 4">
            <a:extLst>
              <a:ext uri="{FF2B5EF4-FFF2-40B4-BE49-F238E27FC236}">
                <a16:creationId xmlns:a16="http://schemas.microsoft.com/office/drawing/2014/main" id="{D45B6C08-3D60-CD4E-B130-81008A371D65}"/>
              </a:ext>
            </a:extLst>
          </p:cNvPr>
          <p:cNvSpPr txBox="1"/>
          <p:nvPr/>
        </p:nvSpPr>
        <p:spPr>
          <a:xfrm>
            <a:off x="76916" y="892246"/>
            <a:ext cx="12397946" cy="1685077"/>
          </a:xfrm>
          <a:prstGeom prst="rect">
            <a:avLst/>
          </a:prstGeom>
          <a:noFill/>
        </p:spPr>
        <p:txBody>
          <a:bodyPr wrap="none" rtlCol="0">
            <a:spAutoFit/>
          </a:bodyPr>
          <a:lstStyle/>
          <a:p>
            <a:pPr marL="192024" indent="-192024">
              <a:spcAft>
                <a:spcPts val="300"/>
              </a:spcAft>
              <a:buFont typeface="Arial" panose="020B0604020202020204" pitchFamily="34" charset="0"/>
              <a:buChar char="•"/>
            </a:pPr>
            <a:r>
              <a:rPr lang="en-US" sz="2400" dirty="0"/>
              <a:t>EC extended to 2-body scattering by </a:t>
            </a:r>
            <a:r>
              <a:rPr lang="en-US" sz="2400" dirty="0" err="1"/>
              <a:t>rjf</a:t>
            </a:r>
            <a:r>
              <a:rPr lang="en-US" sz="2400" dirty="0"/>
              <a:t> et al., </a:t>
            </a:r>
            <a:r>
              <a:rPr lang="en-US" sz="2400" dirty="0">
                <a:hlinkClick r:id="rId3"/>
              </a:rPr>
              <a:t>PLB (2020)</a:t>
            </a:r>
            <a:r>
              <a:rPr lang="en-US" sz="2400" dirty="0"/>
              <a:t> using the Kohn variational principle.</a:t>
            </a:r>
          </a:p>
          <a:p>
            <a:pPr marL="192024" indent="-192024">
              <a:spcAft>
                <a:spcPts val="300"/>
              </a:spcAft>
              <a:buFont typeface="Arial" panose="020B0604020202020204" pitchFamily="34" charset="0"/>
              <a:buChar char="•"/>
            </a:pPr>
            <a:r>
              <a:rPr lang="en-US" sz="2400" dirty="0"/>
              <a:t>Method improved by </a:t>
            </a:r>
            <a:r>
              <a:rPr lang="en-US" sz="2400" dirty="0" err="1"/>
              <a:t>Drischler</a:t>
            </a:r>
            <a:r>
              <a:rPr lang="en-US" sz="2400" dirty="0"/>
              <a:t> et al., </a:t>
            </a:r>
            <a:r>
              <a:rPr lang="en-US" sz="2400" dirty="0">
                <a:hlinkClick r:id="rId4"/>
              </a:rPr>
              <a:t>PLB (2021)</a:t>
            </a:r>
            <a:r>
              <a:rPr lang="en-US" sz="2400" dirty="0"/>
              <a:t> (e.g., mitigate Kohn anomalies).</a:t>
            </a:r>
          </a:p>
          <a:p>
            <a:pPr marL="192024" indent="-192024">
              <a:spcAft>
                <a:spcPts val="300"/>
              </a:spcAft>
              <a:buFont typeface="Arial" panose="020B0604020202020204" pitchFamily="34" charset="0"/>
              <a:buChar char="•"/>
            </a:pPr>
            <a:r>
              <a:rPr lang="en-US" sz="2400" dirty="0"/>
              <a:t>Two-body emulation w/o </a:t>
            </a:r>
            <a:r>
              <a:rPr lang="en-US" sz="2400" dirty="0" err="1"/>
              <a:t>wfs</a:t>
            </a:r>
            <a:r>
              <a:rPr lang="en-US" sz="2400" dirty="0"/>
              <a:t> by Melendez et al., </a:t>
            </a:r>
            <a:r>
              <a:rPr lang="en-US" sz="2400" dirty="0">
                <a:solidFill>
                  <a:srgbClr val="0563C1"/>
                </a:solidFill>
                <a:hlinkClick r:id="rId5"/>
              </a:rPr>
              <a:t>PLB (2021) </a:t>
            </a:r>
            <a:r>
              <a:rPr lang="en-US" sz="2400" dirty="0"/>
              <a:t>(Newton variational method).</a:t>
            </a:r>
          </a:p>
          <a:p>
            <a:pPr marL="192024" indent="-192024">
              <a:buFont typeface="Arial" panose="020B0604020202020204" pitchFamily="34" charset="0"/>
              <a:buChar char="•"/>
            </a:pPr>
            <a:endParaRPr lang="en-US" sz="2400" dirty="0"/>
          </a:p>
        </p:txBody>
      </p:sp>
      <p:sp>
        <p:nvSpPr>
          <p:cNvPr id="6" name="TextBox 5">
            <a:extLst>
              <a:ext uri="{FF2B5EF4-FFF2-40B4-BE49-F238E27FC236}">
                <a16:creationId xmlns:a16="http://schemas.microsoft.com/office/drawing/2014/main" id="{5BEE0FE4-A90B-5745-BC33-71A0832523D8}"/>
              </a:ext>
            </a:extLst>
          </p:cNvPr>
          <p:cNvSpPr txBox="1"/>
          <p:nvPr/>
        </p:nvSpPr>
        <p:spPr>
          <a:xfrm>
            <a:off x="970759" y="5115461"/>
            <a:ext cx="2435410" cy="646331"/>
          </a:xfrm>
          <a:prstGeom prst="rect">
            <a:avLst/>
          </a:prstGeom>
          <a:solidFill>
            <a:schemeClr val="bg1">
              <a:alpha val="71935"/>
            </a:schemeClr>
          </a:solidFill>
        </p:spPr>
        <p:txBody>
          <a:bodyPr wrap="none" rtlCol="0">
            <a:spAutoFit/>
          </a:bodyPr>
          <a:lstStyle/>
          <a:p>
            <a:r>
              <a:rPr lang="en-US" dirty="0">
                <a:solidFill>
                  <a:srgbClr val="FF0000"/>
                </a:solidFill>
              </a:rPr>
              <a:t>NN cross section</a:t>
            </a:r>
            <a:br>
              <a:rPr lang="en-US" dirty="0">
                <a:solidFill>
                  <a:srgbClr val="FF0000"/>
                </a:solidFill>
              </a:rPr>
            </a:br>
            <a:r>
              <a:rPr lang="en-US" dirty="0">
                <a:solidFill>
                  <a:srgbClr val="FF0000"/>
                </a:solidFill>
              </a:rPr>
              <a:t>for </a:t>
            </a:r>
            <a:r>
              <a:rPr lang="en-US" dirty="0" err="1">
                <a:solidFill>
                  <a:srgbClr val="FF0000"/>
                </a:solidFill>
              </a:rPr>
              <a:t>χEFT</a:t>
            </a:r>
            <a:r>
              <a:rPr lang="en-US" dirty="0">
                <a:solidFill>
                  <a:srgbClr val="FF0000"/>
                </a:solidFill>
              </a:rPr>
              <a:t> potential (SMS)</a:t>
            </a:r>
          </a:p>
        </p:txBody>
      </p:sp>
      <p:grpSp>
        <p:nvGrpSpPr>
          <p:cNvPr id="21" name="Group 20">
            <a:extLst>
              <a:ext uri="{FF2B5EF4-FFF2-40B4-BE49-F238E27FC236}">
                <a16:creationId xmlns:a16="http://schemas.microsoft.com/office/drawing/2014/main" id="{64A2EE94-CD3C-782E-8AE8-F9541DA59FFF}"/>
              </a:ext>
            </a:extLst>
          </p:cNvPr>
          <p:cNvGrpSpPr/>
          <p:nvPr/>
        </p:nvGrpSpPr>
        <p:grpSpPr>
          <a:xfrm>
            <a:off x="5577324" y="2358492"/>
            <a:ext cx="6255367" cy="4563187"/>
            <a:chOff x="5577324" y="2358492"/>
            <a:chExt cx="6255367" cy="4563187"/>
          </a:xfrm>
        </p:grpSpPr>
        <p:sp>
          <p:nvSpPr>
            <p:cNvPr id="22" name="TextBox 21">
              <a:extLst>
                <a:ext uri="{FF2B5EF4-FFF2-40B4-BE49-F238E27FC236}">
                  <a16:creationId xmlns:a16="http://schemas.microsoft.com/office/drawing/2014/main" id="{FF8693F3-90ED-B42E-A3CD-D03303AFCDA6}"/>
                </a:ext>
              </a:extLst>
            </p:cNvPr>
            <p:cNvSpPr txBox="1"/>
            <p:nvPr/>
          </p:nvSpPr>
          <p:spPr>
            <a:xfrm>
              <a:off x="5577324" y="4613355"/>
              <a:ext cx="560693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dirty="0">
                  <a:cs typeface="Calibri"/>
                </a:rPr>
                <a:t>Errors essentially </a:t>
              </a:r>
              <a:r>
                <a:rPr lang="en-US" sz="2400" dirty="0">
                  <a:solidFill>
                    <a:srgbClr val="FF0000"/>
                  </a:solidFill>
                  <a:cs typeface="Calibri"/>
                </a:rPr>
                <a:t>negligible</a:t>
              </a:r>
              <a:endParaRPr lang="en-US" sz="2400" dirty="0">
                <a:cs typeface="Calibri"/>
              </a:endParaRPr>
            </a:p>
            <a:p>
              <a:pPr marL="285750" indent="-285750">
                <a:buFont typeface="Arial"/>
                <a:buChar char="•"/>
              </a:pPr>
              <a:r>
                <a:rPr lang="en-US" sz="2400" dirty="0">
                  <a:cs typeface="Calibri"/>
                </a:rPr>
                <a:t>Here: # of basis states = 2 × # LECs</a:t>
              </a:r>
            </a:p>
            <a:p>
              <a:pPr marL="285750" indent="-285750">
                <a:buFont typeface="Arial"/>
                <a:buChar char="•"/>
              </a:pPr>
              <a:r>
                <a:rPr lang="en-US" sz="2400" dirty="0">
                  <a:cs typeface="Calibri"/>
                </a:rPr>
                <a:t>Speed-up is implementation-dependent!</a:t>
              </a:r>
            </a:p>
            <a:p>
              <a:pPr marL="285750" indent="-285750">
                <a:buFont typeface="Arial"/>
                <a:buChar char="•"/>
              </a:pPr>
              <a:r>
                <a:rPr lang="en-US" sz="2400" dirty="0">
                  <a:cs typeface="Calibri"/>
                </a:rPr>
                <a:t>Consistent for </a:t>
              </a:r>
            </a:p>
            <a:p>
              <a:pPr marL="285750" indent="-285750">
                <a:buFont typeface="Arial"/>
                <a:buChar char="•"/>
              </a:pPr>
              <a:endParaRPr lang="en-US" sz="2400" dirty="0">
                <a:cs typeface="Calibri"/>
              </a:endParaRPr>
            </a:p>
            <a:p>
              <a:pPr marL="285750" indent="-285750">
                <a:buFont typeface="Arial"/>
                <a:buChar char="•"/>
              </a:pPr>
              <a:endParaRPr lang="en-US" sz="2400" dirty="0">
                <a:cs typeface="Calibri"/>
              </a:endParaRPr>
            </a:p>
          </p:txBody>
        </p:sp>
        <p:sp>
          <p:nvSpPr>
            <p:cNvPr id="23" name="TextBox 22">
              <a:extLst>
                <a:ext uri="{FF2B5EF4-FFF2-40B4-BE49-F238E27FC236}">
                  <a16:creationId xmlns:a16="http://schemas.microsoft.com/office/drawing/2014/main" id="{97595916-56F4-A62D-357E-F8D71C632476}"/>
                </a:ext>
              </a:extLst>
            </p:cNvPr>
            <p:cNvSpPr txBox="1"/>
            <p:nvPr/>
          </p:nvSpPr>
          <p:spPr>
            <a:xfrm>
              <a:off x="5592892" y="6284920"/>
              <a:ext cx="520445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dirty="0">
                  <a:cs typeface="Calibri"/>
                </a:rPr>
                <a:t>Kohn anomalies </a:t>
              </a:r>
              <a:r>
                <a:rPr lang="en-US" sz="2400" dirty="0">
                  <a:solidFill>
                    <a:srgbClr val="FF0000"/>
                  </a:solidFill>
                  <a:cs typeface="Calibri"/>
                </a:rPr>
                <a:t>mitigated!</a:t>
              </a:r>
            </a:p>
          </p:txBody>
        </p:sp>
        <p:sp>
          <p:nvSpPr>
            <p:cNvPr id="24" name="TextBox 23">
              <a:extLst>
                <a:ext uri="{FF2B5EF4-FFF2-40B4-BE49-F238E27FC236}">
                  <a16:creationId xmlns:a16="http://schemas.microsoft.com/office/drawing/2014/main" id="{5D3733FD-6E20-132B-8785-C22FADE9F386}"/>
                </a:ext>
              </a:extLst>
            </p:cNvPr>
            <p:cNvSpPr txBox="1"/>
            <p:nvPr/>
          </p:nvSpPr>
          <p:spPr>
            <a:xfrm>
              <a:off x="5592892" y="2885586"/>
              <a:ext cx="599476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dirty="0">
                  <a:cs typeface="Calibri"/>
                </a:rPr>
                <a:t>Here: </a:t>
              </a:r>
              <a:r>
                <a:rPr lang="en-US" sz="2400" dirty="0" err="1"/>
                <a:t>χEFT</a:t>
              </a:r>
              <a:r>
                <a:rPr lang="en-US" sz="2400" dirty="0">
                  <a:solidFill>
                    <a:srgbClr val="FF0000"/>
                  </a:solidFill>
                </a:rPr>
                <a:t> </a:t>
              </a:r>
              <a:r>
                <a:rPr lang="en-US" sz="2400" dirty="0">
                  <a:cs typeface="Calibri"/>
                </a:rPr>
                <a:t>SMS potential from Reinert et al. </a:t>
              </a:r>
            </a:p>
            <a:p>
              <a:pPr marL="285750" indent="-285750">
                <a:buFont typeface="Arial"/>
                <a:buChar char="•"/>
              </a:pPr>
              <a:r>
                <a:rPr lang="en-US" sz="2400" dirty="0">
                  <a:cs typeface="Calibri"/>
                </a:rPr>
                <a:t>Partial waves up to              </a:t>
              </a:r>
              <a:endParaRPr lang="en-US" sz="1600" dirty="0">
                <a:cs typeface="Calibri"/>
              </a:endParaRPr>
            </a:p>
            <a:p>
              <a:pPr marL="285750" indent="-285750">
                <a:buFont typeface="Arial"/>
                <a:buChar char="•"/>
              </a:pPr>
              <a:r>
                <a:rPr lang="en-US" sz="2400" dirty="0">
                  <a:cs typeface="Calibri"/>
                </a:rPr>
                <a:t>Used LHS to sample 500 parameter sets in an interval of [-5, 5]</a:t>
              </a:r>
            </a:p>
          </p:txBody>
        </p:sp>
        <p:pic>
          <p:nvPicPr>
            <p:cNvPr id="25" name="Picture 24">
              <a:extLst>
                <a:ext uri="{FF2B5EF4-FFF2-40B4-BE49-F238E27FC236}">
                  <a16:creationId xmlns:a16="http://schemas.microsoft.com/office/drawing/2014/main" id="{D4B81A7A-7BDC-13EE-F70A-359F58E48ABD}"/>
                </a:ext>
              </a:extLst>
            </p:cNvPr>
            <p:cNvPicPr>
              <a:picLocks noChangeAspect="1"/>
            </p:cNvPicPr>
            <p:nvPr/>
          </p:nvPicPr>
          <p:blipFill>
            <a:blip r:embed="rId6"/>
            <a:stretch>
              <a:fillRect/>
            </a:stretch>
          </p:blipFill>
          <p:spPr>
            <a:xfrm>
              <a:off x="8418621" y="3386777"/>
              <a:ext cx="823194" cy="274398"/>
            </a:xfrm>
            <a:prstGeom prst="rect">
              <a:avLst/>
            </a:prstGeom>
          </p:spPr>
        </p:pic>
        <p:pic>
          <p:nvPicPr>
            <p:cNvPr id="26" name="Picture 25">
              <a:extLst>
                <a:ext uri="{FF2B5EF4-FFF2-40B4-BE49-F238E27FC236}">
                  <a16:creationId xmlns:a16="http://schemas.microsoft.com/office/drawing/2014/main" id="{02FA1971-7F9E-1AD8-C523-702A1079E33C}"/>
                </a:ext>
              </a:extLst>
            </p:cNvPr>
            <p:cNvPicPr>
              <a:picLocks noChangeAspect="1"/>
            </p:cNvPicPr>
            <p:nvPr/>
          </p:nvPicPr>
          <p:blipFill>
            <a:blip r:embed="rId7"/>
            <a:stretch>
              <a:fillRect/>
            </a:stretch>
          </p:blipFill>
          <p:spPr>
            <a:xfrm>
              <a:off x="7784065" y="5819353"/>
              <a:ext cx="2625144" cy="240997"/>
            </a:xfrm>
            <a:prstGeom prst="rect">
              <a:avLst/>
            </a:prstGeom>
          </p:spPr>
        </p:pic>
        <p:sp>
          <p:nvSpPr>
            <p:cNvPr id="27" name="TextBox 26">
              <a:extLst>
                <a:ext uri="{FF2B5EF4-FFF2-40B4-BE49-F238E27FC236}">
                  <a16:creationId xmlns:a16="http://schemas.microsoft.com/office/drawing/2014/main" id="{EC66BA0F-F221-6571-C85A-EDAA6E3E8CA3}"/>
                </a:ext>
              </a:extLst>
            </p:cNvPr>
            <p:cNvSpPr txBox="1"/>
            <p:nvPr/>
          </p:nvSpPr>
          <p:spPr>
            <a:xfrm>
              <a:off x="5577324" y="2358492"/>
              <a:ext cx="6255367" cy="461665"/>
            </a:xfrm>
            <a:prstGeom prst="rect">
              <a:avLst/>
            </a:prstGeom>
            <a:noFill/>
          </p:spPr>
          <p:txBody>
            <a:bodyPr wrap="none" rtlCol="0">
              <a:spAutoFit/>
            </a:bodyPr>
            <a:lstStyle/>
            <a:p>
              <a:r>
                <a:rPr lang="en-US" sz="2400" dirty="0"/>
                <a:t>Latest from Alberto Garcia et al. </a:t>
              </a:r>
              <a:r>
                <a:rPr lang="en-US" sz="2000" dirty="0"/>
                <a:t>(to be posted soon)</a:t>
              </a:r>
            </a:p>
          </p:txBody>
        </p:sp>
      </p:grpSp>
      <p:grpSp>
        <p:nvGrpSpPr>
          <p:cNvPr id="29" name="Group 28">
            <a:extLst>
              <a:ext uri="{FF2B5EF4-FFF2-40B4-BE49-F238E27FC236}">
                <a16:creationId xmlns:a16="http://schemas.microsoft.com/office/drawing/2014/main" id="{0200F30A-8981-A8FA-8B4B-2335D21A58B3}"/>
              </a:ext>
            </a:extLst>
          </p:cNvPr>
          <p:cNvGrpSpPr/>
          <p:nvPr/>
        </p:nvGrpSpPr>
        <p:grpSpPr>
          <a:xfrm>
            <a:off x="2192423" y="100535"/>
            <a:ext cx="8402880" cy="871397"/>
            <a:chOff x="2192423" y="100535"/>
            <a:chExt cx="8402880" cy="871397"/>
          </a:xfrm>
        </p:grpSpPr>
        <p:sp>
          <p:nvSpPr>
            <p:cNvPr id="30" name="Rectangle 29">
              <a:extLst>
                <a:ext uri="{FF2B5EF4-FFF2-40B4-BE49-F238E27FC236}">
                  <a16:creationId xmlns:a16="http://schemas.microsoft.com/office/drawing/2014/main" id="{0DFDB921-1D12-1995-31A4-47D5206ADC5B}"/>
                </a:ext>
              </a:extLst>
            </p:cNvPr>
            <p:cNvSpPr/>
            <p:nvPr/>
          </p:nvSpPr>
          <p:spPr>
            <a:xfrm>
              <a:off x="2192423" y="213069"/>
              <a:ext cx="7520328" cy="646331"/>
            </a:xfrm>
            <a:prstGeom prst="rect">
              <a:avLst/>
            </a:prstGeom>
          </p:spPr>
          <p:txBody>
            <a:bodyPr wrap="none">
              <a:spAutoFit/>
            </a:bodyPr>
            <a:lstStyle/>
            <a:p>
              <a:r>
                <a:rPr lang="en-US" sz="3600" b="1" i="0" dirty="0">
                  <a:solidFill>
                    <a:srgbClr val="FF0000"/>
                  </a:solidFill>
                  <a:effectLst/>
                </a:rPr>
                <a:t>EC emulators for NN and 3N scattering</a:t>
              </a:r>
              <a:endParaRPr lang="en-US" sz="3600" b="1" dirty="0">
                <a:solidFill>
                  <a:srgbClr val="FF0000"/>
                </a:solidFill>
              </a:endParaRPr>
            </a:p>
          </p:txBody>
        </p:sp>
        <p:pic>
          <p:nvPicPr>
            <p:cNvPr id="31" name="Picture 30">
              <a:extLst>
                <a:ext uri="{FF2B5EF4-FFF2-40B4-BE49-F238E27FC236}">
                  <a16:creationId xmlns:a16="http://schemas.microsoft.com/office/drawing/2014/main" id="{BD7C6996-E7A2-4547-C695-BA02991301C9}"/>
                </a:ext>
              </a:extLst>
            </p:cNvPr>
            <p:cNvPicPr>
              <a:picLocks noChangeAspect="1"/>
            </p:cNvPicPr>
            <p:nvPr/>
          </p:nvPicPr>
          <p:blipFill>
            <a:blip r:embed="rId8"/>
            <a:stretch>
              <a:fillRect/>
            </a:stretch>
          </p:blipFill>
          <p:spPr>
            <a:xfrm>
              <a:off x="9712751" y="100535"/>
              <a:ext cx="882552" cy="871397"/>
            </a:xfrm>
            <a:prstGeom prst="rect">
              <a:avLst/>
            </a:prstGeom>
          </p:spPr>
        </p:pic>
      </p:grpSp>
    </p:spTree>
    <p:extLst>
      <p:ext uri="{BB962C8B-B14F-4D97-AF65-F5344CB8AC3E}">
        <p14:creationId xmlns:p14="http://schemas.microsoft.com/office/powerpoint/2010/main" val="436235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45B6C08-3D60-CD4E-B130-81008A371D65}"/>
              </a:ext>
            </a:extLst>
          </p:cNvPr>
          <p:cNvSpPr txBox="1"/>
          <p:nvPr/>
        </p:nvSpPr>
        <p:spPr>
          <a:xfrm>
            <a:off x="76916" y="892246"/>
            <a:ext cx="12397946" cy="1685077"/>
          </a:xfrm>
          <a:prstGeom prst="rect">
            <a:avLst/>
          </a:prstGeom>
          <a:noFill/>
        </p:spPr>
        <p:txBody>
          <a:bodyPr wrap="none" rtlCol="0">
            <a:spAutoFit/>
          </a:bodyPr>
          <a:lstStyle/>
          <a:p>
            <a:pPr marL="192024" indent="-192024">
              <a:spcAft>
                <a:spcPts val="300"/>
              </a:spcAft>
              <a:buFont typeface="Arial" panose="020B0604020202020204" pitchFamily="34" charset="0"/>
              <a:buChar char="•"/>
            </a:pPr>
            <a:r>
              <a:rPr lang="en-US" sz="2400" dirty="0"/>
              <a:t>EC extended to 2-body scattering by </a:t>
            </a:r>
            <a:r>
              <a:rPr lang="en-US" sz="2400" dirty="0" err="1"/>
              <a:t>rjf</a:t>
            </a:r>
            <a:r>
              <a:rPr lang="en-US" sz="2400" dirty="0"/>
              <a:t> et al., </a:t>
            </a:r>
            <a:r>
              <a:rPr lang="en-US" sz="2400" dirty="0">
                <a:hlinkClick r:id="rId2"/>
              </a:rPr>
              <a:t>PLB (2020)</a:t>
            </a:r>
            <a:r>
              <a:rPr lang="en-US" sz="2400" dirty="0"/>
              <a:t> using the Kohn variational principle.</a:t>
            </a:r>
          </a:p>
          <a:p>
            <a:pPr marL="192024" indent="-192024">
              <a:spcAft>
                <a:spcPts val="300"/>
              </a:spcAft>
              <a:buFont typeface="Arial" panose="020B0604020202020204" pitchFamily="34" charset="0"/>
              <a:buChar char="•"/>
            </a:pPr>
            <a:r>
              <a:rPr lang="en-US" sz="2400" dirty="0"/>
              <a:t>Method improved by </a:t>
            </a:r>
            <a:r>
              <a:rPr lang="en-US" sz="2400" dirty="0" err="1"/>
              <a:t>Drischler</a:t>
            </a:r>
            <a:r>
              <a:rPr lang="en-US" sz="2400" dirty="0"/>
              <a:t> et al., </a:t>
            </a:r>
            <a:r>
              <a:rPr lang="en-US" sz="2400" dirty="0">
                <a:hlinkClick r:id="rId3"/>
              </a:rPr>
              <a:t>PLB (2021)</a:t>
            </a:r>
            <a:r>
              <a:rPr lang="en-US" sz="2400" dirty="0"/>
              <a:t> (e.g., mitigate Kohn anomalies).</a:t>
            </a:r>
          </a:p>
          <a:p>
            <a:pPr marL="192024" indent="-192024">
              <a:spcAft>
                <a:spcPts val="300"/>
              </a:spcAft>
              <a:buFont typeface="Arial" panose="020B0604020202020204" pitchFamily="34" charset="0"/>
              <a:buChar char="•"/>
            </a:pPr>
            <a:r>
              <a:rPr lang="en-US" sz="2400" dirty="0"/>
              <a:t>Two-body emulation w/o </a:t>
            </a:r>
            <a:r>
              <a:rPr lang="en-US" sz="2400" dirty="0" err="1"/>
              <a:t>wfs</a:t>
            </a:r>
            <a:r>
              <a:rPr lang="en-US" sz="2400" dirty="0"/>
              <a:t> by Melendez et al., </a:t>
            </a:r>
            <a:r>
              <a:rPr lang="en-US" sz="2400" dirty="0">
                <a:solidFill>
                  <a:srgbClr val="0563C1"/>
                </a:solidFill>
                <a:hlinkClick r:id="rId4"/>
              </a:rPr>
              <a:t>PLB (2021) </a:t>
            </a:r>
            <a:r>
              <a:rPr lang="en-US" sz="2400" dirty="0"/>
              <a:t>(Newton variational method).</a:t>
            </a:r>
          </a:p>
          <a:p>
            <a:pPr marL="192024" indent="-192024">
              <a:buFont typeface="Arial" panose="020B0604020202020204" pitchFamily="34" charset="0"/>
              <a:buChar char="•"/>
            </a:pPr>
            <a:endParaRPr lang="en-US" sz="2400" dirty="0"/>
          </a:p>
        </p:txBody>
      </p:sp>
      <p:grpSp>
        <p:nvGrpSpPr>
          <p:cNvPr id="21" name="Group 20">
            <a:extLst>
              <a:ext uri="{FF2B5EF4-FFF2-40B4-BE49-F238E27FC236}">
                <a16:creationId xmlns:a16="http://schemas.microsoft.com/office/drawing/2014/main" id="{64A2EE94-CD3C-782E-8AE8-F9541DA59FFF}"/>
              </a:ext>
            </a:extLst>
          </p:cNvPr>
          <p:cNvGrpSpPr/>
          <p:nvPr/>
        </p:nvGrpSpPr>
        <p:grpSpPr>
          <a:xfrm>
            <a:off x="5577324" y="2358492"/>
            <a:ext cx="6255367" cy="4563187"/>
            <a:chOff x="5577324" y="2358492"/>
            <a:chExt cx="6255367" cy="4563187"/>
          </a:xfrm>
        </p:grpSpPr>
        <p:sp>
          <p:nvSpPr>
            <p:cNvPr id="22" name="TextBox 21">
              <a:extLst>
                <a:ext uri="{FF2B5EF4-FFF2-40B4-BE49-F238E27FC236}">
                  <a16:creationId xmlns:a16="http://schemas.microsoft.com/office/drawing/2014/main" id="{FF8693F3-90ED-B42E-A3CD-D03303AFCDA6}"/>
                </a:ext>
              </a:extLst>
            </p:cNvPr>
            <p:cNvSpPr txBox="1"/>
            <p:nvPr/>
          </p:nvSpPr>
          <p:spPr>
            <a:xfrm>
              <a:off x="5577324" y="4613355"/>
              <a:ext cx="560693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dirty="0">
                  <a:cs typeface="Calibri"/>
                </a:rPr>
                <a:t>Errors essentially </a:t>
              </a:r>
              <a:r>
                <a:rPr lang="en-US" sz="2400" dirty="0">
                  <a:solidFill>
                    <a:srgbClr val="FF0000"/>
                  </a:solidFill>
                  <a:cs typeface="Calibri"/>
                </a:rPr>
                <a:t>negligible</a:t>
              </a:r>
              <a:endParaRPr lang="en-US" sz="2400" dirty="0">
                <a:cs typeface="Calibri"/>
              </a:endParaRPr>
            </a:p>
            <a:p>
              <a:pPr marL="285750" indent="-285750">
                <a:buFont typeface="Arial"/>
                <a:buChar char="•"/>
              </a:pPr>
              <a:r>
                <a:rPr lang="en-US" sz="2400" dirty="0">
                  <a:cs typeface="Calibri"/>
                </a:rPr>
                <a:t>Here: # of basis states = 2 × # LECs</a:t>
              </a:r>
            </a:p>
            <a:p>
              <a:pPr marL="285750" indent="-285750">
                <a:buFont typeface="Arial"/>
                <a:buChar char="•"/>
              </a:pPr>
              <a:r>
                <a:rPr lang="en-US" sz="2400" dirty="0">
                  <a:cs typeface="Calibri"/>
                </a:rPr>
                <a:t>Speed-up is implementation-dependent!</a:t>
              </a:r>
            </a:p>
            <a:p>
              <a:pPr marL="285750" indent="-285750">
                <a:buFont typeface="Arial"/>
                <a:buChar char="•"/>
              </a:pPr>
              <a:r>
                <a:rPr lang="en-US" sz="2400" dirty="0">
                  <a:cs typeface="Calibri"/>
                </a:rPr>
                <a:t>Consistent for </a:t>
              </a:r>
            </a:p>
            <a:p>
              <a:pPr marL="285750" indent="-285750">
                <a:buFont typeface="Arial"/>
                <a:buChar char="•"/>
              </a:pPr>
              <a:endParaRPr lang="en-US" sz="2400" dirty="0">
                <a:cs typeface="Calibri"/>
              </a:endParaRPr>
            </a:p>
            <a:p>
              <a:pPr marL="285750" indent="-285750">
                <a:buFont typeface="Arial"/>
                <a:buChar char="•"/>
              </a:pPr>
              <a:endParaRPr lang="en-US" sz="2400" dirty="0">
                <a:cs typeface="Calibri"/>
              </a:endParaRPr>
            </a:p>
          </p:txBody>
        </p:sp>
        <p:sp>
          <p:nvSpPr>
            <p:cNvPr id="23" name="TextBox 22">
              <a:extLst>
                <a:ext uri="{FF2B5EF4-FFF2-40B4-BE49-F238E27FC236}">
                  <a16:creationId xmlns:a16="http://schemas.microsoft.com/office/drawing/2014/main" id="{97595916-56F4-A62D-357E-F8D71C632476}"/>
                </a:ext>
              </a:extLst>
            </p:cNvPr>
            <p:cNvSpPr txBox="1"/>
            <p:nvPr/>
          </p:nvSpPr>
          <p:spPr>
            <a:xfrm>
              <a:off x="5592892" y="6284920"/>
              <a:ext cx="520445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dirty="0">
                  <a:cs typeface="Calibri"/>
                </a:rPr>
                <a:t>Kohn anomalies </a:t>
              </a:r>
              <a:r>
                <a:rPr lang="en-US" sz="2400" dirty="0">
                  <a:solidFill>
                    <a:srgbClr val="FF0000"/>
                  </a:solidFill>
                  <a:cs typeface="Calibri"/>
                </a:rPr>
                <a:t>mitigated!</a:t>
              </a:r>
            </a:p>
          </p:txBody>
        </p:sp>
        <p:sp>
          <p:nvSpPr>
            <p:cNvPr id="24" name="TextBox 23">
              <a:extLst>
                <a:ext uri="{FF2B5EF4-FFF2-40B4-BE49-F238E27FC236}">
                  <a16:creationId xmlns:a16="http://schemas.microsoft.com/office/drawing/2014/main" id="{5D3733FD-6E20-132B-8785-C22FADE9F386}"/>
                </a:ext>
              </a:extLst>
            </p:cNvPr>
            <p:cNvSpPr txBox="1"/>
            <p:nvPr/>
          </p:nvSpPr>
          <p:spPr>
            <a:xfrm>
              <a:off x="5592892" y="2885586"/>
              <a:ext cx="599476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dirty="0">
                  <a:cs typeface="Calibri"/>
                </a:rPr>
                <a:t>Here: </a:t>
              </a:r>
              <a:r>
                <a:rPr lang="en-US" sz="2400" dirty="0" err="1"/>
                <a:t>χEFT</a:t>
              </a:r>
              <a:r>
                <a:rPr lang="en-US" sz="2400" dirty="0">
                  <a:solidFill>
                    <a:srgbClr val="FF0000"/>
                  </a:solidFill>
                </a:rPr>
                <a:t> </a:t>
              </a:r>
              <a:r>
                <a:rPr lang="en-US" sz="2400" dirty="0">
                  <a:cs typeface="Calibri"/>
                </a:rPr>
                <a:t>SMS potential from Reinert et al. </a:t>
              </a:r>
            </a:p>
            <a:p>
              <a:pPr marL="285750" indent="-285750">
                <a:buFont typeface="Arial"/>
                <a:buChar char="•"/>
              </a:pPr>
              <a:r>
                <a:rPr lang="en-US" sz="2400" dirty="0">
                  <a:cs typeface="Calibri"/>
                </a:rPr>
                <a:t>Partial waves up to              </a:t>
              </a:r>
              <a:endParaRPr lang="en-US" sz="1600" dirty="0">
                <a:cs typeface="Calibri"/>
              </a:endParaRPr>
            </a:p>
            <a:p>
              <a:pPr marL="285750" indent="-285750">
                <a:buFont typeface="Arial"/>
                <a:buChar char="•"/>
              </a:pPr>
              <a:r>
                <a:rPr lang="en-US" sz="2400" dirty="0">
                  <a:cs typeface="Calibri"/>
                </a:rPr>
                <a:t>Used LHS to sample 500 parameter sets in an interval of [-5, 5]</a:t>
              </a:r>
            </a:p>
          </p:txBody>
        </p:sp>
        <p:pic>
          <p:nvPicPr>
            <p:cNvPr id="25" name="Picture 24">
              <a:extLst>
                <a:ext uri="{FF2B5EF4-FFF2-40B4-BE49-F238E27FC236}">
                  <a16:creationId xmlns:a16="http://schemas.microsoft.com/office/drawing/2014/main" id="{D4B81A7A-7BDC-13EE-F70A-359F58E48ABD}"/>
                </a:ext>
              </a:extLst>
            </p:cNvPr>
            <p:cNvPicPr>
              <a:picLocks noChangeAspect="1"/>
            </p:cNvPicPr>
            <p:nvPr/>
          </p:nvPicPr>
          <p:blipFill>
            <a:blip r:embed="rId5"/>
            <a:stretch>
              <a:fillRect/>
            </a:stretch>
          </p:blipFill>
          <p:spPr>
            <a:xfrm>
              <a:off x="8418621" y="3386777"/>
              <a:ext cx="823194" cy="274398"/>
            </a:xfrm>
            <a:prstGeom prst="rect">
              <a:avLst/>
            </a:prstGeom>
          </p:spPr>
        </p:pic>
        <p:pic>
          <p:nvPicPr>
            <p:cNvPr id="26" name="Picture 25">
              <a:extLst>
                <a:ext uri="{FF2B5EF4-FFF2-40B4-BE49-F238E27FC236}">
                  <a16:creationId xmlns:a16="http://schemas.microsoft.com/office/drawing/2014/main" id="{02FA1971-7F9E-1AD8-C523-702A1079E33C}"/>
                </a:ext>
              </a:extLst>
            </p:cNvPr>
            <p:cNvPicPr>
              <a:picLocks noChangeAspect="1"/>
            </p:cNvPicPr>
            <p:nvPr/>
          </p:nvPicPr>
          <p:blipFill>
            <a:blip r:embed="rId6"/>
            <a:stretch>
              <a:fillRect/>
            </a:stretch>
          </p:blipFill>
          <p:spPr>
            <a:xfrm>
              <a:off x="7784065" y="5819353"/>
              <a:ext cx="2625144" cy="240997"/>
            </a:xfrm>
            <a:prstGeom prst="rect">
              <a:avLst/>
            </a:prstGeom>
          </p:spPr>
        </p:pic>
        <p:sp>
          <p:nvSpPr>
            <p:cNvPr id="27" name="TextBox 26">
              <a:extLst>
                <a:ext uri="{FF2B5EF4-FFF2-40B4-BE49-F238E27FC236}">
                  <a16:creationId xmlns:a16="http://schemas.microsoft.com/office/drawing/2014/main" id="{EC66BA0F-F221-6571-C85A-EDAA6E3E8CA3}"/>
                </a:ext>
              </a:extLst>
            </p:cNvPr>
            <p:cNvSpPr txBox="1"/>
            <p:nvPr/>
          </p:nvSpPr>
          <p:spPr>
            <a:xfrm>
              <a:off x="5577324" y="2358492"/>
              <a:ext cx="6255367" cy="461665"/>
            </a:xfrm>
            <a:prstGeom prst="rect">
              <a:avLst/>
            </a:prstGeom>
            <a:noFill/>
          </p:spPr>
          <p:txBody>
            <a:bodyPr wrap="none" rtlCol="0">
              <a:spAutoFit/>
            </a:bodyPr>
            <a:lstStyle/>
            <a:p>
              <a:r>
                <a:rPr lang="en-US" sz="2400" dirty="0"/>
                <a:t>Latest from Alberto Garcia et al. </a:t>
              </a:r>
              <a:r>
                <a:rPr lang="en-US" sz="2000" dirty="0"/>
                <a:t>(to be posted soon)</a:t>
              </a:r>
            </a:p>
          </p:txBody>
        </p:sp>
      </p:grpSp>
      <p:grpSp>
        <p:nvGrpSpPr>
          <p:cNvPr id="29" name="Group 28">
            <a:extLst>
              <a:ext uri="{FF2B5EF4-FFF2-40B4-BE49-F238E27FC236}">
                <a16:creationId xmlns:a16="http://schemas.microsoft.com/office/drawing/2014/main" id="{0200F30A-8981-A8FA-8B4B-2335D21A58B3}"/>
              </a:ext>
            </a:extLst>
          </p:cNvPr>
          <p:cNvGrpSpPr/>
          <p:nvPr/>
        </p:nvGrpSpPr>
        <p:grpSpPr>
          <a:xfrm>
            <a:off x="2192423" y="100535"/>
            <a:ext cx="8402880" cy="871397"/>
            <a:chOff x="2192423" y="100535"/>
            <a:chExt cx="8402880" cy="871397"/>
          </a:xfrm>
        </p:grpSpPr>
        <p:sp>
          <p:nvSpPr>
            <p:cNvPr id="30" name="Rectangle 29">
              <a:extLst>
                <a:ext uri="{FF2B5EF4-FFF2-40B4-BE49-F238E27FC236}">
                  <a16:creationId xmlns:a16="http://schemas.microsoft.com/office/drawing/2014/main" id="{0DFDB921-1D12-1995-31A4-47D5206ADC5B}"/>
                </a:ext>
              </a:extLst>
            </p:cNvPr>
            <p:cNvSpPr/>
            <p:nvPr/>
          </p:nvSpPr>
          <p:spPr>
            <a:xfrm>
              <a:off x="2192423" y="213069"/>
              <a:ext cx="7520328" cy="646331"/>
            </a:xfrm>
            <a:prstGeom prst="rect">
              <a:avLst/>
            </a:prstGeom>
          </p:spPr>
          <p:txBody>
            <a:bodyPr wrap="none">
              <a:spAutoFit/>
            </a:bodyPr>
            <a:lstStyle/>
            <a:p>
              <a:r>
                <a:rPr lang="en-US" sz="3600" b="1" i="0" dirty="0">
                  <a:solidFill>
                    <a:srgbClr val="FF0000"/>
                  </a:solidFill>
                  <a:effectLst/>
                </a:rPr>
                <a:t>EC emulators for NN and 3N scattering</a:t>
              </a:r>
              <a:endParaRPr lang="en-US" sz="3600" b="1" dirty="0">
                <a:solidFill>
                  <a:srgbClr val="FF0000"/>
                </a:solidFill>
              </a:endParaRPr>
            </a:p>
          </p:txBody>
        </p:sp>
        <p:pic>
          <p:nvPicPr>
            <p:cNvPr id="31" name="Picture 30">
              <a:extLst>
                <a:ext uri="{FF2B5EF4-FFF2-40B4-BE49-F238E27FC236}">
                  <a16:creationId xmlns:a16="http://schemas.microsoft.com/office/drawing/2014/main" id="{BD7C6996-E7A2-4547-C695-BA02991301C9}"/>
                </a:ext>
              </a:extLst>
            </p:cNvPr>
            <p:cNvPicPr>
              <a:picLocks noChangeAspect="1"/>
            </p:cNvPicPr>
            <p:nvPr/>
          </p:nvPicPr>
          <p:blipFill>
            <a:blip r:embed="rId7"/>
            <a:stretch>
              <a:fillRect/>
            </a:stretch>
          </p:blipFill>
          <p:spPr>
            <a:xfrm>
              <a:off x="9712751" y="100535"/>
              <a:ext cx="882552" cy="871397"/>
            </a:xfrm>
            <a:prstGeom prst="rect">
              <a:avLst/>
            </a:prstGeom>
          </p:spPr>
        </p:pic>
      </p:grpSp>
      <p:pic>
        <p:nvPicPr>
          <p:cNvPr id="3" name="Picture 2" descr="Chart, histogram&#10;&#10;Description automatically generated">
            <a:extLst>
              <a:ext uri="{FF2B5EF4-FFF2-40B4-BE49-F238E27FC236}">
                <a16:creationId xmlns:a16="http://schemas.microsoft.com/office/drawing/2014/main" id="{9E4E6875-7FEC-F1B1-FF08-AC080D57B73E}"/>
              </a:ext>
            </a:extLst>
          </p:cNvPr>
          <p:cNvPicPr>
            <a:picLocks noChangeAspect="1"/>
          </p:cNvPicPr>
          <p:nvPr/>
        </p:nvPicPr>
        <p:blipFill>
          <a:blip r:embed="rId8"/>
          <a:stretch>
            <a:fillRect/>
          </a:stretch>
        </p:blipFill>
        <p:spPr>
          <a:xfrm>
            <a:off x="350370" y="2385891"/>
            <a:ext cx="4596383" cy="4332656"/>
          </a:xfrm>
          <a:prstGeom prst="rect">
            <a:avLst/>
          </a:prstGeom>
        </p:spPr>
      </p:pic>
      <p:sp>
        <p:nvSpPr>
          <p:cNvPr id="4" name="TextBox 3">
            <a:extLst>
              <a:ext uri="{FF2B5EF4-FFF2-40B4-BE49-F238E27FC236}">
                <a16:creationId xmlns:a16="http://schemas.microsoft.com/office/drawing/2014/main" id="{4044300B-6605-DF0A-BF68-5A673C9CD82C}"/>
              </a:ext>
            </a:extLst>
          </p:cNvPr>
          <p:cNvSpPr txBox="1"/>
          <p:nvPr/>
        </p:nvSpPr>
        <p:spPr>
          <a:xfrm>
            <a:off x="2922896" y="2782669"/>
            <a:ext cx="2435410" cy="646331"/>
          </a:xfrm>
          <a:prstGeom prst="rect">
            <a:avLst/>
          </a:prstGeom>
          <a:solidFill>
            <a:schemeClr val="bg1">
              <a:alpha val="71935"/>
            </a:schemeClr>
          </a:solidFill>
        </p:spPr>
        <p:txBody>
          <a:bodyPr wrap="none" rtlCol="0">
            <a:spAutoFit/>
          </a:bodyPr>
          <a:lstStyle/>
          <a:p>
            <a:r>
              <a:rPr lang="en-US" dirty="0">
                <a:solidFill>
                  <a:srgbClr val="FF0000"/>
                </a:solidFill>
              </a:rPr>
              <a:t>NN analyzing power</a:t>
            </a:r>
            <a:br>
              <a:rPr lang="en-US" dirty="0">
                <a:solidFill>
                  <a:srgbClr val="FF0000"/>
                </a:solidFill>
              </a:rPr>
            </a:br>
            <a:r>
              <a:rPr lang="en-US" dirty="0">
                <a:solidFill>
                  <a:srgbClr val="FF0000"/>
                </a:solidFill>
              </a:rPr>
              <a:t>for </a:t>
            </a:r>
            <a:r>
              <a:rPr lang="en-US" dirty="0" err="1">
                <a:solidFill>
                  <a:srgbClr val="FF0000"/>
                </a:solidFill>
              </a:rPr>
              <a:t>χEFT</a:t>
            </a:r>
            <a:r>
              <a:rPr lang="en-US" dirty="0">
                <a:solidFill>
                  <a:srgbClr val="FF0000"/>
                </a:solidFill>
              </a:rPr>
              <a:t> potential (SMS)</a:t>
            </a:r>
          </a:p>
        </p:txBody>
      </p:sp>
    </p:spTree>
    <p:extLst>
      <p:ext uri="{BB962C8B-B14F-4D97-AF65-F5344CB8AC3E}">
        <p14:creationId xmlns:p14="http://schemas.microsoft.com/office/powerpoint/2010/main" val="245873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 histogram&#10;&#10;Description automatically generated">
            <a:extLst>
              <a:ext uri="{FF2B5EF4-FFF2-40B4-BE49-F238E27FC236}">
                <a16:creationId xmlns:a16="http://schemas.microsoft.com/office/drawing/2014/main" id="{807541EC-DDD3-DB9F-7E7F-836CB5EC6290}"/>
              </a:ext>
            </a:extLst>
          </p:cNvPr>
          <p:cNvPicPr>
            <a:picLocks noChangeAspect="1"/>
          </p:cNvPicPr>
          <p:nvPr/>
        </p:nvPicPr>
        <p:blipFill>
          <a:blip r:embed="rId2"/>
          <a:stretch>
            <a:fillRect/>
          </a:stretch>
        </p:blipFill>
        <p:spPr>
          <a:xfrm>
            <a:off x="350370" y="2385891"/>
            <a:ext cx="4596383" cy="4332656"/>
          </a:xfrm>
          <a:prstGeom prst="rect">
            <a:avLst/>
          </a:prstGeom>
        </p:spPr>
      </p:pic>
      <p:sp>
        <p:nvSpPr>
          <p:cNvPr id="5" name="TextBox 4">
            <a:extLst>
              <a:ext uri="{FF2B5EF4-FFF2-40B4-BE49-F238E27FC236}">
                <a16:creationId xmlns:a16="http://schemas.microsoft.com/office/drawing/2014/main" id="{D45B6C08-3D60-CD4E-B130-81008A371D65}"/>
              </a:ext>
            </a:extLst>
          </p:cNvPr>
          <p:cNvSpPr txBox="1"/>
          <p:nvPr/>
        </p:nvSpPr>
        <p:spPr>
          <a:xfrm>
            <a:off x="76916" y="892246"/>
            <a:ext cx="12397946" cy="1685077"/>
          </a:xfrm>
          <a:prstGeom prst="rect">
            <a:avLst/>
          </a:prstGeom>
          <a:noFill/>
        </p:spPr>
        <p:txBody>
          <a:bodyPr wrap="none" rtlCol="0">
            <a:spAutoFit/>
          </a:bodyPr>
          <a:lstStyle/>
          <a:p>
            <a:pPr marL="192024" indent="-192024">
              <a:spcAft>
                <a:spcPts val="300"/>
              </a:spcAft>
              <a:buFont typeface="Arial" panose="020B0604020202020204" pitchFamily="34" charset="0"/>
              <a:buChar char="•"/>
            </a:pPr>
            <a:r>
              <a:rPr lang="en-US" sz="2400" dirty="0"/>
              <a:t>EC extended to 2-body scattering by </a:t>
            </a:r>
            <a:r>
              <a:rPr lang="en-US" sz="2400" dirty="0" err="1"/>
              <a:t>rjf</a:t>
            </a:r>
            <a:r>
              <a:rPr lang="en-US" sz="2400" dirty="0"/>
              <a:t> et al., </a:t>
            </a:r>
            <a:r>
              <a:rPr lang="en-US" sz="2400" dirty="0">
                <a:hlinkClick r:id="rId3"/>
              </a:rPr>
              <a:t>PLB (2020)</a:t>
            </a:r>
            <a:r>
              <a:rPr lang="en-US" sz="2400" dirty="0"/>
              <a:t> using the Kohn variational principle.</a:t>
            </a:r>
          </a:p>
          <a:p>
            <a:pPr marL="192024" indent="-192024">
              <a:spcAft>
                <a:spcPts val="300"/>
              </a:spcAft>
              <a:buFont typeface="Arial" panose="020B0604020202020204" pitchFamily="34" charset="0"/>
              <a:buChar char="•"/>
            </a:pPr>
            <a:r>
              <a:rPr lang="en-US" sz="2400" dirty="0"/>
              <a:t>Method improved by </a:t>
            </a:r>
            <a:r>
              <a:rPr lang="en-US" sz="2400" dirty="0" err="1"/>
              <a:t>Drischler</a:t>
            </a:r>
            <a:r>
              <a:rPr lang="en-US" sz="2400" dirty="0"/>
              <a:t> et al., </a:t>
            </a:r>
            <a:r>
              <a:rPr lang="en-US" sz="2400" dirty="0">
                <a:hlinkClick r:id="rId4"/>
              </a:rPr>
              <a:t>PLB (2021)</a:t>
            </a:r>
            <a:r>
              <a:rPr lang="en-US" sz="2400" dirty="0"/>
              <a:t> (e.g., mitigate Kohn anomalies).</a:t>
            </a:r>
          </a:p>
          <a:p>
            <a:pPr marL="192024" indent="-192024">
              <a:spcAft>
                <a:spcPts val="300"/>
              </a:spcAft>
              <a:buFont typeface="Arial" panose="020B0604020202020204" pitchFamily="34" charset="0"/>
              <a:buChar char="•"/>
            </a:pPr>
            <a:r>
              <a:rPr lang="en-US" sz="2400" dirty="0"/>
              <a:t>Two-body emulation w/o </a:t>
            </a:r>
            <a:r>
              <a:rPr lang="en-US" sz="2400" dirty="0" err="1"/>
              <a:t>wfs</a:t>
            </a:r>
            <a:r>
              <a:rPr lang="en-US" sz="2400" dirty="0"/>
              <a:t> by Melendez et al., </a:t>
            </a:r>
            <a:r>
              <a:rPr lang="en-US" sz="2400" dirty="0">
                <a:solidFill>
                  <a:srgbClr val="0563C1"/>
                </a:solidFill>
                <a:hlinkClick r:id="rId5"/>
              </a:rPr>
              <a:t>PLB (2021) </a:t>
            </a:r>
            <a:r>
              <a:rPr lang="en-US" sz="2400" dirty="0"/>
              <a:t>(Newton variational method).</a:t>
            </a:r>
          </a:p>
          <a:p>
            <a:pPr marL="192024" indent="-192024">
              <a:buFont typeface="Arial" panose="020B0604020202020204" pitchFamily="34" charset="0"/>
              <a:buChar char="•"/>
            </a:pPr>
            <a:endParaRPr lang="en-US" sz="2400" dirty="0"/>
          </a:p>
        </p:txBody>
      </p:sp>
      <p:sp>
        <p:nvSpPr>
          <p:cNvPr id="6" name="TextBox 5">
            <a:extLst>
              <a:ext uri="{FF2B5EF4-FFF2-40B4-BE49-F238E27FC236}">
                <a16:creationId xmlns:a16="http://schemas.microsoft.com/office/drawing/2014/main" id="{5BEE0FE4-A90B-5745-BC33-71A0832523D8}"/>
              </a:ext>
            </a:extLst>
          </p:cNvPr>
          <p:cNvSpPr txBox="1"/>
          <p:nvPr/>
        </p:nvSpPr>
        <p:spPr>
          <a:xfrm>
            <a:off x="2922896" y="2782669"/>
            <a:ext cx="2435410" cy="646331"/>
          </a:xfrm>
          <a:prstGeom prst="rect">
            <a:avLst/>
          </a:prstGeom>
          <a:solidFill>
            <a:schemeClr val="bg1">
              <a:alpha val="71935"/>
            </a:schemeClr>
          </a:solidFill>
        </p:spPr>
        <p:txBody>
          <a:bodyPr wrap="none" rtlCol="0">
            <a:spAutoFit/>
          </a:bodyPr>
          <a:lstStyle/>
          <a:p>
            <a:r>
              <a:rPr lang="en-US" dirty="0">
                <a:solidFill>
                  <a:srgbClr val="FF0000"/>
                </a:solidFill>
              </a:rPr>
              <a:t>NN analyzing power</a:t>
            </a:r>
            <a:br>
              <a:rPr lang="en-US" dirty="0">
                <a:solidFill>
                  <a:srgbClr val="FF0000"/>
                </a:solidFill>
              </a:rPr>
            </a:br>
            <a:r>
              <a:rPr lang="en-US" dirty="0">
                <a:solidFill>
                  <a:srgbClr val="FF0000"/>
                </a:solidFill>
              </a:rPr>
              <a:t>for </a:t>
            </a:r>
            <a:r>
              <a:rPr lang="en-US" dirty="0" err="1">
                <a:solidFill>
                  <a:srgbClr val="FF0000"/>
                </a:solidFill>
              </a:rPr>
              <a:t>χEFT</a:t>
            </a:r>
            <a:r>
              <a:rPr lang="en-US" dirty="0">
                <a:solidFill>
                  <a:srgbClr val="FF0000"/>
                </a:solidFill>
              </a:rPr>
              <a:t> potential (SMS)</a:t>
            </a:r>
          </a:p>
        </p:txBody>
      </p:sp>
      <p:grpSp>
        <p:nvGrpSpPr>
          <p:cNvPr id="12" name="Group 11">
            <a:extLst>
              <a:ext uri="{FF2B5EF4-FFF2-40B4-BE49-F238E27FC236}">
                <a16:creationId xmlns:a16="http://schemas.microsoft.com/office/drawing/2014/main" id="{4EF6882D-08BF-C140-9136-F1422EA96348}"/>
              </a:ext>
            </a:extLst>
          </p:cNvPr>
          <p:cNvGrpSpPr/>
          <p:nvPr/>
        </p:nvGrpSpPr>
        <p:grpSpPr>
          <a:xfrm>
            <a:off x="5919146" y="2311587"/>
            <a:ext cx="6100402" cy="3345274"/>
            <a:chOff x="5919146" y="2446057"/>
            <a:chExt cx="6100402" cy="3345274"/>
          </a:xfrm>
        </p:grpSpPr>
        <p:sp>
          <p:nvSpPr>
            <p:cNvPr id="8" name="TextBox 7">
              <a:extLst>
                <a:ext uri="{FF2B5EF4-FFF2-40B4-BE49-F238E27FC236}">
                  <a16:creationId xmlns:a16="http://schemas.microsoft.com/office/drawing/2014/main" id="{A06342DB-B327-B14A-8613-204A23F185F7}"/>
                </a:ext>
              </a:extLst>
            </p:cNvPr>
            <p:cNvSpPr txBox="1"/>
            <p:nvPr/>
          </p:nvSpPr>
          <p:spPr>
            <a:xfrm>
              <a:off x="5919146" y="2446057"/>
              <a:ext cx="6100402" cy="1200329"/>
            </a:xfrm>
            <a:prstGeom prst="rect">
              <a:avLst/>
            </a:prstGeom>
            <a:noFill/>
          </p:spPr>
          <p:txBody>
            <a:bodyPr wrap="square" rtlCol="0">
              <a:spAutoFit/>
            </a:bodyPr>
            <a:lstStyle/>
            <a:p>
              <a:r>
                <a:rPr lang="en-US" sz="2400" dirty="0"/>
                <a:t>What about 3-body scattering emulators? </a:t>
              </a:r>
              <a:br>
                <a:rPr lang="en-US" sz="2400" dirty="0"/>
              </a:br>
              <a:r>
                <a:rPr lang="en-US" sz="2400" dirty="0" err="1"/>
                <a:t>E.g</a:t>
              </a:r>
              <a:r>
                <a:rPr lang="en-US" sz="2400" dirty="0"/>
                <a:t>, for Bayesian </a:t>
              </a:r>
              <a:r>
                <a:rPr lang="en-US" sz="2400" dirty="0" err="1"/>
                <a:t>χEFT</a:t>
              </a:r>
              <a:r>
                <a:rPr lang="en-US" sz="2400" dirty="0"/>
                <a:t> LEC estimation.</a:t>
              </a:r>
            </a:p>
            <a:p>
              <a:r>
                <a:rPr lang="en-US" sz="2400" dirty="0">
                  <a:sym typeface="Wingdings" pitchFamily="2" charset="2"/>
                </a:rPr>
                <a:t> X. Zhang, </a:t>
              </a:r>
              <a:r>
                <a:rPr lang="en-US" sz="2400" dirty="0" err="1">
                  <a:sym typeface="Wingdings" pitchFamily="2" charset="2"/>
                </a:rPr>
                <a:t>rjf</a:t>
              </a:r>
              <a:r>
                <a:rPr lang="en-US" sz="2400" dirty="0">
                  <a:sym typeface="Wingdings" pitchFamily="2" charset="2"/>
                </a:rPr>
                <a:t> </a:t>
              </a:r>
              <a:r>
                <a:rPr lang="en-US" sz="2400" dirty="0">
                  <a:sym typeface="Wingdings" pitchFamily="2" charset="2"/>
                  <a:hlinkClick r:id="rId6"/>
                </a:rPr>
                <a:t>proof of principle </a:t>
              </a:r>
              <a:r>
                <a:rPr lang="en-US" sz="2400" dirty="0">
                  <a:sym typeface="Wingdings" pitchFamily="2" charset="2"/>
                </a:rPr>
                <a:t>w/KVP (2022). </a:t>
              </a:r>
              <a:endParaRPr lang="en-US" sz="2400" dirty="0"/>
            </a:p>
          </p:txBody>
        </p:sp>
        <p:sp>
          <p:nvSpPr>
            <p:cNvPr id="11" name="TextBox 10">
              <a:extLst>
                <a:ext uri="{FF2B5EF4-FFF2-40B4-BE49-F238E27FC236}">
                  <a16:creationId xmlns:a16="http://schemas.microsoft.com/office/drawing/2014/main" id="{9EEE805B-0621-0F43-AAA6-3A47DD152AFD}"/>
                </a:ext>
              </a:extLst>
            </p:cNvPr>
            <p:cNvSpPr txBox="1"/>
            <p:nvPr/>
          </p:nvSpPr>
          <p:spPr>
            <a:xfrm>
              <a:off x="10072048" y="4037005"/>
              <a:ext cx="1883392" cy="1754326"/>
            </a:xfrm>
            <a:prstGeom prst="rect">
              <a:avLst/>
            </a:prstGeom>
            <a:solidFill>
              <a:schemeClr val="accent3">
                <a:lumMod val="20000"/>
                <a:lumOff val="80000"/>
                <a:alpha val="65000"/>
              </a:schemeClr>
            </a:solidFill>
          </p:spPr>
          <p:txBody>
            <a:bodyPr wrap="square" rtlCol="0">
              <a:spAutoFit/>
            </a:bodyPr>
            <a:lstStyle/>
            <a:p>
              <a:r>
                <a:rPr lang="en-US" dirty="0"/>
                <a:t>3-body S-matrix errors for basis size 3, 6, 9, 12, 14 with schematic potential for two test LEC points. </a:t>
              </a:r>
            </a:p>
          </p:txBody>
        </p:sp>
      </p:grpSp>
      <p:sp>
        <p:nvSpPr>
          <p:cNvPr id="13" name="TextBox 12">
            <a:extLst>
              <a:ext uri="{FF2B5EF4-FFF2-40B4-BE49-F238E27FC236}">
                <a16:creationId xmlns:a16="http://schemas.microsoft.com/office/drawing/2014/main" id="{55118734-7FC3-064B-84F2-E97CD5D05D5C}"/>
              </a:ext>
            </a:extLst>
          </p:cNvPr>
          <p:cNvSpPr txBox="1"/>
          <p:nvPr/>
        </p:nvSpPr>
        <p:spPr>
          <a:xfrm>
            <a:off x="5554798" y="6125385"/>
            <a:ext cx="6558975" cy="707886"/>
          </a:xfrm>
          <a:prstGeom prst="rect">
            <a:avLst/>
          </a:prstGeom>
          <a:noFill/>
        </p:spPr>
        <p:txBody>
          <a:bodyPr wrap="none" rtlCol="0">
            <a:spAutoFit/>
          </a:bodyPr>
          <a:lstStyle/>
          <a:p>
            <a:r>
              <a:rPr lang="en-US" sz="2000" dirty="0">
                <a:solidFill>
                  <a:srgbClr val="FF0000"/>
                </a:solidFill>
              </a:rPr>
              <a:t>See also Sarkar and Lee, </a:t>
            </a:r>
            <a:r>
              <a:rPr lang="en-US" sz="2000" dirty="0">
                <a:solidFill>
                  <a:srgbClr val="FF0000"/>
                </a:solidFill>
                <a:hlinkClick r:id="rId7">
                  <a:extLst>
                    <a:ext uri="{A12FA001-AC4F-418D-AE19-62706E023703}">
                      <ahyp:hlinkClr xmlns:ahyp="http://schemas.microsoft.com/office/drawing/2018/hyperlinkcolor" val="tx"/>
                    </a:ext>
                  </a:extLst>
                </a:hlinkClick>
              </a:rPr>
              <a:t>PRL 126 (2021) </a:t>
            </a:r>
            <a:r>
              <a:rPr lang="en-US" sz="2000" dirty="0">
                <a:solidFill>
                  <a:srgbClr val="FF0000"/>
                </a:solidFill>
              </a:rPr>
              <a:t>and </a:t>
            </a:r>
            <a:r>
              <a:rPr lang="en-US" sz="2000" dirty="0">
                <a:solidFill>
                  <a:srgbClr val="FF0000"/>
                </a:solidFill>
                <a:hlinkClick r:id="rId8">
                  <a:extLst>
                    <a:ext uri="{A12FA001-AC4F-418D-AE19-62706E023703}">
                      <ahyp:hlinkClr xmlns:ahyp="http://schemas.microsoft.com/office/drawing/2018/hyperlinkcolor" val="tx"/>
                    </a:ext>
                  </a:extLst>
                </a:hlinkClick>
              </a:rPr>
              <a:t>PR Res. 4 (2022)</a:t>
            </a:r>
            <a:br>
              <a:rPr lang="en-US" sz="2000" dirty="0">
                <a:solidFill>
                  <a:srgbClr val="FF0000"/>
                </a:solidFill>
                <a:hlinkClick r:id="rId8">
                  <a:extLst>
                    <a:ext uri="{A12FA001-AC4F-418D-AE19-62706E023703}">
                      <ahyp:hlinkClr xmlns:ahyp="http://schemas.microsoft.com/office/drawing/2018/hyperlinkcolor" val="tx"/>
                    </a:ext>
                  </a:extLst>
                </a:hlinkClick>
              </a:rPr>
            </a:br>
            <a:r>
              <a:rPr lang="en-US" sz="2000" dirty="0">
                <a:solidFill>
                  <a:srgbClr val="FF0000"/>
                </a:solidFill>
              </a:rPr>
              <a:t>and Krakow group for </a:t>
            </a:r>
            <a:r>
              <a:rPr lang="en-US" sz="2000" dirty="0" err="1">
                <a:solidFill>
                  <a:srgbClr val="FF0000"/>
                </a:solidFill>
              </a:rPr>
              <a:t>Faddeev</a:t>
            </a:r>
            <a:r>
              <a:rPr lang="en-US" sz="2000" dirty="0">
                <a:solidFill>
                  <a:srgbClr val="FF0000"/>
                </a:solidFill>
              </a:rPr>
              <a:t> emulator, </a:t>
            </a:r>
            <a:r>
              <a:rPr lang="en-US" sz="2000" dirty="0">
                <a:solidFill>
                  <a:srgbClr val="FF0000"/>
                </a:solidFill>
                <a:hlinkClick r:id="rId9">
                  <a:extLst>
                    <a:ext uri="{A12FA001-AC4F-418D-AE19-62706E023703}">
                      <ahyp:hlinkClr xmlns:ahyp="http://schemas.microsoft.com/office/drawing/2018/hyperlinkcolor" val="tx"/>
                    </a:ext>
                  </a:extLst>
                </a:hlinkClick>
              </a:rPr>
              <a:t>EPJA 57 (2021).</a:t>
            </a:r>
            <a:endParaRPr lang="en-US" sz="2000" dirty="0">
              <a:solidFill>
                <a:srgbClr val="FF0000"/>
              </a:solidFill>
            </a:endParaRPr>
          </a:p>
        </p:txBody>
      </p:sp>
      <p:pic>
        <p:nvPicPr>
          <p:cNvPr id="3" name="Picture 2">
            <a:extLst>
              <a:ext uri="{FF2B5EF4-FFF2-40B4-BE49-F238E27FC236}">
                <a16:creationId xmlns:a16="http://schemas.microsoft.com/office/drawing/2014/main" id="{73ABE0EB-62EF-6C4C-B062-11B5BA2DAD96}"/>
              </a:ext>
            </a:extLst>
          </p:cNvPr>
          <p:cNvPicPr>
            <a:picLocks noChangeAspect="1"/>
          </p:cNvPicPr>
          <p:nvPr/>
        </p:nvPicPr>
        <p:blipFill>
          <a:blip r:embed="rId10"/>
          <a:stretch>
            <a:fillRect/>
          </a:stretch>
        </p:blipFill>
        <p:spPr>
          <a:xfrm>
            <a:off x="5696712" y="3529584"/>
            <a:ext cx="4306824" cy="2612671"/>
          </a:xfrm>
          <a:prstGeom prst="rect">
            <a:avLst/>
          </a:prstGeom>
        </p:spPr>
      </p:pic>
      <p:grpSp>
        <p:nvGrpSpPr>
          <p:cNvPr id="7" name="Group 6">
            <a:extLst>
              <a:ext uri="{FF2B5EF4-FFF2-40B4-BE49-F238E27FC236}">
                <a16:creationId xmlns:a16="http://schemas.microsoft.com/office/drawing/2014/main" id="{9D387FB1-35A8-8BD3-D784-62E054361A0A}"/>
              </a:ext>
            </a:extLst>
          </p:cNvPr>
          <p:cNvGrpSpPr/>
          <p:nvPr/>
        </p:nvGrpSpPr>
        <p:grpSpPr>
          <a:xfrm>
            <a:off x="2192423" y="100535"/>
            <a:ext cx="8402880" cy="871397"/>
            <a:chOff x="2192423" y="100535"/>
            <a:chExt cx="8402880" cy="871397"/>
          </a:xfrm>
        </p:grpSpPr>
        <p:sp>
          <p:nvSpPr>
            <p:cNvPr id="10" name="Rectangle 9">
              <a:extLst>
                <a:ext uri="{FF2B5EF4-FFF2-40B4-BE49-F238E27FC236}">
                  <a16:creationId xmlns:a16="http://schemas.microsoft.com/office/drawing/2014/main" id="{48FDE587-0314-4948-7D88-FCF8376C763A}"/>
                </a:ext>
              </a:extLst>
            </p:cNvPr>
            <p:cNvSpPr/>
            <p:nvPr/>
          </p:nvSpPr>
          <p:spPr>
            <a:xfrm>
              <a:off x="2192423" y="213069"/>
              <a:ext cx="7520328" cy="646331"/>
            </a:xfrm>
            <a:prstGeom prst="rect">
              <a:avLst/>
            </a:prstGeom>
          </p:spPr>
          <p:txBody>
            <a:bodyPr wrap="none">
              <a:spAutoFit/>
            </a:bodyPr>
            <a:lstStyle/>
            <a:p>
              <a:r>
                <a:rPr lang="en-US" sz="3600" b="1" i="0" dirty="0">
                  <a:solidFill>
                    <a:srgbClr val="FF0000"/>
                  </a:solidFill>
                  <a:effectLst/>
                </a:rPr>
                <a:t>EC emulators for NN and 3N scattering</a:t>
              </a:r>
              <a:endParaRPr lang="en-US" sz="3600" b="1" dirty="0">
                <a:solidFill>
                  <a:srgbClr val="FF0000"/>
                </a:solidFill>
              </a:endParaRPr>
            </a:p>
          </p:txBody>
        </p:sp>
        <p:pic>
          <p:nvPicPr>
            <p:cNvPr id="14" name="Picture 13">
              <a:extLst>
                <a:ext uri="{FF2B5EF4-FFF2-40B4-BE49-F238E27FC236}">
                  <a16:creationId xmlns:a16="http://schemas.microsoft.com/office/drawing/2014/main" id="{6BC8FBF0-87A4-9678-BC53-5C3B7DC35CEC}"/>
                </a:ext>
              </a:extLst>
            </p:cNvPr>
            <p:cNvPicPr>
              <a:picLocks noChangeAspect="1"/>
            </p:cNvPicPr>
            <p:nvPr/>
          </p:nvPicPr>
          <p:blipFill>
            <a:blip r:embed="rId11"/>
            <a:stretch>
              <a:fillRect/>
            </a:stretch>
          </p:blipFill>
          <p:spPr>
            <a:xfrm>
              <a:off x="9712751" y="100535"/>
              <a:ext cx="882552" cy="871397"/>
            </a:xfrm>
            <a:prstGeom prst="rect">
              <a:avLst/>
            </a:prstGeom>
          </p:spPr>
        </p:pic>
      </p:grpSp>
    </p:spTree>
    <p:extLst>
      <p:ext uri="{BB962C8B-B14F-4D97-AF65-F5344CB8AC3E}">
        <p14:creationId xmlns:p14="http://schemas.microsoft.com/office/powerpoint/2010/main" val="179303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01955-95A0-C14B-9386-DA7E5CF82052}"/>
              </a:ext>
            </a:extLst>
          </p:cNvPr>
          <p:cNvSpPr txBox="1">
            <a:spLocks/>
          </p:cNvSpPr>
          <p:nvPr/>
        </p:nvSpPr>
        <p:spPr>
          <a:xfrm>
            <a:off x="1352457" y="277819"/>
            <a:ext cx="9627220" cy="792324"/>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latin typeface="+mn-lt"/>
              </a:rPr>
              <a:t>Opportunities at the frontiers of UQ for EFTs</a:t>
            </a:r>
          </a:p>
        </p:txBody>
      </p:sp>
      <p:sp>
        <p:nvSpPr>
          <p:cNvPr id="3" name="TextBox 2">
            <a:extLst>
              <a:ext uri="{FF2B5EF4-FFF2-40B4-BE49-F238E27FC236}">
                <a16:creationId xmlns:a16="http://schemas.microsoft.com/office/drawing/2014/main" id="{6D163FD6-52D8-BD4C-B92A-6ABAE35680AF}"/>
              </a:ext>
            </a:extLst>
          </p:cNvPr>
          <p:cNvSpPr txBox="1"/>
          <p:nvPr/>
        </p:nvSpPr>
        <p:spPr>
          <a:xfrm>
            <a:off x="903128" y="1070143"/>
            <a:ext cx="10812621" cy="5652830"/>
          </a:xfrm>
          <a:prstGeom prst="rect">
            <a:avLst/>
          </a:prstGeom>
          <a:noFill/>
        </p:spPr>
        <p:txBody>
          <a:bodyPr wrap="square" rtlCol="0">
            <a:spAutoFit/>
          </a:bodyPr>
          <a:lstStyle/>
          <a:p>
            <a:pPr marL="259074" indent="-259074">
              <a:spcAft>
                <a:spcPts val="1400"/>
              </a:spcAft>
              <a:buFont typeface="Arial" panose="020B0604020202020204" pitchFamily="34" charset="0"/>
              <a:buChar char="•"/>
            </a:pPr>
            <a:r>
              <a:rPr lang="en-US" sz="2400" dirty="0"/>
              <a:t>Extend full Bayesian treatments.  Do calculations with different regularized Weinberg counting agree within expectations? Analysis of other power </a:t>
            </a:r>
            <a:r>
              <a:rPr lang="en-US" sz="2400" dirty="0" err="1"/>
              <a:t>countings</a:t>
            </a:r>
            <a:r>
              <a:rPr lang="en-US" sz="2400" dirty="0"/>
              <a:t>.</a:t>
            </a:r>
          </a:p>
          <a:p>
            <a:pPr marL="259074" indent="-259074">
              <a:spcAft>
                <a:spcPts val="1400"/>
              </a:spcAft>
              <a:buFont typeface="Arial" panose="020B0604020202020204" pitchFamily="34" charset="0"/>
              <a:buChar char="•"/>
            </a:pPr>
            <a:r>
              <a:rPr lang="en-US" sz="2400" dirty="0"/>
              <a:t>Power counting / EFT truncation model at finite density –&gt; use statistics to uncover power counting? Modeling convergence pattern when there is fine-tuning.</a:t>
            </a:r>
          </a:p>
          <a:p>
            <a:pPr marL="259074" indent="-259074">
              <a:spcAft>
                <a:spcPts val="1400"/>
              </a:spcAft>
              <a:buFont typeface="Arial" panose="020B0604020202020204" pitchFamily="34" charset="0"/>
              <a:buChar char="•"/>
            </a:pPr>
            <a:r>
              <a:rPr lang="en-US" sz="2400" dirty="0"/>
              <a:t>Applications to external currents  [e.g., Acharya and Bacca, </a:t>
            </a:r>
            <a:r>
              <a:rPr lang="en-US" sz="2400" dirty="0">
                <a:hlinkClick r:id="rId3"/>
              </a:rPr>
              <a:t>arxiv:2109.13972</a:t>
            </a:r>
            <a:r>
              <a:rPr lang="en-US" sz="2400" dirty="0"/>
              <a:t>]</a:t>
            </a:r>
          </a:p>
          <a:p>
            <a:pPr marL="259074" indent="-259074">
              <a:spcAft>
                <a:spcPts val="1400"/>
              </a:spcAft>
              <a:buFont typeface="Arial" panose="020B0604020202020204" pitchFamily="34" charset="0"/>
              <a:buChar char="•"/>
            </a:pPr>
            <a:r>
              <a:rPr lang="en-US" sz="2400" dirty="0"/>
              <a:t>Exploiting statistical correlations using Bayesian tools, e.g., in nuclear spectra</a:t>
            </a:r>
          </a:p>
          <a:p>
            <a:pPr marL="259074" indent="-259074">
              <a:spcAft>
                <a:spcPts val="1400"/>
              </a:spcAft>
              <a:buFont typeface="Arial" panose="020B0604020202020204" pitchFamily="34" charset="0"/>
              <a:buChar char="•"/>
            </a:pPr>
            <a:r>
              <a:rPr lang="en-US" sz="2400" dirty="0"/>
              <a:t>Using RG for UQ (combine with convergence pattern?)</a:t>
            </a:r>
          </a:p>
          <a:p>
            <a:pPr marL="259074" indent="-259074">
              <a:spcAft>
                <a:spcPts val="1400"/>
              </a:spcAft>
              <a:buFont typeface="Arial" panose="020B0604020202020204" pitchFamily="34" charset="0"/>
              <a:buChar char="•"/>
            </a:pPr>
            <a:r>
              <a:rPr lang="en-US" sz="2400" dirty="0"/>
              <a:t>UQ technologies to develop and apply: model mixing; experimental design, …</a:t>
            </a:r>
          </a:p>
          <a:p>
            <a:pPr marL="259074" indent="-259074">
              <a:spcAft>
                <a:spcPts val="1400"/>
              </a:spcAft>
              <a:buFont typeface="Arial" panose="020B0604020202020204" pitchFamily="34" charset="0"/>
              <a:buChar char="•"/>
            </a:pPr>
            <a:r>
              <a:rPr lang="en-US" sz="2400" dirty="0"/>
              <a:t>Emulators: 3N scattering; infinite matter;  new technologies (e.g., active learning)</a:t>
            </a:r>
          </a:p>
          <a:p>
            <a:pPr marL="259074" indent="-259074">
              <a:spcAft>
                <a:spcPts val="1400"/>
              </a:spcAft>
              <a:buFont typeface="Arial" panose="020B0604020202020204" pitchFamily="34" charset="0"/>
              <a:buChar char="•"/>
            </a:pPr>
            <a:r>
              <a:rPr lang="en-US" sz="2400" dirty="0"/>
              <a:t>Making increased use of AI/machine learning</a:t>
            </a:r>
          </a:p>
          <a:p>
            <a:pPr marL="259074" indent="-259074">
              <a:spcAft>
                <a:spcPts val="1400"/>
              </a:spcAft>
              <a:buFont typeface="Arial" panose="020B0604020202020204" pitchFamily="34" charset="0"/>
              <a:buChar char="•"/>
            </a:pPr>
            <a:r>
              <a:rPr lang="en-US" sz="2400" dirty="0"/>
              <a:t>And much more . . . </a:t>
            </a:r>
            <a:r>
              <a:rPr lang="en-US" sz="2400" b="1" dirty="0">
                <a:solidFill>
                  <a:srgbClr val="FF0000"/>
                </a:solidFill>
              </a:rPr>
              <a:t>See other talks!!</a:t>
            </a:r>
          </a:p>
        </p:txBody>
      </p:sp>
    </p:spTree>
    <p:extLst>
      <p:ext uri="{BB962C8B-B14F-4D97-AF65-F5344CB8AC3E}">
        <p14:creationId xmlns:p14="http://schemas.microsoft.com/office/powerpoint/2010/main" val="218180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55E7BF-AEE9-4841-9364-B009BDC10FBC}"/>
              </a:ext>
            </a:extLst>
          </p:cNvPr>
          <p:cNvSpPr txBox="1"/>
          <p:nvPr/>
        </p:nvSpPr>
        <p:spPr>
          <a:xfrm>
            <a:off x="3634644" y="1219201"/>
            <a:ext cx="4819717" cy="1323439"/>
          </a:xfrm>
          <a:prstGeom prst="rect">
            <a:avLst/>
          </a:prstGeom>
          <a:noFill/>
        </p:spPr>
        <p:txBody>
          <a:bodyPr wrap="none" rtlCol="0">
            <a:spAutoFit/>
          </a:bodyPr>
          <a:lstStyle/>
          <a:p>
            <a:r>
              <a:rPr lang="en-US" sz="8000" dirty="0"/>
              <a:t>Thank you!</a:t>
            </a:r>
          </a:p>
        </p:txBody>
      </p:sp>
    </p:spTree>
    <p:extLst>
      <p:ext uri="{BB962C8B-B14F-4D97-AF65-F5344CB8AC3E}">
        <p14:creationId xmlns:p14="http://schemas.microsoft.com/office/powerpoint/2010/main" val="1201855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55E7BF-AEE9-4841-9364-B009BDC10FBC}"/>
              </a:ext>
            </a:extLst>
          </p:cNvPr>
          <p:cNvSpPr txBox="1"/>
          <p:nvPr/>
        </p:nvSpPr>
        <p:spPr>
          <a:xfrm>
            <a:off x="3634643" y="1219201"/>
            <a:ext cx="4858638" cy="1323439"/>
          </a:xfrm>
          <a:prstGeom prst="rect">
            <a:avLst/>
          </a:prstGeom>
          <a:noFill/>
        </p:spPr>
        <p:txBody>
          <a:bodyPr wrap="none" rtlCol="0">
            <a:spAutoFit/>
          </a:bodyPr>
          <a:lstStyle/>
          <a:p>
            <a:r>
              <a:rPr lang="en-US" sz="8000" dirty="0"/>
              <a:t>Extra slides</a:t>
            </a:r>
          </a:p>
        </p:txBody>
      </p:sp>
    </p:spTree>
    <p:extLst>
      <p:ext uri="{BB962C8B-B14F-4D97-AF65-F5344CB8AC3E}">
        <p14:creationId xmlns:p14="http://schemas.microsoft.com/office/powerpoint/2010/main" val="4191966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B5EE03-C11A-45C6-776D-66BD1E95AFF3}"/>
              </a:ext>
            </a:extLst>
          </p:cNvPr>
          <p:cNvSpPr txBox="1"/>
          <p:nvPr/>
        </p:nvSpPr>
        <p:spPr>
          <a:xfrm>
            <a:off x="1143732" y="237414"/>
            <a:ext cx="10589758" cy="646331"/>
          </a:xfrm>
          <a:prstGeom prst="rect">
            <a:avLst/>
          </a:prstGeom>
          <a:noFill/>
        </p:spPr>
        <p:txBody>
          <a:bodyPr wrap="none" rtlCol="0">
            <a:spAutoFit/>
          </a:bodyPr>
          <a:lstStyle/>
          <a:p>
            <a:r>
              <a:rPr lang="en-US" sz="3600" b="1" dirty="0">
                <a:solidFill>
                  <a:srgbClr val="FF0000"/>
                </a:solidFill>
              </a:rPr>
              <a:t>Role of emulators: new workflows for EFT applications</a:t>
            </a:r>
          </a:p>
        </p:txBody>
      </p:sp>
      <p:sp>
        <p:nvSpPr>
          <p:cNvPr id="4" name="TextBox 3">
            <a:extLst>
              <a:ext uri="{FF2B5EF4-FFF2-40B4-BE49-F238E27FC236}">
                <a16:creationId xmlns:a16="http://schemas.microsoft.com/office/drawing/2014/main" id="{29F1BBBF-D7D4-AC56-AD4A-30EAB99B60AF}"/>
              </a:ext>
            </a:extLst>
          </p:cNvPr>
          <p:cNvSpPr txBox="1"/>
          <p:nvPr/>
        </p:nvSpPr>
        <p:spPr>
          <a:xfrm>
            <a:off x="764397" y="902845"/>
            <a:ext cx="10969093" cy="400110"/>
          </a:xfrm>
          <a:prstGeom prst="rect">
            <a:avLst/>
          </a:prstGeom>
          <a:noFill/>
        </p:spPr>
        <p:txBody>
          <a:bodyPr wrap="none" rtlCol="0">
            <a:spAutoFit/>
          </a:bodyPr>
          <a:lstStyle/>
          <a:p>
            <a:r>
              <a:rPr lang="en-US" sz="2000" dirty="0"/>
              <a:t>From </a:t>
            </a:r>
            <a:r>
              <a:rPr lang="en-US" sz="2000" dirty="0" err="1">
                <a:solidFill>
                  <a:srgbClr val="FF0000"/>
                </a:solidFill>
              </a:rPr>
              <a:t>Xilin</a:t>
            </a:r>
            <a:r>
              <a:rPr lang="en-US" sz="2000" dirty="0">
                <a:solidFill>
                  <a:srgbClr val="FF0000"/>
                </a:solidFill>
              </a:rPr>
              <a:t> Zhang</a:t>
            </a:r>
            <a:r>
              <a:rPr lang="en-US" sz="2000" dirty="0"/>
              <a:t>, </a:t>
            </a:r>
            <a:r>
              <a:rPr lang="en-US" sz="2000" dirty="0" err="1"/>
              <a:t>rjf</a:t>
            </a:r>
            <a:r>
              <a:rPr lang="en-US" sz="2000" dirty="0"/>
              <a:t>, </a:t>
            </a:r>
            <a:r>
              <a:rPr lang="en-US" sz="2000" i="1" dirty="0"/>
              <a:t>Fast emulation of quantum three-body scattering</a:t>
            </a:r>
            <a:r>
              <a:rPr lang="en-US" sz="2000" dirty="0"/>
              <a:t>, Phys. Rev. C </a:t>
            </a:r>
            <a:r>
              <a:rPr lang="en-US" sz="2000" b="1" dirty="0"/>
              <a:t>105</a:t>
            </a:r>
            <a:r>
              <a:rPr lang="en-US" sz="2000" dirty="0"/>
              <a:t>, 064004 (2022).</a:t>
            </a:r>
            <a:endParaRPr lang="en-US" sz="2000" i="1" dirty="0"/>
          </a:p>
        </p:txBody>
      </p:sp>
      <p:pic>
        <p:nvPicPr>
          <p:cNvPr id="5" name="Picture 4">
            <a:extLst>
              <a:ext uri="{FF2B5EF4-FFF2-40B4-BE49-F238E27FC236}">
                <a16:creationId xmlns:a16="http://schemas.microsoft.com/office/drawing/2014/main" id="{549181DE-E8B0-8E61-96CE-1AC3B010C473}"/>
              </a:ext>
            </a:extLst>
          </p:cNvPr>
          <p:cNvPicPr>
            <a:picLocks noChangeAspect="1"/>
          </p:cNvPicPr>
          <p:nvPr/>
        </p:nvPicPr>
        <p:blipFill>
          <a:blip r:embed="rId3"/>
          <a:stretch>
            <a:fillRect/>
          </a:stretch>
        </p:blipFill>
        <p:spPr>
          <a:xfrm>
            <a:off x="3321207" y="1500175"/>
            <a:ext cx="5162378" cy="4123087"/>
          </a:xfrm>
          <a:prstGeom prst="rect">
            <a:avLst/>
          </a:prstGeom>
        </p:spPr>
      </p:pic>
      <p:sp>
        <p:nvSpPr>
          <p:cNvPr id="6" name="TextBox 5">
            <a:extLst>
              <a:ext uri="{FF2B5EF4-FFF2-40B4-BE49-F238E27FC236}">
                <a16:creationId xmlns:a16="http://schemas.microsoft.com/office/drawing/2014/main" id="{E08C4EF7-C178-26D8-F32E-E65943497A9C}"/>
              </a:ext>
            </a:extLst>
          </p:cNvPr>
          <p:cNvSpPr txBox="1"/>
          <p:nvPr/>
        </p:nvSpPr>
        <p:spPr>
          <a:xfrm>
            <a:off x="1299947" y="5840333"/>
            <a:ext cx="9897991" cy="830997"/>
          </a:xfrm>
          <a:prstGeom prst="rect">
            <a:avLst/>
          </a:prstGeom>
          <a:noFill/>
        </p:spPr>
        <p:txBody>
          <a:bodyPr wrap="square" rtlCol="0">
            <a:spAutoFit/>
          </a:bodyPr>
          <a:lstStyle/>
          <a:p>
            <a:pPr algn="ctr"/>
            <a:r>
              <a:rPr lang="en-US" sz="2400" dirty="0">
                <a:solidFill>
                  <a:srgbClr val="FF0000"/>
                </a:solidFill>
              </a:rPr>
              <a:t>If you can create fast &amp; accurate™ emulators for observables, you can do calculations without specialized knowledge and expensive resources!</a:t>
            </a:r>
          </a:p>
        </p:txBody>
      </p:sp>
      <p:pic>
        <p:nvPicPr>
          <p:cNvPr id="2" name="Picture 1">
            <a:extLst>
              <a:ext uri="{FF2B5EF4-FFF2-40B4-BE49-F238E27FC236}">
                <a16:creationId xmlns:a16="http://schemas.microsoft.com/office/drawing/2014/main" id="{81238517-4692-4093-6DCD-68A0F315A466}"/>
              </a:ext>
            </a:extLst>
          </p:cNvPr>
          <p:cNvPicPr>
            <a:picLocks noChangeAspect="1"/>
          </p:cNvPicPr>
          <p:nvPr/>
        </p:nvPicPr>
        <p:blipFill>
          <a:blip r:embed="rId4"/>
          <a:stretch>
            <a:fillRect/>
          </a:stretch>
        </p:blipFill>
        <p:spPr>
          <a:xfrm>
            <a:off x="792962" y="1523022"/>
            <a:ext cx="1540550" cy="1775764"/>
          </a:xfrm>
          <a:prstGeom prst="rect">
            <a:avLst/>
          </a:prstGeom>
          <a:noFill/>
          <a:ln>
            <a:noFill/>
          </a:ln>
        </p:spPr>
      </p:pic>
    </p:spTree>
    <p:extLst>
      <p:ext uri="{BB962C8B-B14F-4D97-AF65-F5344CB8AC3E}">
        <p14:creationId xmlns:p14="http://schemas.microsoft.com/office/powerpoint/2010/main" val="26505544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43157B9-A89E-5E5A-7665-BD20F6A6596A}"/>
              </a:ext>
            </a:extLst>
          </p:cNvPr>
          <p:cNvSpPr txBox="1">
            <a:spLocks/>
          </p:cNvSpPr>
          <p:nvPr/>
        </p:nvSpPr>
        <p:spPr>
          <a:xfrm>
            <a:off x="1282390" y="283030"/>
            <a:ext cx="9627220" cy="538566"/>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latin typeface="+mn-lt"/>
              </a:rPr>
              <a:t>Some of the applications of Bayesian inference</a:t>
            </a:r>
          </a:p>
        </p:txBody>
      </p:sp>
      <p:sp>
        <p:nvSpPr>
          <p:cNvPr id="5" name="TextBox 4">
            <a:extLst>
              <a:ext uri="{FF2B5EF4-FFF2-40B4-BE49-F238E27FC236}">
                <a16:creationId xmlns:a16="http://schemas.microsoft.com/office/drawing/2014/main" id="{6F25F472-6CBB-44D9-1861-8B7204E9100F}"/>
              </a:ext>
            </a:extLst>
          </p:cNvPr>
          <p:cNvSpPr txBox="1"/>
          <p:nvPr/>
        </p:nvSpPr>
        <p:spPr>
          <a:xfrm>
            <a:off x="685800" y="1246909"/>
            <a:ext cx="3915944" cy="523220"/>
          </a:xfrm>
          <a:prstGeom prst="rect">
            <a:avLst/>
          </a:prstGeom>
          <a:noFill/>
        </p:spPr>
        <p:txBody>
          <a:bodyPr wrap="none" rtlCol="0">
            <a:spAutoFit/>
          </a:bodyPr>
          <a:lstStyle/>
          <a:p>
            <a:r>
              <a:rPr lang="en-US" sz="2800" dirty="0"/>
              <a:t>In order of complexity . . .</a:t>
            </a:r>
          </a:p>
        </p:txBody>
      </p:sp>
      <p:sp>
        <p:nvSpPr>
          <p:cNvPr id="6" name="TextBox 5">
            <a:extLst>
              <a:ext uri="{FF2B5EF4-FFF2-40B4-BE49-F238E27FC236}">
                <a16:creationId xmlns:a16="http://schemas.microsoft.com/office/drawing/2014/main" id="{49CD91F1-2AA2-AAE7-02A9-2E8A98475BE6}"/>
              </a:ext>
            </a:extLst>
          </p:cNvPr>
          <p:cNvSpPr txBox="1"/>
          <p:nvPr/>
        </p:nvSpPr>
        <p:spPr>
          <a:xfrm>
            <a:off x="1000422" y="2140527"/>
            <a:ext cx="10930269" cy="3477875"/>
          </a:xfrm>
          <a:prstGeom prst="rect">
            <a:avLst/>
          </a:prstGeom>
          <a:noFill/>
        </p:spPr>
        <p:txBody>
          <a:bodyPr wrap="square" rtlCol="0">
            <a:spAutoFit/>
          </a:bodyPr>
          <a:lstStyle/>
          <a:p>
            <a:pPr marL="342900" indent="-342900">
              <a:spcAft>
                <a:spcPts val="4800"/>
              </a:spcAft>
              <a:buFont typeface="+mj-lt"/>
              <a:buAutoNum type="arabicPeriod"/>
            </a:pPr>
            <a:r>
              <a:rPr lang="en-US" sz="2800" dirty="0"/>
              <a:t>Forward UQ (e.g., propagate errors using already-sampled posteriors)</a:t>
            </a:r>
          </a:p>
          <a:p>
            <a:pPr marL="342900" indent="-342900">
              <a:spcAft>
                <a:spcPts val="4800"/>
              </a:spcAft>
              <a:buFont typeface="+mj-lt"/>
              <a:buAutoNum type="arabicPeriod"/>
            </a:pPr>
            <a:r>
              <a:rPr lang="en-US" sz="2800" dirty="0"/>
              <a:t>Inverse UQ (e.g., parameter estimation including theory errors)</a:t>
            </a:r>
          </a:p>
          <a:p>
            <a:pPr marL="342900" indent="-342900">
              <a:spcAft>
                <a:spcPts val="4800"/>
              </a:spcAft>
              <a:buFont typeface="+mj-lt"/>
              <a:buAutoNum type="arabicPeriod"/>
            </a:pPr>
            <a:r>
              <a:rPr lang="en-US" sz="2800" dirty="0"/>
              <a:t>Experimental Design (guide to experiment: which data are most likely to provide the largest information gain; </a:t>
            </a:r>
            <a:r>
              <a:rPr lang="en-US" sz="2800" dirty="0">
                <a:solidFill>
                  <a:srgbClr val="FF0000"/>
                </a:solidFill>
              </a:rPr>
              <a:t>both theory uncertainty </a:t>
            </a:r>
            <a:r>
              <a:rPr lang="en-US" sz="2800" i="1" dirty="0">
                <a:solidFill>
                  <a:srgbClr val="FF0000"/>
                </a:solidFill>
              </a:rPr>
              <a:t>and</a:t>
            </a:r>
            <a:r>
              <a:rPr lang="en-US" sz="2800" dirty="0">
                <a:solidFill>
                  <a:srgbClr val="FF0000"/>
                </a:solidFill>
              </a:rPr>
              <a:t> the expected pattern of experimental errors must be considered</a:t>
            </a:r>
            <a:r>
              <a:rPr lang="en-US" sz="2800" dirty="0"/>
              <a:t>)</a:t>
            </a:r>
          </a:p>
        </p:txBody>
      </p:sp>
      <p:pic>
        <p:nvPicPr>
          <p:cNvPr id="1026" name="Picture 2" descr="🤔 Thinking Face emoji Meaning | Dictionary.com">
            <a:extLst>
              <a:ext uri="{FF2B5EF4-FFF2-40B4-BE49-F238E27FC236}">
                <a16:creationId xmlns:a16="http://schemas.microsoft.com/office/drawing/2014/main" id="{3ECDE167-E420-8A13-8DD9-9CB4065B99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801" y="2085107"/>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wnload Cold Sweat Emoji Icon | Emoji Island">
            <a:extLst>
              <a:ext uri="{FF2B5EF4-FFF2-40B4-BE49-F238E27FC236}">
                <a16:creationId xmlns:a16="http://schemas.microsoft.com/office/drawing/2014/main" id="{52DCD126-557B-3683-392C-B74F3245CD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309" y="3122124"/>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17,986 Scared Emoji Illustrations &amp; Clip Art - iStock">
            <a:extLst>
              <a:ext uri="{FF2B5EF4-FFF2-40B4-BE49-F238E27FC236}">
                <a16:creationId xmlns:a16="http://schemas.microsoft.com/office/drawing/2014/main" id="{B8071A42-B047-840A-96F0-08198C4623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975" y="4491550"/>
            <a:ext cx="705326"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4533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1BA3C771-37C6-2B48-8AC5-00F9856836B3}"/>
              </a:ext>
            </a:extLst>
          </p:cNvPr>
          <p:cNvSpPr txBox="1"/>
          <p:nvPr/>
        </p:nvSpPr>
        <p:spPr>
          <a:xfrm>
            <a:off x="254235" y="1249569"/>
            <a:ext cx="8857618" cy="502766"/>
          </a:xfrm>
          <a:prstGeom prst="rect">
            <a:avLst/>
          </a:prstGeom>
          <a:noFill/>
        </p:spPr>
        <p:txBody>
          <a:bodyPr wrap="none" rtlCol="0">
            <a:spAutoFit/>
          </a:bodyPr>
          <a:lstStyle/>
          <a:p>
            <a:r>
              <a:rPr lang="en-US" sz="2667" b="1" dirty="0">
                <a:solidFill>
                  <a:srgbClr val="FF0000"/>
                </a:solidFill>
              </a:rPr>
              <a:t>Nucleon polarizabilities from Compton scattering with </a:t>
            </a:r>
            <a:r>
              <a:rPr lang="en-US" sz="2667" b="1" dirty="0" err="1">
                <a:solidFill>
                  <a:srgbClr val="FF0000"/>
                </a:solidFill>
              </a:rPr>
              <a:t>ChiEFT</a:t>
            </a:r>
            <a:endParaRPr lang="en-US" sz="2667" b="1" dirty="0">
              <a:solidFill>
                <a:srgbClr val="FF0000"/>
              </a:solidFill>
            </a:endParaRPr>
          </a:p>
        </p:txBody>
      </p:sp>
      <p:pic>
        <p:nvPicPr>
          <p:cNvPr id="3" name="Picture 2">
            <a:extLst>
              <a:ext uri="{FF2B5EF4-FFF2-40B4-BE49-F238E27FC236}">
                <a16:creationId xmlns:a16="http://schemas.microsoft.com/office/drawing/2014/main" id="{AEF53778-472D-F64F-8EFD-F03A8518D411}"/>
              </a:ext>
            </a:extLst>
          </p:cNvPr>
          <p:cNvPicPr>
            <a:picLocks noChangeAspect="1"/>
          </p:cNvPicPr>
          <p:nvPr/>
        </p:nvPicPr>
        <p:blipFill>
          <a:blip r:embed="rId3"/>
          <a:stretch>
            <a:fillRect/>
          </a:stretch>
        </p:blipFill>
        <p:spPr>
          <a:xfrm>
            <a:off x="4729907" y="2480213"/>
            <a:ext cx="4068991" cy="2091689"/>
          </a:xfrm>
          <a:prstGeom prst="rect">
            <a:avLst/>
          </a:prstGeom>
        </p:spPr>
      </p:pic>
      <p:sp>
        <p:nvSpPr>
          <p:cNvPr id="4" name="TextBox 3">
            <a:extLst>
              <a:ext uri="{FF2B5EF4-FFF2-40B4-BE49-F238E27FC236}">
                <a16:creationId xmlns:a16="http://schemas.microsoft.com/office/drawing/2014/main" id="{1CE4A87F-4353-7B45-AC6E-A94A631DF78F}"/>
              </a:ext>
            </a:extLst>
          </p:cNvPr>
          <p:cNvSpPr txBox="1"/>
          <p:nvPr/>
        </p:nvSpPr>
        <p:spPr>
          <a:xfrm>
            <a:off x="449747" y="1720012"/>
            <a:ext cx="7867859" cy="420564"/>
          </a:xfrm>
          <a:prstGeom prst="rect">
            <a:avLst/>
          </a:prstGeom>
          <a:noFill/>
        </p:spPr>
        <p:txBody>
          <a:bodyPr wrap="none" rtlCol="0">
            <a:spAutoFit/>
          </a:bodyPr>
          <a:lstStyle/>
          <a:p>
            <a:r>
              <a:rPr lang="en-US" sz="2133" dirty="0"/>
              <a:t>[Harald </a:t>
            </a:r>
            <a:r>
              <a:rPr lang="en-US" sz="2133" dirty="0" err="1"/>
              <a:t>Griesshammer</a:t>
            </a:r>
            <a:r>
              <a:rPr lang="en-US" sz="2133" dirty="0"/>
              <a:t>, Judith McGovern, Daniel Phillips, EPJA (2018)]</a:t>
            </a:r>
          </a:p>
        </p:txBody>
      </p:sp>
      <p:pic>
        <p:nvPicPr>
          <p:cNvPr id="17" name="Picture 16">
            <a:extLst>
              <a:ext uri="{FF2B5EF4-FFF2-40B4-BE49-F238E27FC236}">
                <a16:creationId xmlns:a16="http://schemas.microsoft.com/office/drawing/2014/main" id="{2617215D-C991-DD43-B965-D8CCAA5C97EF}"/>
              </a:ext>
            </a:extLst>
          </p:cNvPr>
          <p:cNvPicPr>
            <a:picLocks noChangeAspect="1"/>
          </p:cNvPicPr>
          <p:nvPr/>
        </p:nvPicPr>
        <p:blipFill>
          <a:blip r:embed="rId4"/>
          <a:stretch>
            <a:fillRect/>
          </a:stretch>
        </p:blipFill>
        <p:spPr>
          <a:xfrm>
            <a:off x="312633" y="4920826"/>
            <a:ext cx="8534400" cy="1040308"/>
          </a:xfrm>
          <a:prstGeom prst="rect">
            <a:avLst/>
          </a:prstGeom>
        </p:spPr>
      </p:pic>
      <p:grpSp>
        <p:nvGrpSpPr>
          <p:cNvPr id="29" name="Group 28">
            <a:extLst>
              <a:ext uri="{FF2B5EF4-FFF2-40B4-BE49-F238E27FC236}">
                <a16:creationId xmlns:a16="http://schemas.microsoft.com/office/drawing/2014/main" id="{15D34EE7-D464-2541-8591-CED889C94C35}"/>
              </a:ext>
            </a:extLst>
          </p:cNvPr>
          <p:cNvGrpSpPr/>
          <p:nvPr/>
        </p:nvGrpSpPr>
        <p:grpSpPr>
          <a:xfrm>
            <a:off x="9079343" y="1675023"/>
            <a:ext cx="2980159" cy="5097223"/>
            <a:chOff x="6636511" y="1268624"/>
            <a:chExt cx="2235119" cy="3822917"/>
          </a:xfrm>
        </p:grpSpPr>
        <p:pic>
          <p:nvPicPr>
            <p:cNvPr id="26" name="Picture 25">
              <a:extLst>
                <a:ext uri="{FF2B5EF4-FFF2-40B4-BE49-F238E27FC236}">
                  <a16:creationId xmlns:a16="http://schemas.microsoft.com/office/drawing/2014/main" id="{CD14EA62-BB8C-E543-950A-0013CE6D5E78}"/>
                </a:ext>
              </a:extLst>
            </p:cNvPr>
            <p:cNvPicPr>
              <a:picLocks noChangeAspect="1"/>
            </p:cNvPicPr>
            <p:nvPr/>
          </p:nvPicPr>
          <p:blipFill>
            <a:blip r:embed="rId5"/>
            <a:stretch>
              <a:fillRect/>
            </a:stretch>
          </p:blipFill>
          <p:spPr>
            <a:xfrm>
              <a:off x="6774642" y="1268624"/>
              <a:ext cx="1965649" cy="3657600"/>
            </a:xfrm>
            <a:prstGeom prst="rect">
              <a:avLst/>
            </a:prstGeom>
          </p:spPr>
        </p:pic>
        <p:pic>
          <p:nvPicPr>
            <p:cNvPr id="27" name="Picture 26">
              <a:extLst>
                <a:ext uri="{FF2B5EF4-FFF2-40B4-BE49-F238E27FC236}">
                  <a16:creationId xmlns:a16="http://schemas.microsoft.com/office/drawing/2014/main" id="{15CDBC66-D4A8-764D-98A1-D8548B4A1173}"/>
                </a:ext>
              </a:extLst>
            </p:cNvPr>
            <p:cNvPicPr>
              <a:picLocks noChangeAspect="1"/>
            </p:cNvPicPr>
            <p:nvPr/>
          </p:nvPicPr>
          <p:blipFill>
            <a:blip r:embed="rId6"/>
            <a:stretch>
              <a:fillRect/>
            </a:stretch>
          </p:blipFill>
          <p:spPr>
            <a:xfrm>
              <a:off x="6890430" y="4901041"/>
              <a:ext cx="1981200" cy="190500"/>
            </a:xfrm>
            <a:prstGeom prst="rect">
              <a:avLst/>
            </a:prstGeom>
          </p:spPr>
        </p:pic>
        <p:pic>
          <p:nvPicPr>
            <p:cNvPr id="28" name="Picture 27">
              <a:extLst>
                <a:ext uri="{FF2B5EF4-FFF2-40B4-BE49-F238E27FC236}">
                  <a16:creationId xmlns:a16="http://schemas.microsoft.com/office/drawing/2014/main" id="{1B79074C-CB5F-3D42-978B-8B02477BD34F}"/>
                </a:ext>
              </a:extLst>
            </p:cNvPr>
            <p:cNvPicPr>
              <a:picLocks noChangeAspect="1"/>
            </p:cNvPicPr>
            <p:nvPr/>
          </p:nvPicPr>
          <p:blipFill>
            <a:blip r:embed="rId7"/>
            <a:stretch>
              <a:fillRect/>
            </a:stretch>
          </p:blipFill>
          <p:spPr>
            <a:xfrm>
              <a:off x="6636511" y="2104394"/>
              <a:ext cx="177800" cy="2006600"/>
            </a:xfrm>
            <a:prstGeom prst="rect">
              <a:avLst/>
            </a:prstGeom>
          </p:spPr>
        </p:pic>
      </p:grpSp>
      <p:sp>
        <p:nvSpPr>
          <p:cNvPr id="30" name="TextBox 29">
            <a:extLst>
              <a:ext uri="{FF2B5EF4-FFF2-40B4-BE49-F238E27FC236}">
                <a16:creationId xmlns:a16="http://schemas.microsoft.com/office/drawing/2014/main" id="{58CD3366-95D0-5347-965E-E7321BCD92BE}"/>
              </a:ext>
            </a:extLst>
          </p:cNvPr>
          <p:cNvSpPr txBox="1"/>
          <p:nvPr/>
        </p:nvSpPr>
        <p:spPr>
          <a:xfrm>
            <a:off x="108185" y="2332912"/>
            <a:ext cx="4546908" cy="2308324"/>
          </a:xfrm>
          <a:prstGeom prst="rect">
            <a:avLst/>
          </a:prstGeom>
          <a:noFill/>
        </p:spPr>
        <p:txBody>
          <a:bodyPr wrap="square" rtlCol="0">
            <a:spAutoFit/>
          </a:bodyPr>
          <a:lstStyle/>
          <a:p>
            <a:pPr marL="259074" indent="-259074">
              <a:buFont typeface="Arial" panose="020B0604020202020204" pitchFamily="34" charset="0"/>
              <a:buChar char="•"/>
            </a:pPr>
            <a:r>
              <a:rPr lang="en-US" sz="2400" dirty="0"/>
              <a:t>How do constituents of the nucleon react to external fields?</a:t>
            </a:r>
          </a:p>
          <a:p>
            <a:pPr marL="259074" indent="-259074">
              <a:buFont typeface="Arial" panose="020B0604020202020204" pitchFamily="34" charset="0"/>
              <a:buChar char="•"/>
            </a:pPr>
            <a:r>
              <a:rPr lang="en-US" sz="2400" dirty="0"/>
              <a:t>How to reliably extract </a:t>
            </a:r>
            <a:r>
              <a:rPr lang="en-US" sz="2400" dirty="0">
                <a:solidFill>
                  <a:srgbClr val="FF0000"/>
                </a:solidFill>
              </a:rPr>
              <a:t>proton</a:t>
            </a:r>
            <a:r>
              <a:rPr lang="en-US" sz="2400" dirty="0"/>
              <a:t>, </a:t>
            </a:r>
            <a:r>
              <a:rPr lang="en-US" sz="2400" dirty="0">
                <a:solidFill>
                  <a:srgbClr val="FF0000"/>
                </a:solidFill>
              </a:rPr>
              <a:t>neutron, spin polarizabilities</a:t>
            </a:r>
            <a:r>
              <a:rPr lang="en-US" sz="2400" dirty="0"/>
              <a:t>?</a:t>
            </a:r>
          </a:p>
          <a:p>
            <a:pPr marL="259074" indent="-259074">
              <a:buFont typeface="Arial" panose="020B0604020202020204" pitchFamily="34" charset="0"/>
              <a:buChar char="•"/>
            </a:pPr>
            <a:r>
              <a:rPr lang="en-US" sz="2400" dirty="0"/>
              <a:t>How to plan effective experiments and test theory? </a:t>
            </a:r>
          </a:p>
        </p:txBody>
      </p:sp>
      <p:sp>
        <p:nvSpPr>
          <p:cNvPr id="32" name="TextBox 31">
            <a:extLst>
              <a:ext uri="{FF2B5EF4-FFF2-40B4-BE49-F238E27FC236}">
                <a16:creationId xmlns:a16="http://schemas.microsoft.com/office/drawing/2014/main" id="{7F997003-D235-7443-B4A5-A3003428DCF7}"/>
              </a:ext>
            </a:extLst>
          </p:cNvPr>
          <p:cNvSpPr txBox="1"/>
          <p:nvPr/>
        </p:nvSpPr>
        <p:spPr>
          <a:xfrm>
            <a:off x="312634" y="6113408"/>
            <a:ext cx="8382103" cy="461665"/>
          </a:xfrm>
          <a:prstGeom prst="rect">
            <a:avLst/>
          </a:prstGeom>
          <a:noFill/>
        </p:spPr>
        <p:txBody>
          <a:bodyPr wrap="none" rtlCol="0">
            <a:spAutoFit/>
          </a:bodyPr>
          <a:lstStyle/>
          <a:p>
            <a:r>
              <a:rPr lang="en-US" sz="2400" dirty="0">
                <a:solidFill>
                  <a:srgbClr val="FF0000"/>
                </a:solidFill>
              </a:rPr>
              <a:t>Experiments: HI𝛾S; A2@MAMI → tension with </a:t>
            </a:r>
            <a:r>
              <a:rPr lang="en-US" sz="2400" dirty="0" err="1">
                <a:solidFill>
                  <a:srgbClr val="FF0000"/>
                </a:solidFill>
              </a:rPr>
              <a:t>ChiEFT</a:t>
            </a:r>
            <a:r>
              <a:rPr lang="en-US" sz="2400" dirty="0">
                <a:solidFill>
                  <a:srgbClr val="FF0000"/>
                </a:solidFill>
              </a:rPr>
              <a:t> valid range </a:t>
            </a:r>
          </a:p>
        </p:txBody>
      </p:sp>
      <p:sp>
        <p:nvSpPr>
          <p:cNvPr id="31" name="TextBox 30">
            <a:extLst>
              <a:ext uri="{FF2B5EF4-FFF2-40B4-BE49-F238E27FC236}">
                <a16:creationId xmlns:a16="http://schemas.microsoft.com/office/drawing/2014/main" id="{A1ED5430-047A-574F-986C-D1876E58D91A}"/>
              </a:ext>
            </a:extLst>
          </p:cNvPr>
          <p:cNvSpPr txBox="1"/>
          <p:nvPr/>
        </p:nvSpPr>
        <p:spPr>
          <a:xfrm>
            <a:off x="2914186" y="140278"/>
            <a:ext cx="6689011" cy="646331"/>
          </a:xfrm>
          <a:prstGeom prst="rect">
            <a:avLst/>
          </a:prstGeom>
          <a:noFill/>
        </p:spPr>
        <p:txBody>
          <a:bodyPr wrap="none" rtlCol="0">
            <a:spAutoFit/>
          </a:bodyPr>
          <a:lstStyle/>
          <a:p>
            <a:r>
              <a:rPr lang="en-US" sz="3600" b="1" dirty="0">
                <a:solidFill>
                  <a:srgbClr val="FF0000"/>
                </a:solidFill>
              </a:rPr>
              <a:t>Experimental design: A case study</a:t>
            </a:r>
          </a:p>
        </p:txBody>
      </p:sp>
      <p:sp>
        <p:nvSpPr>
          <p:cNvPr id="2" name="TextBox 1">
            <a:extLst>
              <a:ext uri="{FF2B5EF4-FFF2-40B4-BE49-F238E27FC236}">
                <a16:creationId xmlns:a16="http://schemas.microsoft.com/office/drawing/2014/main" id="{A5E8E133-4463-824C-8F3C-7A2A84063F95}"/>
              </a:ext>
            </a:extLst>
          </p:cNvPr>
          <p:cNvSpPr txBox="1"/>
          <p:nvPr/>
        </p:nvSpPr>
        <p:spPr>
          <a:xfrm>
            <a:off x="2001758" y="733202"/>
            <a:ext cx="8513869" cy="502766"/>
          </a:xfrm>
          <a:prstGeom prst="rect">
            <a:avLst/>
          </a:prstGeom>
          <a:noFill/>
        </p:spPr>
        <p:txBody>
          <a:bodyPr wrap="none" rtlCol="0">
            <a:spAutoFit/>
          </a:bodyPr>
          <a:lstStyle/>
          <a:p>
            <a:r>
              <a:rPr lang="en-US" sz="2667" dirty="0"/>
              <a:t>Maximize benefits – minimize cost (time, money, workforce)</a:t>
            </a:r>
          </a:p>
        </p:txBody>
      </p:sp>
    </p:spTree>
    <p:extLst>
      <p:ext uri="{BB962C8B-B14F-4D97-AF65-F5344CB8AC3E}">
        <p14:creationId xmlns:p14="http://schemas.microsoft.com/office/powerpoint/2010/main" val="2261146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p:bldP spid="30" grpId="0"/>
      <p:bldP spid="3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437E73D-0ECA-8E47-8C8F-26A8C1469CE3}"/>
              </a:ext>
            </a:extLst>
          </p:cNvPr>
          <p:cNvSpPr txBox="1"/>
          <p:nvPr/>
        </p:nvSpPr>
        <p:spPr>
          <a:xfrm>
            <a:off x="430646" y="1"/>
            <a:ext cx="11126764" cy="584775"/>
          </a:xfrm>
          <a:prstGeom prst="rect">
            <a:avLst/>
          </a:prstGeom>
          <a:noFill/>
        </p:spPr>
        <p:txBody>
          <a:bodyPr wrap="none" rtlCol="0">
            <a:spAutoFit/>
          </a:bodyPr>
          <a:lstStyle/>
          <a:p>
            <a:r>
              <a:rPr lang="en-US" sz="3200" b="1" dirty="0">
                <a:solidFill>
                  <a:srgbClr val="FF0000"/>
                </a:solidFill>
              </a:rPr>
              <a:t>Optimizing the design of future Compton scattering experiments</a:t>
            </a:r>
          </a:p>
        </p:txBody>
      </p:sp>
      <p:sp>
        <p:nvSpPr>
          <p:cNvPr id="10" name="TextBox 9">
            <a:extLst>
              <a:ext uri="{FF2B5EF4-FFF2-40B4-BE49-F238E27FC236}">
                <a16:creationId xmlns:a16="http://schemas.microsoft.com/office/drawing/2014/main" id="{F7192DE5-5B1C-E44C-98BF-BB3A0D722FDE}"/>
              </a:ext>
            </a:extLst>
          </p:cNvPr>
          <p:cNvSpPr txBox="1"/>
          <p:nvPr/>
        </p:nvSpPr>
        <p:spPr>
          <a:xfrm>
            <a:off x="112473" y="554927"/>
            <a:ext cx="12221200" cy="461665"/>
          </a:xfrm>
          <a:prstGeom prst="rect">
            <a:avLst/>
          </a:prstGeom>
          <a:noFill/>
        </p:spPr>
        <p:txBody>
          <a:bodyPr wrap="square" rtlCol="0">
            <a:spAutoFit/>
          </a:bodyPr>
          <a:lstStyle/>
          <a:p>
            <a:r>
              <a:rPr lang="en-US" sz="2400" dirty="0"/>
              <a:t>How to plan effective experiments &amp; test theory?  What (</a:t>
            </a:r>
            <a:r>
              <a:rPr lang="en-US" sz="2400" dirty="0" err="1"/>
              <a:t>ω</a:t>
            </a:r>
            <a:r>
              <a:rPr lang="en-US" sz="2400" dirty="0"/>
              <a:t>, 𝜃) are most useful for constraining?</a:t>
            </a:r>
          </a:p>
        </p:txBody>
      </p:sp>
      <p:sp>
        <p:nvSpPr>
          <p:cNvPr id="12" name="TextBox 11">
            <a:extLst>
              <a:ext uri="{FF2B5EF4-FFF2-40B4-BE49-F238E27FC236}">
                <a16:creationId xmlns:a16="http://schemas.microsoft.com/office/drawing/2014/main" id="{80BC9565-6670-FE48-B1E6-C612CD54D9F7}"/>
              </a:ext>
            </a:extLst>
          </p:cNvPr>
          <p:cNvSpPr txBox="1"/>
          <p:nvPr/>
        </p:nvSpPr>
        <p:spPr>
          <a:xfrm>
            <a:off x="861291" y="1009588"/>
            <a:ext cx="11330709" cy="420564"/>
          </a:xfrm>
          <a:prstGeom prst="rect">
            <a:avLst/>
          </a:prstGeom>
          <a:noFill/>
        </p:spPr>
        <p:txBody>
          <a:bodyPr wrap="square" rtlCol="0">
            <a:spAutoFit/>
          </a:bodyPr>
          <a:lstStyle/>
          <a:p>
            <a:r>
              <a:rPr lang="en-US" sz="2133" dirty="0"/>
              <a:t>Ingredient: Calculate a utility function for sum of variances for each kinematic point on a grid.</a:t>
            </a:r>
          </a:p>
        </p:txBody>
      </p:sp>
      <p:pic>
        <p:nvPicPr>
          <p:cNvPr id="4" name="Picture 3">
            <a:extLst>
              <a:ext uri="{FF2B5EF4-FFF2-40B4-BE49-F238E27FC236}">
                <a16:creationId xmlns:a16="http://schemas.microsoft.com/office/drawing/2014/main" id="{8EB61C84-09DC-0A4F-9B38-77C4E9DF7346}"/>
              </a:ext>
            </a:extLst>
          </p:cNvPr>
          <p:cNvPicPr>
            <a:picLocks noChangeAspect="1"/>
          </p:cNvPicPr>
          <p:nvPr/>
        </p:nvPicPr>
        <p:blipFill>
          <a:blip r:embed="rId3"/>
          <a:stretch>
            <a:fillRect/>
          </a:stretch>
        </p:blipFill>
        <p:spPr>
          <a:xfrm>
            <a:off x="213720" y="1529803"/>
            <a:ext cx="6784323" cy="5177813"/>
          </a:xfrm>
          <a:prstGeom prst="rect">
            <a:avLst/>
          </a:prstGeom>
        </p:spPr>
      </p:pic>
      <p:sp>
        <p:nvSpPr>
          <p:cNvPr id="13" name="TextBox 12">
            <a:extLst>
              <a:ext uri="{FF2B5EF4-FFF2-40B4-BE49-F238E27FC236}">
                <a16:creationId xmlns:a16="http://schemas.microsoft.com/office/drawing/2014/main" id="{ADFE79BD-1FE8-7646-B0CB-FD75B94D45F3}"/>
              </a:ext>
            </a:extLst>
          </p:cNvPr>
          <p:cNvSpPr txBox="1"/>
          <p:nvPr/>
        </p:nvSpPr>
        <p:spPr>
          <a:xfrm>
            <a:off x="2829714" y="3429001"/>
            <a:ext cx="3563796" cy="461665"/>
          </a:xfrm>
          <a:prstGeom prst="rect">
            <a:avLst/>
          </a:prstGeom>
          <a:solidFill>
            <a:schemeClr val="bg2"/>
          </a:solidFill>
        </p:spPr>
        <p:txBody>
          <a:bodyPr wrap="none" rtlCol="0">
            <a:spAutoFit/>
          </a:bodyPr>
          <a:lstStyle/>
          <a:p>
            <a:r>
              <a:rPr lang="en-US" sz="2400" dirty="0"/>
              <a:t>J. Melendez et al. (in prep.)</a:t>
            </a:r>
          </a:p>
        </p:txBody>
      </p:sp>
      <p:sp>
        <p:nvSpPr>
          <p:cNvPr id="5" name="TextBox 4">
            <a:extLst>
              <a:ext uri="{FF2B5EF4-FFF2-40B4-BE49-F238E27FC236}">
                <a16:creationId xmlns:a16="http://schemas.microsoft.com/office/drawing/2014/main" id="{786102A7-ABD7-C547-87D0-20252847C8F0}"/>
              </a:ext>
            </a:extLst>
          </p:cNvPr>
          <p:cNvSpPr txBox="1"/>
          <p:nvPr/>
        </p:nvSpPr>
        <p:spPr>
          <a:xfrm>
            <a:off x="7144170" y="2649299"/>
            <a:ext cx="4935711" cy="2513509"/>
          </a:xfrm>
          <a:prstGeom prst="rect">
            <a:avLst/>
          </a:prstGeom>
          <a:noFill/>
        </p:spPr>
        <p:txBody>
          <a:bodyPr wrap="square" rtlCol="0">
            <a:spAutoFit/>
          </a:bodyPr>
          <a:lstStyle/>
          <a:p>
            <a:pPr marL="259074" indent="-259074">
              <a:spcAft>
                <a:spcPts val="800"/>
              </a:spcAft>
              <a:buFont typeface="Arial" panose="020B0604020202020204" pitchFamily="34" charset="0"/>
              <a:buChar char="•"/>
            </a:pPr>
            <a:r>
              <a:rPr lang="en-US" sz="2400" dirty="0"/>
              <a:t>Apply to decide on trade-off between different allocations of experimental resources (exploration vs. exploitation). </a:t>
            </a:r>
          </a:p>
          <a:p>
            <a:pPr marL="259074" indent="-259074">
              <a:spcAft>
                <a:spcPts val="800"/>
              </a:spcAft>
              <a:buFont typeface="Arial" panose="020B0604020202020204" pitchFamily="34" charset="0"/>
              <a:buChar char="•"/>
            </a:pPr>
            <a:r>
              <a:rPr lang="en-US" sz="2400" dirty="0">
                <a:solidFill>
                  <a:srgbClr val="FF0000"/>
                </a:solidFill>
              </a:rPr>
              <a:t>1-point vs 5-point?</a:t>
            </a:r>
          </a:p>
          <a:p>
            <a:pPr marL="259074" indent="-259074">
              <a:spcAft>
                <a:spcPts val="800"/>
              </a:spcAft>
              <a:buFont typeface="Arial" panose="020B0604020202020204" pitchFamily="34" charset="0"/>
              <a:buChar char="•"/>
            </a:pPr>
            <a:r>
              <a:rPr lang="en-US" sz="2400" dirty="0">
                <a:solidFill>
                  <a:srgbClr val="FF0000"/>
                </a:solidFill>
              </a:rPr>
              <a:t>Increase precision or more points?</a:t>
            </a:r>
          </a:p>
        </p:txBody>
      </p:sp>
    </p:spTree>
    <p:extLst>
      <p:ext uri="{BB962C8B-B14F-4D97-AF65-F5344CB8AC3E}">
        <p14:creationId xmlns:p14="http://schemas.microsoft.com/office/powerpoint/2010/main" val="528712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98E73-1B56-0A4A-9717-BFD8D4AFDADC}"/>
              </a:ext>
            </a:extLst>
          </p:cNvPr>
          <p:cNvSpPr>
            <a:spLocks noGrp="1"/>
          </p:cNvSpPr>
          <p:nvPr>
            <p:ph type="title"/>
          </p:nvPr>
        </p:nvSpPr>
        <p:spPr>
          <a:xfrm>
            <a:off x="1352457" y="248083"/>
            <a:ext cx="9627220" cy="792324"/>
          </a:xfrm>
        </p:spPr>
        <p:txBody>
          <a:bodyPr>
            <a:normAutofit/>
          </a:bodyPr>
          <a:lstStyle/>
          <a:p>
            <a:pPr algn="ctr"/>
            <a:r>
              <a:rPr lang="en-US" sz="3600" b="1" dirty="0">
                <a:solidFill>
                  <a:srgbClr val="FF0000"/>
                </a:solidFill>
                <a:latin typeface="+mn-lt"/>
              </a:rPr>
              <a:t>Reminder about statistical correlations</a:t>
            </a:r>
          </a:p>
        </p:txBody>
      </p:sp>
      <p:sp>
        <p:nvSpPr>
          <p:cNvPr id="10" name="TextBox 9">
            <a:extLst>
              <a:ext uri="{FF2B5EF4-FFF2-40B4-BE49-F238E27FC236}">
                <a16:creationId xmlns:a16="http://schemas.microsoft.com/office/drawing/2014/main" id="{44A72272-46DC-7045-AB14-0C3CD39EFA3F}"/>
              </a:ext>
            </a:extLst>
          </p:cNvPr>
          <p:cNvSpPr txBox="1"/>
          <p:nvPr/>
        </p:nvSpPr>
        <p:spPr>
          <a:xfrm>
            <a:off x="586452" y="947622"/>
            <a:ext cx="10592515" cy="964495"/>
          </a:xfrm>
          <a:prstGeom prst="rect">
            <a:avLst/>
          </a:prstGeom>
          <a:noFill/>
        </p:spPr>
        <p:txBody>
          <a:bodyPr wrap="none" rtlCol="0">
            <a:spAutoFit/>
          </a:bodyPr>
          <a:lstStyle/>
          <a:p>
            <a:pPr marL="259074" indent="-259074">
              <a:spcBef>
                <a:spcPts val="400"/>
              </a:spcBef>
              <a:spcAft>
                <a:spcPts val="400"/>
              </a:spcAft>
              <a:buFont typeface="Arial" panose="020B0604020202020204" pitchFamily="34" charset="0"/>
              <a:buChar char="•"/>
            </a:pPr>
            <a:r>
              <a:rPr lang="en-US" sz="2667" dirty="0"/>
              <a:t>pr(</a:t>
            </a:r>
            <a:r>
              <a:rPr lang="en-US" sz="2667" i="1" dirty="0"/>
              <a:t>x</a:t>
            </a:r>
            <a:r>
              <a:rPr lang="en-US" sz="2667" dirty="0"/>
              <a:t>, </a:t>
            </a:r>
            <a:r>
              <a:rPr lang="en-US" sz="2667" i="1" dirty="0"/>
              <a:t>y</a:t>
            </a:r>
            <a:r>
              <a:rPr lang="en-US" sz="2667" dirty="0"/>
              <a:t>| </a:t>
            </a:r>
            <a:r>
              <a:rPr lang="en-US" sz="2667" i="1" dirty="0"/>
              <a:t>z</a:t>
            </a:r>
            <a:r>
              <a:rPr lang="en-US" sz="2667" dirty="0"/>
              <a:t>) “joint probability (density) of </a:t>
            </a:r>
            <a:r>
              <a:rPr lang="en-US" sz="2667" i="1" dirty="0"/>
              <a:t>x</a:t>
            </a:r>
            <a:r>
              <a:rPr lang="en-US" sz="2667" dirty="0"/>
              <a:t> and </a:t>
            </a:r>
            <a:r>
              <a:rPr lang="en-US" sz="2667" i="1" dirty="0"/>
              <a:t>y</a:t>
            </a:r>
            <a:r>
              <a:rPr lang="en-US" sz="2667" dirty="0"/>
              <a:t> given z” (</a:t>
            </a:r>
            <a:r>
              <a:rPr lang="en-US" sz="2667" i="1" dirty="0"/>
              <a:t>contingent</a:t>
            </a:r>
            <a:r>
              <a:rPr lang="en-US" sz="2667" dirty="0"/>
              <a:t> on </a:t>
            </a:r>
            <a:r>
              <a:rPr lang="en-US" sz="2667" i="1" dirty="0"/>
              <a:t>z</a:t>
            </a:r>
            <a:r>
              <a:rPr lang="en-US" sz="2667" dirty="0"/>
              <a:t>)</a:t>
            </a:r>
          </a:p>
          <a:p>
            <a:pPr marL="259074" indent="-259074">
              <a:spcAft>
                <a:spcPts val="400"/>
              </a:spcAft>
              <a:buFont typeface="Arial" panose="020B0604020202020204" pitchFamily="34" charset="0"/>
              <a:buChar char="•"/>
            </a:pPr>
            <a:endParaRPr lang="en-US" sz="2667" dirty="0"/>
          </a:p>
        </p:txBody>
      </p:sp>
      <p:pic>
        <p:nvPicPr>
          <p:cNvPr id="4" name="Picture 3">
            <a:extLst>
              <a:ext uri="{FF2B5EF4-FFF2-40B4-BE49-F238E27FC236}">
                <a16:creationId xmlns:a16="http://schemas.microsoft.com/office/drawing/2014/main" id="{0753ECE6-F66D-DA45-9733-47160CFC315A}"/>
              </a:ext>
            </a:extLst>
          </p:cNvPr>
          <p:cNvPicPr>
            <a:picLocks noChangeAspect="1"/>
          </p:cNvPicPr>
          <p:nvPr/>
        </p:nvPicPr>
        <p:blipFill>
          <a:blip r:embed="rId3"/>
          <a:stretch>
            <a:fillRect/>
          </a:stretch>
        </p:blipFill>
        <p:spPr>
          <a:xfrm>
            <a:off x="377487" y="1554111"/>
            <a:ext cx="4919133" cy="5200227"/>
          </a:xfrm>
          <a:prstGeom prst="rect">
            <a:avLst/>
          </a:prstGeom>
          <a:ln w="19050">
            <a:solidFill>
              <a:schemeClr val="tx1"/>
            </a:solidFill>
          </a:ln>
        </p:spPr>
      </p:pic>
      <p:grpSp>
        <p:nvGrpSpPr>
          <p:cNvPr id="20" name="Group 19">
            <a:extLst>
              <a:ext uri="{FF2B5EF4-FFF2-40B4-BE49-F238E27FC236}">
                <a16:creationId xmlns:a16="http://schemas.microsoft.com/office/drawing/2014/main" id="{B3BE8EE8-1439-AE4A-97E9-5E60273EE521}"/>
              </a:ext>
            </a:extLst>
          </p:cNvPr>
          <p:cNvGrpSpPr/>
          <p:nvPr/>
        </p:nvGrpSpPr>
        <p:grpSpPr>
          <a:xfrm>
            <a:off x="5904363" y="1549338"/>
            <a:ext cx="5858133" cy="2317831"/>
            <a:chOff x="4629282" y="2571750"/>
            <a:chExt cx="4393600" cy="1738373"/>
          </a:xfrm>
        </p:grpSpPr>
        <p:sp>
          <p:nvSpPr>
            <p:cNvPr id="22" name="Rounded Rectangle 21">
              <a:extLst>
                <a:ext uri="{FF2B5EF4-FFF2-40B4-BE49-F238E27FC236}">
                  <a16:creationId xmlns:a16="http://schemas.microsoft.com/office/drawing/2014/main" id="{6A4BE85B-1FD0-E349-A597-FB8CC473C041}"/>
                </a:ext>
              </a:extLst>
            </p:cNvPr>
            <p:cNvSpPr/>
            <p:nvPr/>
          </p:nvSpPr>
          <p:spPr>
            <a:xfrm>
              <a:off x="4629282" y="2571750"/>
              <a:ext cx="4393600" cy="1738373"/>
            </a:xfrm>
            <a:prstGeom prst="roundRect">
              <a:avLst/>
            </a:prstGeom>
            <a:solidFill>
              <a:schemeClr val="bg1">
                <a:lumMod val="9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3" name="Picture 22">
              <a:extLst>
                <a:ext uri="{FF2B5EF4-FFF2-40B4-BE49-F238E27FC236}">
                  <a16:creationId xmlns:a16="http://schemas.microsoft.com/office/drawing/2014/main" id="{73CA2CF8-E34F-0D44-8ED2-40FBF97D9A94}"/>
                </a:ext>
              </a:extLst>
            </p:cNvPr>
            <p:cNvPicPr>
              <a:picLocks noChangeAspect="1"/>
            </p:cNvPicPr>
            <p:nvPr/>
          </p:nvPicPr>
          <p:blipFill>
            <a:blip r:embed="rId4"/>
            <a:stretch>
              <a:fillRect/>
            </a:stretch>
          </p:blipFill>
          <p:spPr>
            <a:xfrm>
              <a:off x="4818193" y="2765769"/>
              <a:ext cx="4047478" cy="1316376"/>
            </a:xfrm>
            <a:prstGeom prst="rect">
              <a:avLst/>
            </a:prstGeom>
          </p:spPr>
        </p:pic>
      </p:grpSp>
      <p:pic>
        <p:nvPicPr>
          <p:cNvPr id="8" name="Picture 7">
            <a:extLst>
              <a:ext uri="{FF2B5EF4-FFF2-40B4-BE49-F238E27FC236}">
                <a16:creationId xmlns:a16="http://schemas.microsoft.com/office/drawing/2014/main" id="{877A3021-9CAD-784E-969E-A1D29A688E3C}"/>
              </a:ext>
            </a:extLst>
          </p:cNvPr>
          <p:cNvPicPr>
            <a:picLocks noChangeAspect="1"/>
          </p:cNvPicPr>
          <p:nvPr/>
        </p:nvPicPr>
        <p:blipFill>
          <a:blip r:embed="rId5"/>
          <a:stretch>
            <a:fillRect/>
          </a:stretch>
        </p:blipFill>
        <p:spPr>
          <a:xfrm>
            <a:off x="5882709" y="4125861"/>
            <a:ext cx="5567783" cy="468223"/>
          </a:xfrm>
          <a:prstGeom prst="rect">
            <a:avLst/>
          </a:prstGeom>
        </p:spPr>
      </p:pic>
      <p:sp>
        <p:nvSpPr>
          <p:cNvPr id="5" name="TextBox 4">
            <a:extLst>
              <a:ext uri="{FF2B5EF4-FFF2-40B4-BE49-F238E27FC236}">
                <a16:creationId xmlns:a16="http://schemas.microsoft.com/office/drawing/2014/main" id="{341A536D-2A6B-1F94-AD9A-CFECA5CBC641}"/>
              </a:ext>
            </a:extLst>
          </p:cNvPr>
          <p:cNvSpPr txBox="1"/>
          <p:nvPr/>
        </p:nvSpPr>
        <p:spPr>
          <a:xfrm>
            <a:off x="1212972" y="4302307"/>
            <a:ext cx="674415" cy="400110"/>
          </a:xfrm>
          <a:prstGeom prst="rect">
            <a:avLst/>
          </a:prstGeom>
          <a:noFill/>
        </p:spPr>
        <p:txBody>
          <a:bodyPr wrap="none" rtlCol="0">
            <a:spAutoFit/>
          </a:bodyPr>
          <a:lstStyle/>
          <a:p>
            <a:r>
              <a:rPr lang="en-US" sz="2000" b="1" dirty="0">
                <a:solidFill>
                  <a:srgbClr val="FF0000"/>
                </a:solidFill>
              </a:rPr>
              <a:t>joint</a:t>
            </a:r>
          </a:p>
        </p:txBody>
      </p:sp>
      <p:grpSp>
        <p:nvGrpSpPr>
          <p:cNvPr id="19" name="Group 18">
            <a:extLst>
              <a:ext uri="{FF2B5EF4-FFF2-40B4-BE49-F238E27FC236}">
                <a16:creationId xmlns:a16="http://schemas.microsoft.com/office/drawing/2014/main" id="{542CED20-6BEC-9C87-3C30-31A7EA7772B6}"/>
              </a:ext>
            </a:extLst>
          </p:cNvPr>
          <p:cNvGrpSpPr/>
          <p:nvPr/>
        </p:nvGrpSpPr>
        <p:grpSpPr>
          <a:xfrm>
            <a:off x="2614235" y="2241766"/>
            <a:ext cx="2622173" cy="1625403"/>
            <a:chOff x="2614235" y="2241766"/>
            <a:chExt cx="2622173" cy="1625403"/>
          </a:xfrm>
        </p:grpSpPr>
        <p:sp>
          <p:nvSpPr>
            <p:cNvPr id="3" name="TextBox 2">
              <a:extLst>
                <a:ext uri="{FF2B5EF4-FFF2-40B4-BE49-F238E27FC236}">
                  <a16:creationId xmlns:a16="http://schemas.microsoft.com/office/drawing/2014/main" id="{780636A4-D743-8521-AC89-DC909065712A}"/>
                </a:ext>
              </a:extLst>
            </p:cNvPr>
            <p:cNvSpPr txBox="1"/>
            <p:nvPr/>
          </p:nvSpPr>
          <p:spPr>
            <a:xfrm>
              <a:off x="3618854" y="2241766"/>
              <a:ext cx="1547475" cy="400110"/>
            </a:xfrm>
            <a:prstGeom prst="rect">
              <a:avLst/>
            </a:prstGeom>
            <a:noFill/>
          </p:spPr>
          <p:txBody>
            <a:bodyPr wrap="none" rtlCol="0">
              <a:spAutoFit/>
            </a:bodyPr>
            <a:lstStyle/>
            <a:p>
              <a:r>
                <a:rPr lang="en-US" sz="2000" b="1" dirty="0">
                  <a:solidFill>
                    <a:srgbClr val="FF0000"/>
                  </a:solidFill>
                </a:rPr>
                <a:t>marginalized</a:t>
              </a:r>
            </a:p>
          </p:txBody>
        </p:sp>
        <p:cxnSp>
          <p:nvCxnSpPr>
            <p:cNvPr id="7" name="Straight Connector 6">
              <a:extLst>
                <a:ext uri="{FF2B5EF4-FFF2-40B4-BE49-F238E27FC236}">
                  <a16:creationId xmlns:a16="http://schemas.microsoft.com/office/drawing/2014/main" id="{8B76656F-A791-1769-0A36-79090B5FC2C6}"/>
                </a:ext>
              </a:extLst>
            </p:cNvPr>
            <p:cNvCxnSpPr>
              <a:cxnSpLocks/>
            </p:cNvCxnSpPr>
            <p:nvPr/>
          </p:nvCxnSpPr>
          <p:spPr>
            <a:xfrm flipH="1">
              <a:off x="3177155" y="2641876"/>
              <a:ext cx="915822" cy="543037"/>
            </a:xfrm>
            <a:prstGeom prst="line">
              <a:avLst/>
            </a:prstGeom>
            <a:ln w="349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12FF80D-CF09-85E2-979B-B8E1C109E918}"/>
                </a:ext>
              </a:extLst>
            </p:cNvPr>
            <p:cNvCxnSpPr>
              <a:cxnSpLocks/>
            </p:cNvCxnSpPr>
            <p:nvPr/>
          </p:nvCxnSpPr>
          <p:spPr>
            <a:xfrm flipH="1">
              <a:off x="4249587" y="2641876"/>
              <a:ext cx="143004" cy="1225293"/>
            </a:xfrm>
            <a:prstGeom prst="line">
              <a:avLst/>
            </a:prstGeom>
            <a:ln w="349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CF27E13-ABED-4A44-4A78-D2CE5326A185}"/>
                </a:ext>
              </a:extLst>
            </p:cNvPr>
            <p:cNvSpPr txBox="1"/>
            <p:nvPr/>
          </p:nvSpPr>
          <p:spPr>
            <a:xfrm>
              <a:off x="4335199" y="3221217"/>
              <a:ext cx="901209" cy="400110"/>
            </a:xfrm>
            <a:prstGeom prst="rect">
              <a:avLst/>
            </a:prstGeom>
            <a:noFill/>
          </p:spPr>
          <p:txBody>
            <a:bodyPr wrap="none" rtlCol="0">
              <a:spAutoFit/>
            </a:bodyPr>
            <a:lstStyle/>
            <a:p>
              <a:r>
                <a:rPr lang="en-US" sz="2000" dirty="0">
                  <a:solidFill>
                    <a:srgbClr val="FF0000"/>
                  </a:solidFill>
                </a:rPr>
                <a:t>pr(</a:t>
              </a:r>
              <a:r>
                <a:rPr lang="en-US" sz="2000" i="1" dirty="0" err="1">
                  <a:solidFill>
                    <a:srgbClr val="FF0000"/>
                  </a:solidFill>
                </a:rPr>
                <a:t>y</a:t>
              </a:r>
              <a:r>
                <a:rPr lang="en-US" sz="2000" dirty="0" err="1">
                  <a:solidFill>
                    <a:srgbClr val="FF0000"/>
                  </a:solidFill>
                </a:rPr>
                <a:t>|</a:t>
              </a:r>
              <a:r>
                <a:rPr lang="en-US" sz="2000" i="1" dirty="0" err="1">
                  <a:solidFill>
                    <a:srgbClr val="FF0000"/>
                  </a:solidFill>
                </a:rPr>
                <a:t>z</a:t>
              </a:r>
              <a:r>
                <a:rPr lang="en-US" sz="2000" dirty="0">
                  <a:solidFill>
                    <a:srgbClr val="FF0000"/>
                  </a:solidFill>
                </a:rPr>
                <a:t>)</a:t>
              </a:r>
            </a:p>
          </p:txBody>
        </p:sp>
        <p:sp>
          <p:nvSpPr>
            <p:cNvPr id="14" name="TextBox 13">
              <a:extLst>
                <a:ext uri="{FF2B5EF4-FFF2-40B4-BE49-F238E27FC236}">
                  <a16:creationId xmlns:a16="http://schemas.microsoft.com/office/drawing/2014/main" id="{314FDEBA-F8E1-B36A-F93C-DA6AEAD15364}"/>
                </a:ext>
              </a:extLst>
            </p:cNvPr>
            <p:cNvSpPr txBox="1"/>
            <p:nvPr/>
          </p:nvSpPr>
          <p:spPr>
            <a:xfrm>
              <a:off x="2614235" y="2575499"/>
              <a:ext cx="896399" cy="400110"/>
            </a:xfrm>
            <a:prstGeom prst="rect">
              <a:avLst/>
            </a:prstGeom>
            <a:noFill/>
          </p:spPr>
          <p:txBody>
            <a:bodyPr wrap="none" rtlCol="0">
              <a:spAutoFit/>
            </a:bodyPr>
            <a:lstStyle/>
            <a:p>
              <a:r>
                <a:rPr lang="en-US" sz="2000" dirty="0">
                  <a:solidFill>
                    <a:srgbClr val="FF0000"/>
                  </a:solidFill>
                </a:rPr>
                <a:t>pr(</a:t>
              </a:r>
              <a:r>
                <a:rPr lang="en-US" sz="2000" i="1" dirty="0" err="1">
                  <a:solidFill>
                    <a:srgbClr val="FF0000"/>
                  </a:solidFill>
                </a:rPr>
                <a:t>x</a:t>
              </a:r>
              <a:r>
                <a:rPr lang="en-US" sz="2000" dirty="0" err="1">
                  <a:solidFill>
                    <a:srgbClr val="FF0000"/>
                  </a:solidFill>
                </a:rPr>
                <a:t>|</a:t>
              </a:r>
              <a:r>
                <a:rPr lang="en-US" sz="2000" i="1" dirty="0" err="1">
                  <a:solidFill>
                    <a:srgbClr val="FF0000"/>
                  </a:solidFill>
                </a:rPr>
                <a:t>z</a:t>
              </a:r>
              <a:r>
                <a:rPr lang="en-US" sz="2000" dirty="0">
                  <a:solidFill>
                    <a:srgbClr val="FF0000"/>
                  </a:solidFill>
                </a:rPr>
                <a:t>)</a:t>
              </a:r>
            </a:p>
          </p:txBody>
        </p:sp>
      </p:grpSp>
      <p:sp>
        <p:nvSpPr>
          <p:cNvPr id="15" name="TextBox 14">
            <a:extLst>
              <a:ext uri="{FF2B5EF4-FFF2-40B4-BE49-F238E27FC236}">
                <a16:creationId xmlns:a16="http://schemas.microsoft.com/office/drawing/2014/main" id="{714C4BF3-AE00-43CB-8C44-D8D6BB013680}"/>
              </a:ext>
            </a:extLst>
          </p:cNvPr>
          <p:cNvSpPr txBox="1"/>
          <p:nvPr/>
        </p:nvSpPr>
        <p:spPr>
          <a:xfrm>
            <a:off x="2101219" y="5674526"/>
            <a:ext cx="1075936" cy="400110"/>
          </a:xfrm>
          <a:prstGeom prst="rect">
            <a:avLst/>
          </a:prstGeom>
          <a:noFill/>
        </p:spPr>
        <p:txBody>
          <a:bodyPr wrap="none" rtlCol="0">
            <a:spAutoFit/>
          </a:bodyPr>
          <a:lstStyle/>
          <a:p>
            <a:r>
              <a:rPr lang="en-US" sz="2000" dirty="0">
                <a:solidFill>
                  <a:srgbClr val="FF0000"/>
                </a:solidFill>
              </a:rPr>
              <a:t>pr(</a:t>
            </a:r>
            <a:r>
              <a:rPr lang="en-US" sz="2000" i="1" dirty="0" err="1">
                <a:solidFill>
                  <a:srgbClr val="FF0000"/>
                </a:solidFill>
              </a:rPr>
              <a:t>x,y</a:t>
            </a:r>
            <a:r>
              <a:rPr lang="en-US" sz="2000" dirty="0" err="1">
                <a:solidFill>
                  <a:srgbClr val="FF0000"/>
                </a:solidFill>
              </a:rPr>
              <a:t>|</a:t>
            </a:r>
            <a:r>
              <a:rPr lang="en-US" sz="2000" i="1" dirty="0" err="1">
                <a:solidFill>
                  <a:srgbClr val="FF0000"/>
                </a:solidFill>
              </a:rPr>
              <a:t>z</a:t>
            </a:r>
            <a:r>
              <a:rPr lang="en-US" sz="2000" dirty="0">
                <a:solidFill>
                  <a:srgbClr val="FF0000"/>
                </a:solidFill>
              </a:rPr>
              <a:t>)</a:t>
            </a:r>
          </a:p>
        </p:txBody>
      </p:sp>
      <p:grpSp>
        <p:nvGrpSpPr>
          <p:cNvPr id="18" name="Group 17">
            <a:extLst>
              <a:ext uri="{FF2B5EF4-FFF2-40B4-BE49-F238E27FC236}">
                <a16:creationId xmlns:a16="http://schemas.microsoft.com/office/drawing/2014/main" id="{5C7E949A-8058-DED3-48D2-7D29F81BDBA3}"/>
              </a:ext>
            </a:extLst>
          </p:cNvPr>
          <p:cNvGrpSpPr/>
          <p:nvPr/>
        </p:nvGrpSpPr>
        <p:grpSpPr>
          <a:xfrm>
            <a:off x="466387" y="4903779"/>
            <a:ext cx="3905893" cy="1808231"/>
            <a:chOff x="466387" y="4903779"/>
            <a:chExt cx="3905893" cy="1808231"/>
          </a:xfrm>
        </p:grpSpPr>
        <p:sp>
          <p:nvSpPr>
            <p:cNvPr id="21" name="TextBox 20">
              <a:extLst>
                <a:ext uri="{FF2B5EF4-FFF2-40B4-BE49-F238E27FC236}">
                  <a16:creationId xmlns:a16="http://schemas.microsoft.com/office/drawing/2014/main" id="{E120ED79-F0E6-6EA2-C61D-311D6315AFC6}"/>
                </a:ext>
              </a:extLst>
            </p:cNvPr>
            <p:cNvSpPr txBox="1"/>
            <p:nvPr/>
          </p:nvSpPr>
          <p:spPr>
            <a:xfrm>
              <a:off x="2044700" y="6286500"/>
              <a:ext cx="317716" cy="400110"/>
            </a:xfrm>
            <a:prstGeom prst="rect">
              <a:avLst/>
            </a:prstGeom>
            <a:solidFill>
              <a:schemeClr val="bg2"/>
            </a:solidFill>
          </p:spPr>
          <p:txBody>
            <a:bodyPr wrap="none" rtlCol="0">
              <a:spAutoFit/>
            </a:bodyPr>
            <a:lstStyle/>
            <a:p>
              <a:r>
                <a:rPr lang="en-US" sz="2000" i="1" dirty="0"/>
                <a:t>X</a:t>
              </a:r>
            </a:p>
          </p:txBody>
        </p:sp>
        <p:sp>
          <p:nvSpPr>
            <p:cNvPr id="24" name="TextBox 23">
              <a:extLst>
                <a:ext uri="{FF2B5EF4-FFF2-40B4-BE49-F238E27FC236}">
                  <a16:creationId xmlns:a16="http://schemas.microsoft.com/office/drawing/2014/main" id="{7E5E5946-D6DF-3004-16BB-09729AF9D1A8}"/>
                </a:ext>
              </a:extLst>
            </p:cNvPr>
            <p:cNvSpPr txBox="1"/>
            <p:nvPr/>
          </p:nvSpPr>
          <p:spPr>
            <a:xfrm>
              <a:off x="466387" y="4903779"/>
              <a:ext cx="300082" cy="400110"/>
            </a:xfrm>
            <a:prstGeom prst="rect">
              <a:avLst/>
            </a:prstGeom>
            <a:solidFill>
              <a:schemeClr val="bg2"/>
            </a:solidFill>
          </p:spPr>
          <p:txBody>
            <a:bodyPr wrap="none" rtlCol="0">
              <a:spAutoFit/>
            </a:bodyPr>
            <a:lstStyle/>
            <a:p>
              <a:r>
                <a:rPr lang="en-US" sz="2000" i="1" dirty="0"/>
                <a:t>y</a:t>
              </a:r>
            </a:p>
          </p:txBody>
        </p:sp>
        <p:sp>
          <p:nvSpPr>
            <p:cNvPr id="25" name="TextBox 24">
              <a:extLst>
                <a:ext uri="{FF2B5EF4-FFF2-40B4-BE49-F238E27FC236}">
                  <a16:creationId xmlns:a16="http://schemas.microsoft.com/office/drawing/2014/main" id="{8A3C1E0B-15D6-40F7-1FEC-50E248939534}"/>
                </a:ext>
              </a:extLst>
            </p:cNvPr>
            <p:cNvSpPr txBox="1"/>
            <p:nvPr/>
          </p:nvSpPr>
          <p:spPr>
            <a:xfrm>
              <a:off x="4072198" y="6311900"/>
              <a:ext cx="300082" cy="400110"/>
            </a:xfrm>
            <a:prstGeom prst="rect">
              <a:avLst/>
            </a:prstGeom>
            <a:solidFill>
              <a:schemeClr val="bg2"/>
            </a:solidFill>
          </p:spPr>
          <p:txBody>
            <a:bodyPr wrap="none" rtlCol="0">
              <a:spAutoFit/>
            </a:bodyPr>
            <a:lstStyle/>
            <a:p>
              <a:r>
                <a:rPr lang="en-US" sz="2000" i="1" dirty="0"/>
                <a:t>y</a:t>
              </a:r>
            </a:p>
          </p:txBody>
        </p:sp>
      </p:grpSp>
    </p:spTree>
    <p:extLst>
      <p:ext uri="{BB962C8B-B14F-4D97-AF65-F5344CB8AC3E}">
        <p14:creationId xmlns:p14="http://schemas.microsoft.com/office/powerpoint/2010/main" val="25216686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D0659112-36A9-8F44-B869-8C9E6552119A}"/>
              </a:ext>
            </a:extLst>
          </p:cNvPr>
          <p:cNvGrpSpPr/>
          <p:nvPr/>
        </p:nvGrpSpPr>
        <p:grpSpPr>
          <a:xfrm>
            <a:off x="86410" y="2610203"/>
            <a:ext cx="5646463" cy="4247797"/>
            <a:chOff x="86410" y="2610203"/>
            <a:chExt cx="5646463" cy="4247797"/>
          </a:xfrm>
        </p:grpSpPr>
        <p:pic>
          <p:nvPicPr>
            <p:cNvPr id="15" name="Picture 14">
              <a:extLst>
                <a:ext uri="{FF2B5EF4-FFF2-40B4-BE49-F238E27FC236}">
                  <a16:creationId xmlns:a16="http://schemas.microsoft.com/office/drawing/2014/main" id="{AD1947B1-8398-3E46-B3EB-0B1C1EEF350D}"/>
                </a:ext>
              </a:extLst>
            </p:cNvPr>
            <p:cNvPicPr>
              <a:picLocks noChangeAspect="1"/>
            </p:cNvPicPr>
            <p:nvPr/>
          </p:nvPicPr>
          <p:blipFill>
            <a:blip r:embed="rId3"/>
            <a:stretch>
              <a:fillRect/>
            </a:stretch>
          </p:blipFill>
          <p:spPr>
            <a:xfrm>
              <a:off x="86410" y="2610203"/>
              <a:ext cx="5646463" cy="4247797"/>
            </a:xfrm>
            <a:prstGeom prst="rect">
              <a:avLst/>
            </a:prstGeom>
          </p:spPr>
        </p:pic>
        <p:sp>
          <p:nvSpPr>
            <p:cNvPr id="18" name="TextBox 17">
              <a:extLst>
                <a:ext uri="{FF2B5EF4-FFF2-40B4-BE49-F238E27FC236}">
                  <a16:creationId xmlns:a16="http://schemas.microsoft.com/office/drawing/2014/main" id="{EF6C3214-0E41-9344-9635-AC9F1BBC92DA}"/>
                </a:ext>
              </a:extLst>
            </p:cNvPr>
            <p:cNvSpPr txBox="1"/>
            <p:nvPr/>
          </p:nvSpPr>
          <p:spPr>
            <a:xfrm>
              <a:off x="2031060" y="5571288"/>
              <a:ext cx="3577209" cy="369332"/>
            </a:xfrm>
            <a:prstGeom prst="rect">
              <a:avLst/>
            </a:prstGeom>
            <a:solidFill>
              <a:schemeClr val="accent5">
                <a:lumMod val="20000"/>
                <a:lumOff val="80000"/>
              </a:schemeClr>
            </a:solidFill>
          </p:spPr>
          <p:txBody>
            <a:bodyPr wrap="square">
              <a:spAutoFit/>
            </a:bodyPr>
            <a:lstStyle/>
            <a:p>
              <a:r>
                <a:rPr lang="en-US" dirty="0">
                  <a:solidFill>
                    <a:srgbClr val="FF0000"/>
                  </a:solidFill>
                </a:rPr>
                <a:t>König et al., </a:t>
              </a:r>
              <a:r>
                <a:rPr lang="en-US" dirty="0">
                  <a:solidFill>
                    <a:srgbClr val="FF0000"/>
                  </a:solidFill>
                  <a:hlinkClick r:id="rId4">
                    <a:extLst>
                      <a:ext uri="{A12FA001-AC4F-418D-AE19-62706E023703}">
                        <ahyp:hlinkClr xmlns:ahyp="http://schemas.microsoft.com/office/drawing/2018/hyperlinkcolor" val="tx"/>
                      </a:ext>
                    </a:extLst>
                  </a:hlinkClick>
                </a:rPr>
                <a:t>PLB 810, 135814 (2020)</a:t>
              </a:r>
              <a:endParaRPr lang="en-US" dirty="0">
                <a:solidFill>
                  <a:srgbClr val="FF0000"/>
                </a:solidFill>
              </a:endParaRPr>
            </a:p>
          </p:txBody>
        </p:sp>
        <p:sp>
          <p:nvSpPr>
            <p:cNvPr id="19" name="TextBox 18">
              <a:extLst>
                <a:ext uri="{FF2B5EF4-FFF2-40B4-BE49-F238E27FC236}">
                  <a16:creationId xmlns:a16="http://schemas.microsoft.com/office/drawing/2014/main" id="{BBFE4262-E6C0-A049-B3FC-B35F47FD0905}"/>
                </a:ext>
              </a:extLst>
            </p:cNvPr>
            <p:cNvSpPr txBox="1"/>
            <p:nvPr/>
          </p:nvSpPr>
          <p:spPr>
            <a:xfrm>
              <a:off x="1025792" y="4138455"/>
              <a:ext cx="1580497" cy="461665"/>
            </a:xfrm>
            <a:prstGeom prst="rect">
              <a:avLst/>
            </a:prstGeom>
            <a:solidFill>
              <a:schemeClr val="bg1">
                <a:lumMod val="85000"/>
              </a:schemeClr>
            </a:solidFill>
          </p:spPr>
          <p:txBody>
            <a:bodyPr wrap="none" rtlCol="0">
              <a:spAutoFit/>
            </a:bodyPr>
            <a:lstStyle/>
            <a:p>
              <a:r>
                <a:rPr lang="en-US" sz="2400" b="1" baseline="30000" dirty="0">
                  <a:solidFill>
                    <a:srgbClr val="FF0000"/>
                  </a:solidFill>
                </a:rPr>
                <a:t>4</a:t>
              </a:r>
              <a:r>
                <a:rPr lang="en-US" sz="2400" b="1" dirty="0">
                  <a:solidFill>
                    <a:srgbClr val="FF0000"/>
                  </a:solidFill>
                </a:rPr>
                <a:t>He energy</a:t>
              </a:r>
              <a:endParaRPr lang="en-US" sz="2400" b="1" baseline="30000" dirty="0">
                <a:solidFill>
                  <a:srgbClr val="FF0000"/>
                </a:solidFill>
              </a:endParaRPr>
            </a:p>
          </p:txBody>
        </p:sp>
      </p:grpSp>
      <p:sp>
        <p:nvSpPr>
          <p:cNvPr id="21" name="TextBox 20">
            <a:extLst>
              <a:ext uri="{FF2B5EF4-FFF2-40B4-BE49-F238E27FC236}">
                <a16:creationId xmlns:a16="http://schemas.microsoft.com/office/drawing/2014/main" id="{D33A7329-3DD2-EF48-937F-642124A1B5AB}"/>
              </a:ext>
            </a:extLst>
          </p:cNvPr>
          <p:cNvSpPr txBox="1"/>
          <p:nvPr/>
        </p:nvSpPr>
        <p:spPr>
          <a:xfrm>
            <a:off x="7283450" y="3883820"/>
            <a:ext cx="4275273" cy="369332"/>
          </a:xfrm>
          <a:prstGeom prst="rect">
            <a:avLst/>
          </a:prstGeom>
          <a:solidFill>
            <a:schemeClr val="accent5">
              <a:lumMod val="20000"/>
              <a:lumOff val="80000"/>
            </a:schemeClr>
          </a:solidFill>
        </p:spPr>
        <p:txBody>
          <a:bodyPr wrap="none" rtlCol="0">
            <a:spAutoFit/>
          </a:bodyPr>
          <a:lstStyle/>
          <a:p>
            <a:r>
              <a:rPr lang="en-US" dirty="0" err="1">
                <a:solidFill>
                  <a:srgbClr val="FF0000"/>
                </a:solidFill>
              </a:rPr>
              <a:t>Wesolowski</a:t>
            </a:r>
            <a:r>
              <a:rPr lang="en-US" dirty="0">
                <a:solidFill>
                  <a:srgbClr val="FF0000"/>
                </a:solidFill>
              </a:rPr>
              <a:t> et al., </a:t>
            </a:r>
            <a:r>
              <a:rPr lang="en-US" dirty="0">
                <a:solidFill>
                  <a:srgbClr val="FF0000"/>
                </a:solidFill>
                <a:hlinkClick r:id="rId5">
                  <a:extLst>
                    <a:ext uri="{A12FA001-AC4F-418D-AE19-62706E023703}">
                      <ahyp:hlinkClr xmlns:ahyp="http://schemas.microsoft.com/office/drawing/2018/hyperlinkcolor" val="tx"/>
                    </a:ext>
                  </a:extLst>
                </a:hlinkClick>
              </a:rPr>
              <a:t>PRC 104, 064001 (2021)</a:t>
            </a:r>
            <a:endParaRPr lang="en-US" dirty="0">
              <a:solidFill>
                <a:srgbClr val="FF0000"/>
              </a:solidFill>
            </a:endParaRPr>
          </a:p>
        </p:txBody>
      </p:sp>
      <p:sp>
        <p:nvSpPr>
          <p:cNvPr id="22" name="TextBox 21">
            <a:extLst>
              <a:ext uri="{FF2B5EF4-FFF2-40B4-BE49-F238E27FC236}">
                <a16:creationId xmlns:a16="http://schemas.microsoft.com/office/drawing/2014/main" id="{D8A9E669-8762-B442-BEEE-48440D8DD6DB}"/>
              </a:ext>
            </a:extLst>
          </p:cNvPr>
          <p:cNvSpPr txBox="1"/>
          <p:nvPr/>
        </p:nvSpPr>
        <p:spPr>
          <a:xfrm>
            <a:off x="127355" y="932829"/>
            <a:ext cx="6567984" cy="1569660"/>
          </a:xfrm>
          <a:prstGeom prst="rect">
            <a:avLst/>
          </a:prstGeom>
          <a:solidFill>
            <a:schemeClr val="accent1">
              <a:lumMod val="20000"/>
              <a:lumOff val="80000"/>
            </a:schemeClr>
          </a:solidFill>
        </p:spPr>
        <p:txBody>
          <a:bodyPr wrap="square" rtlCol="0">
            <a:spAutoFit/>
          </a:bodyPr>
          <a:lstStyle/>
          <a:p>
            <a:r>
              <a:rPr lang="en-US" sz="2400" b="1" dirty="0"/>
              <a:t>Basic idea: </a:t>
            </a:r>
            <a:r>
              <a:rPr lang="en-US" sz="2400" dirty="0"/>
              <a:t>a small # of ground-state eigenvectors from a selection of  parameter sets is an extremely effective variational basis for other parameter sets.</a:t>
            </a:r>
            <a:br>
              <a:rPr lang="en-US" sz="2400" dirty="0"/>
            </a:br>
            <a:r>
              <a:rPr lang="en-US" sz="2400" b="1" dirty="0"/>
              <a:t>Characteristics: </a:t>
            </a:r>
            <a:r>
              <a:rPr lang="en-US" sz="2400" dirty="0"/>
              <a:t>fast and accurate!</a:t>
            </a:r>
            <a:endParaRPr lang="en-US" sz="2400" b="1" dirty="0"/>
          </a:p>
        </p:txBody>
      </p:sp>
      <p:sp>
        <p:nvSpPr>
          <p:cNvPr id="25" name="TextBox 24">
            <a:extLst>
              <a:ext uri="{FF2B5EF4-FFF2-40B4-BE49-F238E27FC236}">
                <a16:creationId xmlns:a16="http://schemas.microsoft.com/office/drawing/2014/main" id="{8A3E3F81-B9CD-0F46-B8AD-72E8BE0BC38B}"/>
              </a:ext>
            </a:extLst>
          </p:cNvPr>
          <p:cNvSpPr txBox="1"/>
          <p:nvPr/>
        </p:nvSpPr>
        <p:spPr>
          <a:xfrm>
            <a:off x="7742038" y="6296934"/>
            <a:ext cx="3403817" cy="400110"/>
          </a:xfrm>
          <a:prstGeom prst="rect">
            <a:avLst/>
          </a:prstGeom>
          <a:solidFill>
            <a:schemeClr val="accent3">
              <a:lumMod val="20000"/>
              <a:lumOff val="80000"/>
            </a:schemeClr>
          </a:solidFill>
        </p:spPr>
        <p:txBody>
          <a:bodyPr wrap="none" rtlCol="0">
            <a:spAutoFit/>
          </a:bodyPr>
          <a:lstStyle/>
          <a:p>
            <a:r>
              <a:rPr lang="en-US" sz="2000" dirty="0"/>
              <a:t>Works well for transitions, too!</a:t>
            </a:r>
          </a:p>
        </p:txBody>
      </p:sp>
      <p:sp>
        <p:nvSpPr>
          <p:cNvPr id="26" name="TextBox 25">
            <a:extLst>
              <a:ext uri="{FF2B5EF4-FFF2-40B4-BE49-F238E27FC236}">
                <a16:creationId xmlns:a16="http://schemas.microsoft.com/office/drawing/2014/main" id="{FC857865-872D-1340-B712-C319E76BB9D2}"/>
              </a:ext>
            </a:extLst>
          </p:cNvPr>
          <p:cNvSpPr txBox="1"/>
          <p:nvPr/>
        </p:nvSpPr>
        <p:spPr>
          <a:xfrm>
            <a:off x="2606289" y="5121205"/>
            <a:ext cx="3001980" cy="369332"/>
          </a:xfrm>
          <a:prstGeom prst="rect">
            <a:avLst/>
          </a:prstGeom>
          <a:solidFill>
            <a:schemeClr val="accent5">
              <a:lumMod val="20000"/>
              <a:lumOff val="80000"/>
            </a:schemeClr>
          </a:solidFill>
        </p:spPr>
        <p:txBody>
          <a:bodyPr wrap="square">
            <a:spAutoFit/>
          </a:bodyPr>
          <a:lstStyle/>
          <a:p>
            <a:r>
              <a:rPr lang="en-US" dirty="0">
                <a:solidFill>
                  <a:srgbClr val="FF0000"/>
                </a:solidFill>
              </a:rPr>
              <a:t>EC introduced by </a:t>
            </a:r>
            <a:r>
              <a:rPr lang="en-US" dirty="0">
                <a:solidFill>
                  <a:srgbClr val="FF0000"/>
                </a:solidFill>
                <a:hlinkClick r:id="rId6">
                  <a:extLst>
                    <a:ext uri="{A12FA001-AC4F-418D-AE19-62706E023703}">
                      <ahyp:hlinkClr xmlns:ahyp="http://schemas.microsoft.com/office/drawing/2018/hyperlinkcolor" val="tx"/>
                    </a:ext>
                  </a:extLst>
                </a:hlinkClick>
              </a:rPr>
              <a:t>Frame et al.</a:t>
            </a:r>
            <a:endParaRPr lang="en-US" dirty="0">
              <a:solidFill>
                <a:srgbClr val="FF0000"/>
              </a:solidFill>
            </a:endParaRPr>
          </a:p>
        </p:txBody>
      </p:sp>
      <p:pic>
        <p:nvPicPr>
          <p:cNvPr id="2" name="Picture 1">
            <a:extLst>
              <a:ext uri="{FF2B5EF4-FFF2-40B4-BE49-F238E27FC236}">
                <a16:creationId xmlns:a16="http://schemas.microsoft.com/office/drawing/2014/main" id="{10815006-5C0D-FD9F-DA4C-84054BC5EA18}"/>
              </a:ext>
            </a:extLst>
          </p:cNvPr>
          <p:cNvPicPr>
            <a:picLocks noChangeAspect="1"/>
          </p:cNvPicPr>
          <p:nvPr/>
        </p:nvPicPr>
        <p:blipFill>
          <a:blip r:embed="rId7"/>
          <a:stretch>
            <a:fillRect/>
          </a:stretch>
        </p:blipFill>
        <p:spPr>
          <a:xfrm>
            <a:off x="6552648" y="3823931"/>
            <a:ext cx="5419116" cy="3007340"/>
          </a:xfrm>
          <a:prstGeom prst="rect">
            <a:avLst/>
          </a:prstGeom>
        </p:spPr>
      </p:pic>
      <p:pic>
        <p:nvPicPr>
          <p:cNvPr id="5" name="Picture 4">
            <a:extLst>
              <a:ext uri="{FF2B5EF4-FFF2-40B4-BE49-F238E27FC236}">
                <a16:creationId xmlns:a16="http://schemas.microsoft.com/office/drawing/2014/main" id="{83C08AD7-7EB8-819C-1FB8-CD1D411B63FB}"/>
              </a:ext>
            </a:extLst>
          </p:cNvPr>
          <p:cNvPicPr>
            <a:picLocks noChangeAspect="1"/>
          </p:cNvPicPr>
          <p:nvPr/>
        </p:nvPicPr>
        <p:blipFill>
          <a:blip r:embed="rId8"/>
          <a:stretch>
            <a:fillRect/>
          </a:stretch>
        </p:blipFill>
        <p:spPr>
          <a:xfrm>
            <a:off x="7239639" y="708276"/>
            <a:ext cx="4233226" cy="3070136"/>
          </a:xfrm>
          <a:prstGeom prst="rect">
            <a:avLst/>
          </a:prstGeom>
        </p:spPr>
      </p:pic>
      <p:sp>
        <p:nvSpPr>
          <p:cNvPr id="6" name="Rectangle 5">
            <a:extLst>
              <a:ext uri="{FF2B5EF4-FFF2-40B4-BE49-F238E27FC236}">
                <a16:creationId xmlns:a16="http://schemas.microsoft.com/office/drawing/2014/main" id="{6DF50AAB-D17C-0F0F-A6ED-C0AE30AE0F3A}"/>
              </a:ext>
            </a:extLst>
          </p:cNvPr>
          <p:cNvSpPr/>
          <p:nvPr/>
        </p:nvSpPr>
        <p:spPr>
          <a:xfrm>
            <a:off x="426492" y="178784"/>
            <a:ext cx="11606319" cy="646331"/>
          </a:xfrm>
          <a:prstGeom prst="rect">
            <a:avLst/>
          </a:prstGeom>
        </p:spPr>
        <p:txBody>
          <a:bodyPr wrap="none">
            <a:spAutoFit/>
          </a:bodyPr>
          <a:lstStyle/>
          <a:p>
            <a:r>
              <a:rPr lang="en-US" sz="3600" b="1" i="0" dirty="0">
                <a:solidFill>
                  <a:srgbClr val="FF0000"/>
                </a:solidFill>
                <a:effectLst/>
              </a:rPr>
              <a:t>Eigenvector continuation emulators for nuclear observables</a:t>
            </a:r>
            <a:endParaRPr lang="en-US" sz="3600" b="1" dirty="0">
              <a:solidFill>
                <a:srgbClr val="FF0000"/>
              </a:solidFill>
            </a:endParaRPr>
          </a:p>
        </p:txBody>
      </p:sp>
    </p:spTree>
    <p:extLst>
      <p:ext uri="{BB962C8B-B14F-4D97-AF65-F5344CB8AC3E}">
        <p14:creationId xmlns:p14="http://schemas.microsoft.com/office/powerpoint/2010/main" val="2774205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A497A5-A240-778A-09EB-0054124C7659}"/>
              </a:ext>
            </a:extLst>
          </p:cNvPr>
          <p:cNvPicPr>
            <a:picLocks noChangeAspect="1"/>
          </p:cNvPicPr>
          <p:nvPr/>
        </p:nvPicPr>
        <p:blipFill>
          <a:blip r:embed="rId3"/>
          <a:stretch>
            <a:fillRect/>
          </a:stretch>
        </p:blipFill>
        <p:spPr>
          <a:xfrm>
            <a:off x="811923" y="836455"/>
            <a:ext cx="10702622" cy="3218196"/>
          </a:xfrm>
          <a:prstGeom prst="rect">
            <a:avLst/>
          </a:prstGeom>
        </p:spPr>
      </p:pic>
      <p:sp>
        <p:nvSpPr>
          <p:cNvPr id="7" name="TextBox 6">
            <a:extLst>
              <a:ext uri="{FF2B5EF4-FFF2-40B4-BE49-F238E27FC236}">
                <a16:creationId xmlns:a16="http://schemas.microsoft.com/office/drawing/2014/main" id="{CB7ECAFF-2A66-B54F-9909-471CEE40FAD7}"/>
              </a:ext>
            </a:extLst>
          </p:cNvPr>
          <p:cNvSpPr txBox="1"/>
          <p:nvPr/>
        </p:nvSpPr>
        <p:spPr>
          <a:xfrm>
            <a:off x="257732" y="3867232"/>
            <a:ext cx="11016931" cy="28315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200" dirty="0">
                <a:cs typeface="Calibri"/>
              </a:rPr>
              <a:t>Offline stage (pre-calculate):</a:t>
            </a:r>
          </a:p>
          <a:p>
            <a:pPr marL="742950" lvl="1" indent="-285750">
              <a:buFont typeface="Arial"/>
              <a:buChar char="•"/>
            </a:pPr>
            <a:r>
              <a:rPr lang="en-US" sz="2200" dirty="0">
                <a:cs typeface="Calibri"/>
              </a:rPr>
              <a:t>Parameter sets using a greedy algorithm, Latin-hypercube sampling, etc.</a:t>
            </a:r>
          </a:p>
          <a:p>
            <a:pPr marL="742950" lvl="1" indent="-285750">
              <a:buFont typeface="Arial"/>
              <a:buChar char="•"/>
            </a:pPr>
            <a:r>
              <a:rPr lang="en-US" sz="2200" dirty="0">
                <a:cs typeface="Calibri"/>
              </a:rPr>
              <a:t>Construct basis using snapshots from high-fidelity system (simulator)</a:t>
            </a:r>
          </a:p>
          <a:p>
            <a:pPr marL="742950" lvl="1" indent="-285750">
              <a:buFont typeface="Arial"/>
              <a:buChar char="•"/>
            </a:pPr>
            <a:r>
              <a:rPr lang="en-US" sz="2200" dirty="0">
                <a:cs typeface="Calibri"/>
              </a:rPr>
              <a:t>Project high-fidelity system to small-space using snapshots</a:t>
            </a:r>
          </a:p>
          <a:p>
            <a:pPr marL="742950" lvl="1" indent="-285750">
              <a:buFont typeface="Arial"/>
              <a:buChar char="•"/>
            </a:pPr>
            <a:r>
              <a:rPr lang="en-US" sz="2200" dirty="0">
                <a:cs typeface="Calibri"/>
              </a:rPr>
              <a:t>Exploit affine dependence on the low-energy couplings (LECs):</a:t>
            </a:r>
          </a:p>
          <a:p>
            <a:pPr lvl="1"/>
            <a:endParaRPr lang="en-US" sz="1200" dirty="0">
              <a:cs typeface="Calibri"/>
            </a:endParaRPr>
          </a:p>
          <a:p>
            <a:pPr lvl="1"/>
            <a:endParaRPr lang="en-US" sz="1200" dirty="0">
              <a:cs typeface="Calibri"/>
            </a:endParaRPr>
          </a:p>
          <a:p>
            <a:pPr marL="285750" indent="-285750">
              <a:buFont typeface="Arial"/>
              <a:buChar char="•"/>
            </a:pPr>
            <a:r>
              <a:rPr lang="en-US" sz="2200" dirty="0">
                <a:cs typeface="Calibri"/>
              </a:rPr>
              <a:t>Online stage:</a:t>
            </a:r>
          </a:p>
          <a:p>
            <a:pPr marL="742950" lvl="1" indent="-285750">
              <a:buFont typeface="Arial"/>
              <a:buChar char="•"/>
            </a:pPr>
            <a:r>
              <a:rPr lang="en-US" sz="2200" dirty="0">
                <a:cs typeface="Calibri"/>
              </a:rPr>
              <a:t>Make many predictions fast &amp; accurately (e.g., for Bayesian analysis)</a:t>
            </a:r>
          </a:p>
        </p:txBody>
      </p:sp>
      <p:sp>
        <p:nvSpPr>
          <p:cNvPr id="3" name="Title 1">
            <a:extLst>
              <a:ext uri="{FF2B5EF4-FFF2-40B4-BE49-F238E27FC236}">
                <a16:creationId xmlns:a16="http://schemas.microsoft.com/office/drawing/2014/main" id="{85E402A8-315A-4C46-B2B2-1028D1910C07}"/>
              </a:ext>
            </a:extLst>
          </p:cNvPr>
          <p:cNvSpPr txBox="1">
            <a:spLocks/>
          </p:cNvSpPr>
          <p:nvPr/>
        </p:nvSpPr>
        <p:spPr>
          <a:xfrm>
            <a:off x="619413" y="318233"/>
            <a:ext cx="10953173" cy="7598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F0000"/>
                </a:solidFill>
                <a:latin typeface="+mn-lt"/>
                <a:cs typeface="Calibri Light"/>
              </a:rPr>
              <a:t>Constructing a reduced-order model (ROM)</a:t>
            </a:r>
          </a:p>
        </p:txBody>
      </p:sp>
      <p:sp>
        <p:nvSpPr>
          <p:cNvPr id="4" name="TextBox 3">
            <a:extLst>
              <a:ext uri="{FF2B5EF4-FFF2-40B4-BE49-F238E27FC236}">
                <a16:creationId xmlns:a16="http://schemas.microsoft.com/office/drawing/2014/main" id="{4B0B0366-46E2-7A80-46D8-A2CC6FFD4996}"/>
              </a:ext>
            </a:extLst>
          </p:cNvPr>
          <p:cNvSpPr txBox="1"/>
          <p:nvPr/>
        </p:nvSpPr>
        <p:spPr>
          <a:xfrm>
            <a:off x="9565388" y="4071641"/>
            <a:ext cx="2368880"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dirty="0">
                <a:solidFill>
                  <a:srgbClr val="FF0000"/>
                </a:solidFill>
                <a:ea typeface="+mn-lt"/>
                <a:cs typeface="+mn-lt"/>
              </a:rPr>
              <a:t>J. A. Melendez</a:t>
            </a:r>
            <a:r>
              <a:rPr lang="en-US" sz="1600" i="1" dirty="0">
                <a:solidFill>
                  <a:srgbClr val="FF0000"/>
                </a:solidFill>
              </a:rPr>
              <a:t> et al., J. Phys. G 49, 102001 (2022)</a:t>
            </a:r>
          </a:p>
          <a:p>
            <a:r>
              <a:rPr lang="en-US" sz="1600" i="1" dirty="0">
                <a:solidFill>
                  <a:srgbClr val="FF0000"/>
                </a:solidFill>
              </a:rPr>
              <a:t> </a:t>
            </a:r>
            <a:endParaRPr lang="en-US" sz="1200" i="1" dirty="0">
              <a:solidFill>
                <a:srgbClr val="FF0000"/>
              </a:solidFill>
            </a:endParaRPr>
          </a:p>
          <a:p>
            <a:r>
              <a:rPr lang="en-US" sz="1600" i="1" dirty="0">
                <a:solidFill>
                  <a:srgbClr val="FF0000"/>
                </a:solidFill>
                <a:ea typeface="+mn-lt"/>
                <a:cs typeface="+mn-lt"/>
              </a:rPr>
              <a:t>E. Bonilla, P. Giuliani et al., Phys. Rev. C 106, 054322</a:t>
            </a:r>
          </a:p>
          <a:p>
            <a:endParaRPr lang="en-US" sz="1600" i="1" dirty="0">
              <a:solidFill>
                <a:srgbClr val="FF0000"/>
              </a:solidFill>
              <a:ea typeface="+mn-lt"/>
              <a:cs typeface="+mn-lt"/>
            </a:endParaRPr>
          </a:p>
          <a:p>
            <a:r>
              <a:rPr lang="en-US" sz="1600" i="1" dirty="0">
                <a:solidFill>
                  <a:srgbClr val="FF0000"/>
                </a:solidFill>
                <a:ea typeface="+mn-lt"/>
                <a:cs typeface="+mn-lt"/>
              </a:rPr>
              <a:t>P. Giuliani, K. </a:t>
            </a:r>
            <a:r>
              <a:rPr lang="en-US" sz="1600" i="1" dirty="0" err="1">
                <a:solidFill>
                  <a:srgbClr val="FF0000"/>
                </a:solidFill>
                <a:ea typeface="+mn-lt"/>
                <a:cs typeface="+mn-lt"/>
              </a:rPr>
              <a:t>Godbey</a:t>
            </a:r>
            <a:r>
              <a:rPr lang="en-US" sz="1600" i="1" dirty="0">
                <a:solidFill>
                  <a:srgbClr val="FF0000"/>
                </a:solidFill>
                <a:ea typeface="+mn-lt"/>
                <a:cs typeface="+mn-lt"/>
              </a:rPr>
              <a:t> et al., arXiv:2209.13039.</a:t>
            </a:r>
          </a:p>
          <a:p>
            <a:endParaRPr lang="en-US" sz="1600" i="1" dirty="0">
              <a:solidFill>
                <a:srgbClr val="FF0000"/>
              </a:solidFill>
              <a:ea typeface="+mn-lt"/>
              <a:cs typeface="+mn-lt"/>
            </a:endParaRPr>
          </a:p>
          <a:p>
            <a:r>
              <a:rPr lang="en-US" sz="1600" i="1" dirty="0">
                <a:solidFill>
                  <a:srgbClr val="FF0000"/>
                </a:solidFill>
                <a:ea typeface="+mn-lt"/>
                <a:cs typeface="+mn-lt"/>
              </a:rPr>
              <a:t>C. </a:t>
            </a:r>
            <a:r>
              <a:rPr lang="en-US" sz="1600" i="1" dirty="0" err="1">
                <a:solidFill>
                  <a:srgbClr val="FF0000"/>
                </a:solidFill>
                <a:ea typeface="+mn-lt"/>
                <a:cs typeface="+mn-lt"/>
              </a:rPr>
              <a:t>Drischler</a:t>
            </a:r>
            <a:r>
              <a:rPr lang="en-US" sz="1600" i="1" dirty="0">
                <a:solidFill>
                  <a:srgbClr val="FF0000"/>
                </a:solidFill>
                <a:ea typeface="+mn-lt"/>
                <a:cs typeface="+mn-lt"/>
              </a:rPr>
              <a:t> et al., Quarto + arXiv:2212.04912</a:t>
            </a:r>
          </a:p>
        </p:txBody>
      </p:sp>
      <p:pic>
        <p:nvPicPr>
          <p:cNvPr id="6" name="Picture 5">
            <a:extLst>
              <a:ext uri="{FF2B5EF4-FFF2-40B4-BE49-F238E27FC236}">
                <a16:creationId xmlns:a16="http://schemas.microsoft.com/office/drawing/2014/main" id="{54CA341C-913E-056D-E265-2C43A052D93A}"/>
              </a:ext>
            </a:extLst>
          </p:cNvPr>
          <p:cNvPicPr>
            <a:picLocks noChangeAspect="1"/>
          </p:cNvPicPr>
          <p:nvPr/>
        </p:nvPicPr>
        <p:blipFill>
          <a:blip r:embed="rId4"/>
          <a:stretch>
            <a:fillRect/>
          </a:stretch>
        </p:blipFill>
        <p:spPr>
          <a:xfrm>
            <a:off x="3786476" y="5600038"/>
            <a:ext cx="2622824" cy="359995"/>
          </a:xfrm>
          <a:prstGeom prst="rect">
            <a:avLst/>
          </a:prstGeom>
        </p:spPr>
      </p:pic>
    </p:spTree>
    <p:extLst>
      <p:ext uri="{BB962C8B-B14F-4D97-AF65-F5344CB8AC3E}">
        <p14:creationId xmlns:p14="http://schemas.microsoft.com/office/powerpoint/2010/main" val="273575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F237825-1C9B-6A45-ABF9-B6C613E8C6BE}"/>
              </a:ext>
            </a:extLst>
          </p:cNvPr>
          <p:cNvSpPr txBox="1"/>
          <p:nvPr/>
        </p:nvSpPr>
        <p:spPr>
          <a:xfrm>
            <a:off x="2311198" y="121989"/>
            <a:ext cx="7397859" cy="666786"/>
          </a:xfrm>
          <a:prstGeom prst="rect">
            <a:avLst/>
          </a:prstGeom>
          <a:noFill/>
        </p:spPr>
        <p:txBody>
          <a:bodyPr wrap="none" rtlCol="0">
            <a:spAutoFit/>
          </a:bodyPr>
          <a:lstStyle/>
          <a:p>
            <a:r>
              <a:rPr lang="en-US" sz="3733" b="1" dirty="0">
                <a:solidFill>
                  <a:srgbClr val="FF0000"/>
                </a:solidFill>
              </a:rPr>
              <a:t>Parametric MOR emulator workflow</a:t>
            </a:r>
          </a:p>
        </p:txBody>
      </p:sp>
      <p:sp>
        <p:nvSpPr>
          <p:cNvPr id="2" name="TextBox 1">
            <a:extLst>
              <a:ext uri="{FF2B5EF4-FFF2-40B4-BE49-F238E27FC236}">
                <a16:creationId xmlns:a16="http://schemas.microsoft.com/office/drawing/2014/main" id="{84676A49-8B98-E544-86FC-46644DB49724}"/>
              </a:ext>
            </a:extLst>
          </p:cNvPr>
          <p:cNvSpPr txBox="1"/>
          <p:nvPr/>
        </p:nvSpPr>
        <p:spPr>
          <a:xfrm>
            <a:off x="531446" y="1404298"/>
            <a:ext cx="11243460" cy="1200329"/>
          </a:xfrm>
          <a:prstGeom prst="rect">
            <a:avLst/>
          </a:prstGeom>
          <a:solidFill>
            <a:schemeClr val="accent3">
              <a:lumMod val="20000"/>
              <a:lumOff val="80000"/>
            </a:schemeClr>
          </a:solidFill>
        </p:spPr>
        <p:txBody>
          <a:bodyPr wrap="square" rtlCol="0">
            <a:spAutoFit/>
          </a:bodyPr>
          <a:lstStyle/>
          <a:p>
            <a:pPr marL="457189" indent="-457189">
              <a:buAutoNum type="arabicParenBoth"/>
            </a:pPr>
            <a:r>
              <a:rPr lang="en-US" sz="2400" b="1" dirty="0"/>
              <a:t>Sampling across range of parameters </a:t>
            </a:r>
            <a:r>
              <a:rPr lang="en-US" sz="2400" b="1" dirty="0" err="1"/>
              <a:t>θ</a:t>
            </a:r>
            <a:r>
              <a:rPr lang="en-US" sz="2400" b="1" dirty="0"/>
              <a:t> for </a:t>
            </a:r>
            <a:r>
              <a:rPr lang="en-US" sz="2400" b="1" dirty="0" err="1"/>
              <a:t>N</a:t>
            </a:r>
            <a:r>
              <a:rPr lang="en-US" sz="2400" b="1" baseline="-25000" dirty="0" err="1"/>
              <a:t>sample</a:t>
            </a:r>
            <a:r>
              <a:rPr lang="en-US" sz="2400" b="1" baseline="-25000" dirty="0"/>
              <a:t> </a:t>
            </a:r>
            <a:r>
              <a:rPr lang="en-US" sz="2400" b="1" dirty="0"/>
              <a:t>candidate snapshots </a:t>
            </a:r>
            <a:r>
              <a:rPr lang="en-US" sz="2400" b="1" dirty="0">
                <a:sym typeface="Wingdings" pitchFamily="2" charset="2"/>
              </a:rPr>
              <a:t> {</a:t>
            </a:r>
            <a:r>
              <a:rPr lang="en-US" sz="2400" b="1" dirty="0" err="1"/>
              <a:t>θ</a:t>
            </a:r>
            <a:r>
              <a:rPr lang="en-US" sz="2400" b="1" baseline="-25000" dirty="0" err="1"/>
              <a:t>i</a:t>
            </a:r>
            <a:r>
              <a:rPr lang="en-US" sz="2400" b="1" dirty="0"/>
              <a:t>}</a:t>
            </a:r>
            <a:endParaRPr lang="en-US" sz="2400" dirty="0"/>
          </a:p>
          <a:p>
            <a:pPr marL="990575" lvl="1" indent="-259074">
              <a:buFont typeface="Arial" panose="020B0604020202020204" pitchFamily="34" charset="0"/>
              <a:buChar char="•"/>
            </a:pPr>
            <a:r>
              <a:rPr lang="en-US" sz="2400" dirty="0"/>
              <a:t>E.g.,</a:t>
            </a:r>
            <a:r>
              <a:rPr lang="en-US" sz="2400" dirty="0">
                <a:sym typeface="Wingdings" pitchFamily="2" charset="2"/>
              </a:rPr>
              <a:t> space-filling design (like </a:t>
            </a:r>
            <a:r>
              <a:rPr lang="en-US" sz="2400" dirty="0" err="1">
                <a:sym typeface="Wingdings" pitchFamily="2" charset="2"/>
              </a:rPr>
              <a:t>latin</a:t>
            </a:r>
            <a:r>
              <a:rPr lang="en-US" sz="2400" dirty="0">
                <a:sym typeface="Wingdings" pitchFamily="2" charset="2"/>
              </a:rPr>
              <a:t> hypercube) or center near emulated values.</a:t>
            </a:r>
          </a:p>
          <a:p>
            <a:pPr marL="990575" lvl="1" indent="-259074">
              <a:buFont typeface="Arial" panose="020B0604020202020204" pitchFamily="34" charset="0"/>
              <a:buChar char="•"/>
            </a:pPr>
            <a:r>
              <a:rPr lang="en-US" sz="2400" dirty="0"/>
              <a:t>Want</a:t>
            </a:r>
            <a:r>
              <a:rPr lang="en-US" sz="2400" b="1" dirty="0"/>
              <a:t> </a:t>
            </a:r>
            <a:r>
              <a:rPr lang="en-US" sz="2400" dirty="0"/>
              <a:t>N</a:t>
            </a:r>
            <a:r>
              <a:rPr lang="en-US" sz="2400" baseline="-25000" dirty="0"/>
              <a:t>b</a:t>
            </a:r>
            <a:r>
              <a:rPr lang="en-US" sz="2400" dirty="0"/>
              <a:t> ≤ </a:t>
            </a:r>
            <a:r>
              <a:rPr lang="en-US" sz="2400" dirty="0" err="1"/>
              <a:t>N</a:t>
            </a:r>
            <a:r>
              <a:rPr lang="en-US" sz="2400" baseline="-25000" dirty="0" err="1"/>
              <a:t>sample</a:t>
            </a:r>
            <a:r>
              <a:rPr lang="en-US" sz="2400" dirty="0"/>
              <a:t> snapshots; locate wisely based on basis construction method. </a:t>
            </a:r>
            <a:endParaRPr lang="en-US" sz="2400" b="1"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E3694DE-8F53-B648-B13E-CAD896C45349}"/>
                  </a:ext>
                </a:extLst>
              </p:cNvPr>
              <p:cNvSpPr txBox="1"/>
              <p:nvPr/>
            </p:nvSpPr>
            <p:spPr>
              <a:xfrm>
                <a:off x="531446" y="2743839"/>
                <a:ext cx="11243460" cy="2308324"/>
              </a:xfrm>
              <a:prstGeom prst="rect">
                <a:avLst/>
              </a:prstGeom>
              <a:solidFill>
                <a:schemeClr val="accent2">
                  <a:lumMod val="20000"/>
                  <a:lumOff val="80000"/>
                </a:schemeClr>
              </a:solidFill>
            </p:spPr>
            <p:txBody>
              <a:bodyPr wrap="square" rtlCol="0">
                <a:spAutoFit/>
              </a:bodyPr>
              <a:lstStyle/>
              <a:p>
                <a:r>
                  <a:rPr lang="en-US" sz="2400" b="1" dirty="0"/>
                  <a:t>(2) Generating a basis </a:t>
                </a:r>
                <a:r>
                  <a:rPr lang="en-US" sz="2400" b="1" i="1" dirty="0"/>
                  <a:t>X</a:t>
                </a:r>
                <a:r>
                  <a:rPr lang="en-US" sz="2400" b="1" dirty="0"/>
                  <a:t> from the snapshots to create. </a:t>
                </a:r>
                <a:r>
                  <a:rPr lang="en-US" sz="2400" dirty="0"/>
                  <a:t>Multiple options, including:</a:t>
                </a:r>
              </a:p>
              <a:p>
                <a:pPr marL="990575" lvl="1" indent="-259074">
                  <a:buFont typeface="Arial" panose="020B0604020202020204" pitchFamily="34" charset="0"/>
                  <a:buChar char="•"/>
                </a:pPr>
                <a:r>
                  <a:rPr lang="en-US" sz="2400" i="1" dirty="0"/>
                  <a:t>Proper Orthogonal Decomposition </a:t>
                </a:r>
                <a:r>
                  <a:rPr lang="en-US" sz="2400" dirty="0"/>
                  <a:t>(POD) [cf. PCA] </a:t>
                </a:r>
                <a:r>
                  <a:rPr lang="en-US" sz="2400" dirty="0">
                    <a:sym typeface="Wingdings" pitchFamily="2" charset="2"/>
                  </a:rPr>
                  <a:t> extract most important basis vectors. Compute all </a:t>
                </a:r>
                <a:r>
                  <a:rPr lang="en-US" sz="2400" dirty="0" err="1"/>
                  <a:t>N</a:t>
                </a:r>
                <a:r>
                  <a:rPr lang="en-US" sz="2400" baseline="-25000" dirty="0" err="1"/>
                  <a:t>sample</a:t>
                </a:r>
                <a:r>
                  <a:rPr lang="en-US" sz="2400" dirty="0"/>
                  <a:t> snapshots </a:t>
                </a:r>
                <a14:m>
                  <m:oMath xmlns:m="http://schemas.openxmlformats.org/officeDocument/2006/math">
                    <m:r>
                      <a:rPr lang="en-US" sz="2400" i="1">
                        <a:latin typeface="Cambria Math" panose="02040503050406030204" pitchFamily="18" charset="0"/>
                      </a:rPr>
                      <m:t>𝜓</m:t>
                    </m:r>
                    <m:r>
                      <a:rPr lang="en-US" sz="2400" i="1">
                        <a:latin typeface="Cambria Math" panose="02040503050406030204" pitchFamily="18" charset="0"/>
                      </a:rPr>
                      <m:t>(</m:t>
                    </m:r>
                    <m:r>
                      <m:rPr>
                        <m:nor/>
                      </m:rPr>
                      <a:rPr lang="en-US" sz="2400" b="1" dirty="0"/>
                      <m:t>θ</m:t>
                    </m:r>
                  </m:oMath>
                </a14:m>
                <a:r>
                  <a:rPr lang="en-US" sz="2400" baseline="-25000" dirty="0">
                    <a:sym typeface="Wingdings" pitchFamily="2" charset="2"/>
                  </a:rPr>
                  <a:t>i</a:t>
                </a:r>
                <a:r>
                  <a:rPr lang="en-US" sz="2400" dirty="0">
                    <a:sym typeface="Wingdings" pitchFamily="2" charset="2"/>
                  </a:rPr>
                  <a:t>) but keep N</a:t>
                </a:r>
                <a:r>
                  <a:rPr lang="en-US" sz="2400" baseline="-25000" dirty="0">
                    <a:sym typeface="Wingdings" pitchFamily="2" charset="2"/>
                  </a:rPr>
                  <a:t>b</a:t>
                </a:r>
                <a:r>
                  <a:rPr lang="en-US" sz="2400" dirty="0">
                    <a:sym typeface="Wingdings" pitchFamily="2" charset="2"/>
                  </a:rPr>
                  <a:t> based on SVD.</a:t>
                </a:r>
              </a:p>
              <a:p>
                <a:pPr marL="990575" lvl="1" indent="-259074">
                  <a:buFont typeface="Arial" panose="020B0604020202020204" pitchFamily="34" charset="0"/>
                  <a:buChar char="•"/>
                </a:pPr>
                <a:r>
                  <a:rPr lang="en-US" sz="2400" i="1" dirty="0">
                    <a:sym typeface="Wingdings" pitchFamily="2" charset="2"/>
                  </a:rPr>
                  <a:t>Greedy algorithm </a:t>
                </a:r>
                <a:r>
                  <a:rPr lang="en-US" sz="2400" dirty="0">
                    <a:sym typeface="Wingdings" pitchFamily="2" charset="2"/>
                  </a:rPr>
                  <a:t>is an iterative approach: next location </a:t>
                </a:r>
                <a14:m>
                  <m:oMath xmlns:m="http://schemas.openxmlformats.org/officeDocument/2006/math">
                    <m:r>
                      <m:rPr>
                        <m:nor/>
                      </m:rPr>
                      <a:rPr lang="en-US" sz="2400" b="1" dirty="0"/>
                      <m:t>θ</m:t>
                    </m:r>
                  </m:oMath>
                </a14:m>
                <a:r>
                  <a:rPr lang="en-US" sz="2400" baseline="-25000" dirty="0" err="1">
                    <a:sym typeface="Wingdings" pitchFamily="2" charset="2"/>
                  </a:rPr>
                  <a:t>i</a:t>
                </a:r>
                <a:r>
                  <a:rPr lang="en-US" sz="2400" dirty="0">
                    <a:sym typeface="Wingdings" pitchFamily="2" charset="2"/>
                  </a:rPr>
                  <a:t> from </a:t>
                </a:r>
                <a:r>
                  <a:rPr lang="en-US" sz="2400" i="1" dirty="0">
                    <a:sym typeface="Wingdings" pitchFamily="2" charset="2"/>
                  </a:rPr>
                  <a:t>fast</a:t>
                </a:r>
                <a:r>
                  <a:rPr lang="en-US" sz="2400" dirty="0">
                    <a:sym typeface="Wingdings" pitchFamily="2" charset="2"/>
                  </a:rPr>
                  <a:t> estimated emulator error at </a:t>
                </a:r>
                <a:r>
                  <a:rPr lang="en-US" sz="2400" dirty="0" err="1"/>
                  <a:t>N</a:t>
                </a:r>
                <a:r>
                  <a:rPr lang="en-US" sz="2400" baseline="-25000" dirty="0" err="1"/>
                  <a:t>sample</a:t>
                </a:r>
                <a:r>
                  <a:rPr lang="en-US" sz="2400" baseline="-25000" dirty="0"/>
                  <a:t> </a:t>
                </a:r>
                <a:r>
                  <a:rPr lang="en-US" sz="2400" dirty="0"/>
                  <a:t>values and choose value with largest expected error.</a:t>
                </a:r>
                <a:endParaRPr lang="en-US" sz="2400" dirty="0">
                  <a:sym typeface="Wingdings" pitchFamily="2" charset="2"/>
                </a:endParaRPr>
              </a:p>
              <a:p>
                <a:pPr marL="990575" lvl="1" indent="-259074">
                  <a:buFont typeface="Arial" panose="020B0604020202020204" pitchFamily="34" charset="0"/>
                  <a:buChar char="•"/>
                </a:pPr>
                <a:r>
                  <a:rPr lang="en-US" sz="2400" dirty="0">
                    <a:sym typeface="Wingdings" pitchFamily="2" charset="2"/>
                  </a:rPr>
                  <a:t>For time-dependent case, sample also in time or frequency. Many options here! </a:t>
                </a:r>
                <a:r>
                  <a:rPr lang="en-US" sz="2400" b="1" dirty="0"/>
                  <a:t> </a:t>
                </a:r>
              </a:p>
            </p:txBody>
          </p:sp>
        </mc:Choice>
        <mc:Fallback xmlns="">
          <p:sp>
            <p:nvSpPr>
              <p:cNvPr id="5" name="TextBox 4">
                <a:extLst>
                  <a:ext uri="{FF2B5EF4-FFF2-40B4-BE49-F238E27FC236}">
                    <a16:creationId xmlns:a16="http://schemas.microsoft.com/office/drawing/2014/main" id="{2E3694DE-8F53-B648-B13E-CAD896C45349}"/>
                  </a:ext>
                </a:extLst>
              </p:cNvPr>
              <p:cNvSpPr txBox="1">
                <a:spLocks noRot="1" noChangeAspect="1" noMove="1" noResize="1" noEditPoints="1" noAdjustHandles="1" noChangeArrowheads="1" noChangeShapeType="1" noTextEdit="1"/>
              </p:cNvSpPr>
              <p:nvPr/>
            </p:nvSpPr>
            <p:spPr>
              <a:xfrm>
                <a:off x="531446" y="2743839"/>
                <a:ext cx="11243460" cy="2308324"/>
              </a:xfrm>
              <a:prstGeom prst="rect">
                <a:avLst/>
              </a:prstGeom>
              <a:blipFill>
                <a:blip r:embed="rId3"/>
                <a:stretch>
                  <a:fillRect l="-789" t="-2198" b="-4945"/>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362FA81A-05DF-DC4D-9FBA-70731B008236}"/>
              </a:ext>
            </a:extLst>
          </p:cNvPr>
          <p:cNvSpPr txBox="1"/>
          <p:nvPr/>
        </p:nvSpPr>
        <p:spPr>
          <a:xfrm>
            <a:off x="515712" y="5197020"/>
            <a:ext cx="11259195" cy="1569660"/>
          </a:xfrm>
          <a:prstGeom prst="rect">
            <a:avLst/>
          </a:prstGeom>
          <a:solidFill>
            <a:schemeClr val="accent4">
              <a:lumMod val="20000"/>
              <a:lumOff val="80000"/>
            </a:schemeClr>
          </a:solidFill>
        </p:spPr>
        <p:txBody>
          <a:bodyPr wrap="square" rtlCol="0">
            <a:spAutoFit/>
          </a:bodyPr>
          <a:lstStyle/>
          <a:p>
            <a:r>
              <a:rPr lang="en-US" sz="2400" b="1" dirty="0"/>
              <a:t>(3) Construct the reduced system. </a:t>
            </a:r>
            <a:r>
              <a:rPr lang="en-US" sz="2400" dirty="0"/>
              <a:t>Single basis </a:t>
            </a:r>
            <a:r>
              <a:rPr lang="en-US" sz="2400" b="1" i="1" dirty="0"/>
              <a:t>X </a:t>
            </a:r>
            <a:r>
              <a:rPr lang="en-US" sz="2400" dirty="0"/>
              <a:t>or multiple bases across </a:t>
            </a:r>
            <a:r>
              <a:rPr lang="en-US" sz="2400" b="1" dirty="0" err="1"/>
              <a:t>θ</a:t>
            </a:r>
            <a:r>
              <a:rPr lang="en-US" sz="2400" dirty="0"/>
              <a:t> </a:t>
            </a:r>
            <a:endParaRPr lang="en-US" sz="2400" b="1" dirty="0"/>
          </a:p>
          <a:p>
            <a:pPr marL="990575" lvl="1" indent="-259074">
              <a:buFont typeface="Arial" panose="020B0604020202020204" pitchFamily="34" charset="0"/>
              <a:buChar char="•"/>
            </a:pPr>
            <a:r>
              <a:rPr lang="en-US" sz="2400" dirty="0"/>
              <a:t>Linear system and affine operators </a:t>
            </a:r>
            <a:r>
              <a:rPr lang="en-US" sz="2400" dirty="0">
                <a:sym typeface="Wingdings" pitchFamily="2" charset="2"/>
              </a:rPr>
              <a:t> projecting to single basis works well.</a:t>
            </a:r>
            <a:endParaRPr lang="en-US" sz="2400" dirty="0"/>
          </a:p>
          <a:p>
            <a:pPr marL="990575" lvl="1" indent="-259074">
              <a:buFont typeface="Arial" panose="020B0604020202020204" pitchFamily="34" charset="0"/>
              <a:buChar char="•"/>
            </a:pPr>
            <a:r>
              <a:rPr lang="en-US" sz="2400" dirty="0"/>
              <a:t>If non-linear or non-affine </a:t>
            </a:r>
            <a:r>
              <a:rPr lang="en-US" sz="2400" dirty="0">
                <a:sym typeface="Wingdings" pitchFamily="2" charset="2"/>
              </a:rPr>
              <a:t></a:t>
            </a:r>
            <a:r>
              <a:rPr lang="en-US" sz="2400" dirty="0"/>
              <a:t> </a:t>
            </a:r>
            <a:r>
              <a:rPr lang="en-US" sz="2400" i="1" dirty="0"/>
              <a:t>hyper-reduction</a:t>
            </a:r>
            <a:r>
              <a:rPr lang="en-US" sz="2400" dirty="0"/>
              <a:t> approaches: e.g., empirical interpolation method EIM or DEIM, which finds an affine (separable) expansion.</a:t>
            </a:r>
          </a:p>
        </p:txBody>
      </p:sp>
      <p:sp>
        <p:nvSpPr>
          <p:cNvPr id="3" name="TextBox 2">
            <a:extLst>
              <a:ext uri="{FF2B5EF4-FFF2-40B4-BE49-F238E27FC236}">
                <a16:creationId xmlns:a16="http://schemas.microsoft.com/office/drawing/2014/main" id="{17FA2797-8465-6A47-A2EF-2B5C879954AB}"/>
              </a:ext>
            </a:extLst>
          </p:cNvPr>
          <p:cNvSpPr txBox="1"/>
          <p:nvPr/>
        </p:nvSpPr>
        <p:spPr>
          <a:xfrm>
            <a:off x="531448" y="856960"/>
            <a:ext cx="10632847" cy="461665"/>
          </a:xfrm>
          <a:prstGeom prst="rect">
            <a:avLst/>
          </a:prstGeom>
          <a:noFill/>
        </p:spPr>
        <p:txBody>
          <a:bodyPr wrap="none" rtlCol="0">
            <a:spAutoFit/>
          </a:bodyPr>
          <a:lstStyle/>
          <a:p>
            <a:r>
              <a:rPr lang="en-US" sz="2400" dirty="0"/>
              <a:t>Bird’s eye view but still for projection-based PMOR only (i.e., not an exhaustive set!)</a:t>
            </a:r>
          </a:p>
        </p:txBody>
      </p:sp>
    </p:spTree>
    <p:extLst>
      <p:ext uri="{BB962C8B-B14F-4D97-AF65-F5344CB8AC3E}">
        <p14:creationId xmlns:p14="http://schemas.microsoft.com/office/powerpoint/2010/main" val="337595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F237825-1C9B-6A45-ABF9-B6C613E8C6BE}"/>
              </a:ext>
            </a:extLst>
          </p:cNvPr>
          <p:cNvSpPr txBox="1"/>
          <p:nvPr/>
        </p:nvSpPr>
        <p:spPr>
          <a:xfrm>
            <a:off x="399270" y="136523"/>
            <a:ext cx="11309506" cy="666786"/>
          </a:xfrm>
          <a:prstGeom prst="rect">
            <a:avLst/>
          </a:prstGeom>
          <a:noFill/>
        </p:spPr>
        <p:txBody>
          <a:bodyPr wrap="none" rtlCol="0">
            <a:spAutoFit/>
          </a:bodyPr>
          <a:lstStyle/>
          <a:p>
            <a:r>
              <a:rPr lang="en-US" sz="3733" b="1" dirty="0">
                <a:solidFill>
                  <a:srgbClr val="FF0000"/>
                </a:solidFill>
              </a:rPr>
              <a:t>Variational and </a:t>
            </a:r>
            <a:r>
              <a:rPr lang="en-US" sz="3733" b="1" dirty="0" err="1">
                <a:solidFill>
                  <a:srgbClr val="FF0000"/>
                </a:solidFill>
              </a:rPr>
              <a:t>Galerkin</a:t>
            </a:r>
            <a:r>
              <a:rPr lang="en-US" sz="3733" b="1" dirty="0">
                <a:solidFill>
                  <a:srgbClr val="FF0000"/>
                </a:solidFill>
              </a:rPr>
              <a:t> emulators by concrete example</a:t>
            </a:r>
          </a:p>
        </p:txBody>
      </p:sp>
      <p:cxnSp>
        <p:nvCxnSpPr>
          <p:cNvPr id="12" name="Straight Connector 11">
            <a:extLst>
              <a:ext uri="{FF2B5EF4-FFF2-40B4-BE49-F238E27FC236}">
                <a16:creationId xmlns:a16="http://schemas.microsoft.com/office/drawing/2014/main" id="{E833FFBA-8E0A-5344-AFAC-D76DF01D95BD}"/>
              </a:ext>
            </a:extLst>
          </p:cNvPr>
          <p:cNvCxnSpPr>
            <a:cxnSpLocks/>
          </p:cNvCxnSpPr>
          <p:nvPr/>
        </p:nvCxnSpPr>
        <p:spPr>
          <a:xfrm>
            <a:off x="6280281" y="2045547"/>
            <a:ext cx="0" cy="4657288"/>
          </a:xfrm>
          <a:prstGeom prst="line">
            <a:avLst/>
          </a:prstGeom>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A6C4A5A9-AF26-A747-86BB-EB050A1469AB}"/>
              </a:ext>
            </a:extLst>
          </p:cNvPr>
          <p:cNvSpPr txBox="1"/>
          <p:nvPr/>
        </p:nvSpPr>
        <p:spPr>
          <a:xfrm>
            <a:off x="1882988" y="1991361"/>
            <a:ext cx="2316019" cy="461665"/>
          </a:xfrm>
          <a:prstGeom prst="rect">
            <a:avLst/>
          </a:prstGeom>
          <a:noFill/>
        </p:spPr>
        <p:txBody>
          <a:bodyPr wrap="none" rtlCol="0">
            <a:spAutoFit/>
          </a:bodyPr>
          <a:lstStyle/>
          <a:p>
            <a:r>
              <a:rPr lang="en-US" sz="2400" b="1" dirty="0"/>
              <a:t>Variational (Ritz)</a:t>
            </a:r>
          </a:p>
        </p:txBody>
      </p:sp>
      <p:sp>
        <p:nvSpPr>
          <p:cNvPr id="16" name="TextBox 15">
            <a:extLst>
              <a:ext uri="{FF2B5EF4-FFF2-40B4-BE49-F238E27FC236}">
                <a16:creationId xmlns:a16="http://schemas.microsoft.com/office/drawing/2014/main" id="{614A36CB-791B-9142-B741-94C0DB847FDF}"/>
              </a:ext>
            </a:extLst>
          </p:cNvPr>
          <p:cNvSpPr txBox="1"/>
          <p:nvPr/>
        </p:nvSpPr>
        <p:spPr>
          <a:xfrm>
            <a:off x="8200023" y="2012596"/>
            <a:ext cx="1832553" cy="461665"/>
          </a:xfrm>
          <a:prstGeom prst="rect">
            <a:avLst/>
          </a:prstGeom>
          <a:noFill/>
        </p:spPr>
        <p:txBody>
          <a:bodyPr wrap="none" rtlCol="0">
            <a:spAutoFit/>
          </a:bodyPr>
          <a:lstStyle/>
          <a:p>
            <a:r>
              <a:rPr lang="en-US" sz="2400" b="1" dirty="0"/>
              <a:t>Ritz-</a:t>
            </a:r>
            <a:r>
              <a:rPr lang="en-US" sz="2400" b="1" dirty="0" err="1"/>
              <a:t>Galerkin</a:t>
            </a:r>
            <a:endParaRPr lang="en-US" sz="2400" b="1" dirty="0"/>
          </a:p>
        </p:txBody>
      </p:sp>
      <p:grpSp>
        <p:nvGrpSpPr>
          <p:cNvPr id="19" name="Group 18">
            <a:extLst>
              <a:ext uri="{FF2B5EF4-FFF2-40B4-BE49-F238E27FC236}">
                <a16:creationId xmlns:a16="http://schemas.microsoft.com/office/drawing/2014/main" id="{4B5A6647-C4B1-A047-8331-A746DDCD216B}"/>
              </a:ext>
            </a:extLst>
          </p:cNvPr>
          <p:cNvGrpSpPr/>
          <p:nvPr/>
        </p:nvGrpSpPr>
        <p:grpSpPr>
          <a:xfrm>
            <a:off x="691145" y="1440098"/>
            <a:ext cx="10630539" cy="463096"/>
            <a:chOff x="268972" y="1041888"/>
            <a:chExt cx="7972904" cy="347322"/>
          </a:xfrm>
        </p:grpSpPr>
        <p:sp>
          <p:nvSpPr>
            <p:cNvPr id="2" name="TextBox 1">
              <a:extLst>
                <a:ext uri="{FF2B5EF4-FFF2-40B4-BE49-F238E27FC236}">
                  <a16:creationId xmlns:a16="http://schemas.microsoft.com/office/drawing/2014/main" id="{0F38B7B4-4576-7F4E-9AB4-29FBA06C8D66}"/>
                </a:ext>
              </a:extLst>
            </p:cNvPr>
            <p:cNvSpPr txBox="1"/>
            <p:nvPr/>
          </p:nvSpPr>
          <p:spPr>
            <a:xfrm>
              <a:off x="268972" y="1041888"/>
              <a:ext cx="7972904" cy="346249"/>
            </a:xfrm>
            <a:prstGeom prst="rect">
              <a:avLst/>
            </a:prstGeom>
            <a:solidFill>
              <a:schemeClr val="accent4">
                <a:lumMod val="20000"/>
                <a:lumOff val="80000"/>
              </a:schemeClr>
            </a:solidFill>
          </p:spPr>
          <p:txBody>
            <a:bodyPr wrap="none" rtlCol="0">
              <a:spAutoFit/>
            </a:bodyPr>
            <a:lstStyle/>
            <a:p>
              <a:r>
                <a:rPr lang="en-US" sz="2400" dirty="0"/>
                <a:t>E.g., Poisson equation with Neumann BCs </a:t>
              </a:r>
              <a:r>
                <a:rPr lang="en-US" sz="2400" dirty="0">
                  <a:sym typeface="Wingdings" pitchFamily="2" charset="2"/>
                </a:rPr>
                <a:t>                                    with                          </a:t>
              </a:r>
              <a:r>
                <a:rPr lang="en-US" sz="2400" dirty="0"/>
                <a:t> </a:t>
              </a:r>
            </a:p>
          </p:txBody>
        </p:sp>
        <p:pic>
          <p:nvPicPr>
            <p:cNvPr id="18" name="Picture 17">
              <a:extLst>
                <a:ext uri="{FF2B5EF4-FFF2-40B4-BE49-F238E27FC236}">
                  <a16:creationId xmlns:a16="http://schemas.microsoft.com/office/drawing/2014/main" id="{48C48B3E-4873-D248-BD25-8D5CDC628249}"/>
                </a:ext>
              </a:extLst>
            </p:cNvPr>
            <p:cNvPicPr>
              <a:picLocks noChangeAspect="1"/>
            </p:cNvPicPr>
            <p:nvPr/>
          </p:nvPicPr>
          <p:blipFill>
            <a:blip r:embed="rId3"/>
            <a:stretch>
              <a:fillRect/>
            </a:stretch>
          </p:blipFill>
          <p:spPr>
            <a:xfrm>
              <a:off x="4611459" y="1059010"/>
              <a:ext cx="3568700" cy="330200"/>
            </a:xfrm>
            <a:prstGeom prst="rect">
              <a:avLst/>
            </a:prstGeom>
          </p:spPr>
        </p:pic>
      </p:grpSp>
      <p:sp>
        <p:nvSpPr>
          <p:cNvPr id="24" name="TextBox 23">
            <a:extLst>
              <a:ext uri="{FF2B5EF4-FFF2-40B4-BE49-F238E27FC236}">
                <a16:creationId xmlns:a16="http://schemas.microsoft.com/office/drawing/2014/main" id="{7E97ADDD-1E58-FB41-AE6A-CF46E2A6DDC6}"/>
              </a:ext>
            </a:extLst>
          </p:cNvPr>
          <p:cNvSpPr txBox="1"/>
          <p:nvPr/>
        </p:nvSpPr>
        <p:spPr>
          <a:xfrm>
            <a:off x="6759413" y="2404470"/>
            <a:ext cx="4916409" cy="748795"/>
          </a:xfrm>
          <a:prstGeom prst="rect">
            <a:avLst/>
          </a:prstGeom>
          <a:noFill/>
        </p:spPr>
        <p:txBody>
          <a:bodyPr wrap="none" rtlCol="0">
            <a:spAutoFit/>
          </a:bodyPr>
          <a:lstStyle/>
          <a:p>
            <a:pPr algn="ctr"/>
            <a:r>
              <a:rPr lang="en-US" sz="2133" dirty="0"/>
              <a:t>Weak formulation rather than variational</a:t>
            </a:r>
            <a:br>
              <a:rPr lang="en-US" sz="2133" dirty="0"/>
            </a:br>
            <a:r>
              <a:rPr lang="en-US" sz="2133" dirty="0">
                <a:sym typeface="Wingdings" pitchFamily="2" charset="2"/>
              </a:rPr>
              <a:t> multiply each equation by </a:t>
            </a:r>
            <a:r>
              <a:rPr lang="en-US" sz="2133" i="1" dirty="0">
                <a:sym typeface="Wingdings" pitchFamily="2" charset="2"/>
              </a:rPr>
              <a:t>test function</a:t>
            </a:r>
            <a:r>
              <a:rPr lang="en-US" sz="2133" i="1" dirty="0"/>
              <a:t> </a:t>
            </a:r>
          </a:p>
        </p:txBody>
      </p:sp>
      <p:grpSp>
        <p:nvGrpSpPr>
          <p:cNvPr id="20" name="Group 19">
            <a:extLst>
              <a:ext uri="{FF2B5EF4-FFF2-40B4-BE49-F238E27FC236}">
                <a16:creationId xmlns:a16="http://schemas.microsoft.com/office/drawing/2014/main" id="{D301D9FC-DA62-2A44-8754-8F57322218A0}"/>
              </a:ext>
            </a:extLst>
          </p:cNvPr>
          <p:cNvGrpSpPr/>
          <p:nvPr/>
        </p:nvGrpSpPr>
        <p:grpSpPr>
          <a:xfrm>
            <a:off x="399269" y="863753"/>
            <a:ext cx="11300659" cy="461665"/>
            <a:chOff x="299452" y="647814"/>
            <a:chExt cx="8475494" cy="346249"/>
          </a:xfrm>
        </p:grpSpPr>
        <p:sp>
          <p:nvSpPr>
            <p:cNvPr id="6" name="TextBox 5">
              <a:extLst>
                <a:ext uri="{FF2B5EF4-FFF2-40B4-BE49-F238E27FC236}">
                  <a16:creationId xmlns:a16="http://schemas.microsoft.com/office/drawing/2014/main" id="{193F83AC-6690-814A-8070-DBA639EB40AA}"/>
                </a:ext>
              </a:extLst>
            </p:cNvPr>
            <p:cNvSpPr txBox="1"/>
            <p:nvPr/>
          </p:nvSpPr>
          <p:spPr>
            <a:xfrm>
              <a:off x="299452" y="647814"/>
              <a:ext cx="8475494" cy="346249"/>
            </a:xfrm>
            <a:prstGeom prst="rect">
              <a:avLst/>
            </a:prstGeom>
            <a:solidFill>
              <a:schemeClr val="bg1">
                <a:lumMod val="95000"/>
              </a:schemeClr>
            </a:solidFill>
          </p:spPr>
          <p:txBody>
            <a:bodyPr wrap="none" rtlCol="0">
              <a:spAutoFit/>
            </a:bodyPr>
            <a:lstStyle/>
            <a:p>
              <a:r>
                <a:rPr lang="en-US" sz="2400" dirty="0"/>
                <a:t>Emulator </a:t>
              </a:r>
              <a:r>
                <a:rPr lang="en-US" sz="2400" dirty="0">
                  <a:sym typeface="Wingdings" pitchFamily="2" charset="2"/>
                </a:rPr>
                <a:t>                                                                                    find optimal       cheaply online</a:t>
              </a:r>
              <a:endParaRPr lang="en-US" sz="2400" dirty="0"/>
            </a:p>
          </p:txBody>
        </p:sp>
        <p:pic>
          <p:nvPicPr>
            <p:cNvPr id="9" name="Picture 8">
              <a:extLst>
                <a:ext uri="{FF2B5EF4-FFF2-40B4-BE49-F238E27FC236}">
                  <a16:creationId xmlns:a16="http://schemas.microsoft.com/office/drawing/2014/main" id="{965E2DA2-5003-9B44-BB7F-5D007F575C95}"/>
                </a:ext>
              </a:extLst>
            </p:cNvPr>
            <p:cNvPicPr>
              <a:picLocks noChangeAspect="1"/>
            </p:cNvPicPr>
            <p:nvPr/>
          </p:nvPicPr>
          <p:blipFill>
            <a:blip r:embed="rId4"/>
            <a:stretch>
              <a:fillRect/>
            </a:stretch>
          </p:blipFill>
          <p:spPr>
            <a:xfrm>
              <a:off x="6974706" y="672222"/>
              <a:ext cx="254000" cy="292100"/>
            </a:xfrm>
            <a:prstGeom prst="rect">
              <a:avLst/>
            </a:prstGeom>
          </p:spPr>
        </p:pic>
      </p:gr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22FC2581-F97D-E947-81B3-52AFF132D071}"/>
                  </a:ext>
                </a:extLst>
              </p:cNvPr>
              <p:cNvSpPr txBox="1"/>
              <p:nvPr/>
            </p:nvSpPr>
            <p:spPr>
              <a:xfrm>
                <a:off x="361203" y="6022277"/>
                <a:ext cx="5683479" cy="748795"/>
              </a:xfrm>
              <a:prstGeom prst="rect">
                <a:avLst/>
              </a:prstGeom>
              <a:solidFill>
                <a:schemeClr val="accent2">
                  <a:lumMod val="20000"/>
                  <a:lumOff val="80000"/>
                </a:schemeClr>
              </a:solidFill>
            </p:spPr>
            <p:txBody>
              <a:bodyPr wrap="none" rtlCol="0">
                <a:spAutoFit/>
              </a:bodyPr>
              <a:lstStyle/>
              <a:p>
                <a:pPr algn="ctr"/>
                <a:r>
                  <a:rPr lang="en-US" sz="2133" dirty="0"/>
                  <a:t>If affine g(</a:t>
                </a:r>
                <a14:m>
                  <m:oMath xmlns:m="http://schemas.openxmlformats.org/officeDocument/2006/math">
                    <m:r>
                      <m:rPr>
                        <m:nor/>
                      </m:rPr>
                      <a:rPr lang="en-US" sz="2133" b="1" dirty="0"/>
                      <m:t>θ</m:t>
                    </m:r>
                    <m:r>
                      <m:rPr>
                        <m:nor/>
                      </m:rPr>
                      <a:rPr lang="en-US" sz="2133" dirty="0"/>
                      <m:t>)</m:t>
                    </m:r>
                  </m:oMath>
                </a14:m>
                <a:r>
                  <a:rPr lang="en-US" sz="2133" dirty="0"/>
                  <a:t>, f(</a:t>
                </a:r>
                <a14:m>
                  <m:oMath xmlns:m="http://schemas.openxmlformats.org/officeDocument/2006/math">
                    <m:r>
                      <m:rPr>
                        <m:nor/>
                      </m:rPr>
                      <a:rPr lang="en-US" sz="2133" b="1" dirty="0"/>
                      <m:t>θ</m:t>
                    </m:r>
                    <m:r>
                      <m:rPr>
                        <m:nor/>
                      </m:rPr>
                      <a:rPr lang="en-US" sz="2133" dirty="0"/>
                      <m:t>)</m:t>
                    </m:r>
                  </m:oMath>
                </a14:m>
                <a:r>
                  <a:rPr lang="en-US" sz="2133" dirty="0"/>
                  <a:t> </a:t>
                </a:r>
                <a:r>
                  <a:rPr lang="en-US" sz="2133" dirty="0">
                    <a:sym typeface="Wingdings" pitchFamily="2" charset="2"/>
                  </a:rPr>
                  <a:t> calculate high-fidelity offline.</a:t>
                </a:r>
                <a:br>
                  <a:rPr lang="en-US" sz="2133" dirty="0">
                    <a:sym typeface="Wingdings" pitchFamily="2" charset="2"/>
                  </a:rPr>
                </a:br>
                <a:r>
                  <a:rPr lang="en-US" sz="2133" dirty="0"/>
                  <a:t>If nonlinear or nonaffine </a:t>
                </a:r>
                <a:r>
                  <a:rPr lang="en-US" sz="2133" dirty="0">
                    <a:sym typeface="Wingdings" pitchFamily="2" charset="2"/>
                  </a:rPr>
                  <a:t> hyper-reduction, etc.</a:t>
                </a:r>
                <a:endParaRPr lang="en-US" sz="2133" dirty="0"/>
              </a:p>
            </p:txBody>
          </p:sp>
        </mc:Choice>
        <mc:Fallback xmlns="">
          <p:sp>
            <p:nvSpPr>
              <p:cNvPr id="37" name="TextBox 36">
                <a:extLst>
                  <a:ext uri="{FF2B5EF4-FFF2-40B4-BE49-F238E27FC236}">
                    <a16:creationId xmlns:a16="http://schemas.microsoft.com/office/drawing/2014/main" id="{22FC2581-F97D-E947-81B3-52AFF132D071}"/>
                  </a:ext>
                </a:extLst>
              </p:cNvPr>
              <p:cNvSpPr txBox="1">
                <a:spLocks noRot="1" noChangeAspect="1" noMove="1" noResize="1" noEditPoints="1" noAdjustHandles="1" noChangeArrowheads="1" noChangeShapeType="1" noTextEdit="1"/>
              </p:cNvSpPr>
              <p:nvPr/>
            </p:nvSpPr>
            <p:spPr>
              <a:xfrm>
                <a:off x="361203" y="6022277"/>
                <a:ext cx="5683479" cy="748795"/>
              </a:xfrm>
              <a:prstGeom prst="rect">
                <a:avLst/>
              </a:prstGeom>
              <a:blipFill>
                <a:blip r:embed="rId5"/>
                <a:stretch>
                  <a:fillRect l="-891" t="-8333" r="-891" b="-15000"/>
                </a:stretch>
              </a:blipFill>
            </p:spPr>
            <p:txBody>
              <a:bodyPr/>
              <a:lstStyle/>
              <a:p>
                <a:r>
                  <a:rPr lang="en-US">
                    <a:noFill/>
                  </a:rPr>
                  <a:t> </a:t>
                </a:r>
              </a:p>
            </p:txBody>
          </p:sp>
        </mc:Fallback>
      </mc:AlternateContent>
      <p:pic>
        <p:nvPicPr>
          <p:cNvPr id="41" name="Picture 40">
            <a:extLst>
              <a:ext uri="{FF2B5EF4-FFF2-40B4-BE49-F238E27FC236}">
                <a16:creationId xmlns:a16="http://schemas.microsoft.com/office/drawing/2014/main" id="{BCCE2D20-0EFC-904D-A615-268B19D8B49B}"/>
              </a:ext>
            </a:extLst>
          </p:cNvPr>
          <p:cNvPicPr>
            <a:picLocks noChangeAspect="1"/>
          </p:cNvPicPr>
          <p:nvPr/>
        </p:nvPicPr>
        <p:blipFill>
          <a:blip r:embed="rId6"/>
          <a:stretch>
            <a:fillRect/>
          </a:stretch>
        </p:blipFill>
        <p:spPr>
          <a:xfrm>
            <a:off x="2043468" y="903829"/>
            <a:ext cx="5588000" cy="389467"/>
          </a:xfrm>
          <a:prstGeom prst="rect">
            <a:avLst/>
          </a:prstGeom>
        </p:spPr>
      </p:pic>
      <p:grpSp>
        <p:nvGrpSpPr>
          <p:cNvPr id="43" name="Group 42">
            <a:extLst>
              <a:ext uri="{FF2B5EF4-FFF2-40B4-BE49-F238E27FC236}">
                <a16:creationId xmlns:a16="http://schemas.microsoft.com/office/drawing/2014/main" id="{A763D186-2C6E-DB47-990B-18C0A36C91D1}"/>
              </a:ext>
            </a:extLst>
          </p:cNvPr>
          <p:cNvGrpSpPr/>
          <p:nvPr/>
        </p:nvGrpSpPr>
        <p:grpSpPr>
          <a:xfrm>
            <a:off x="40522" y="3920586"/>
            <a:ext cx="6177460" cy="1162617"/>
            <a:chOff x="30391" y="3001399"/>
            <a:chExt cx="4633095" cy="871963"/>
          </a:xfrm>
        </p:grpSpPr>
        <p:grpSp>
          <p:nvGrpSpPr>
            <p:cNvPr id="36" name="Group 35">
              <a:extLst>
                <a:ext uri="{FF2B5EF4-FFF2-40B4-BE49-F238E27FC236}">
                  <a16:creationId xmlns:a16="http://schemas.microsoft.com/office/drawing/2014/main" id="{869FC4AC-FEC6-3847-9A73-9FF27B9C3F6D}"/>
                </a:ext>
              </a:extLst>
            </p:cNvPr>
            <p:cNvGrpSpPr/>
            <p:nvPr/>
          </p:nvGrpSpPr>
          <p:grpSpPr>
            <a:xfrm>
              <a:off x="30391" y="3001399"/>
              <a:ext cx="4633095" cy="871963"/>
              <a:chOff x="81191" y="3001399"/>
              <a:chExt cx="4633095" cy="871963"/>
            </a:xfrm>
          </p:grpSpPr>
          <p:sp>
            <p:nvSpPr>
              <p:cNvPr id="23" name="TextBox 22">
                <a:extLst>
                  <a:ext uri="{FF2B5EF4-FFF2-40B4-BE49-F238E27FC236}">
                    <a16:creationId xmlns:a16="http://schemas.microsoft.com/office/drawing/2014/main" id="{5F97CF48-1AA6-E440-84DF-E35FC8EE05C2}"/>
                  </a:ext>
                </a:extLst>
              </p:cNvPr>
              <p:cNvSpPr txBox="1"/>
              <p:nvPr/>
            </p:nvSpPr>
            <p:spPr>
              <a:xfrm>
                <a:off x="81191" y="3001399"/>
                <a:ext cx="4633095" cy="346249"/>
              </a:xfrm>
              <a:prstGeom prst="rect">
                <a:avLst/>
              </a:prstGeom>
              <a:noFill/>
            </p:spPr>
            <p:txBody>
              <a:bodyPr wrap="none" rtlCol="0">
                <a:spAutoFit/>
              </a:bodyPr>
              <a:lstStyle/>
              <a:p>
                <a:r>
                  <a:rPr lang="en-US" sz="2133" dirty="0"/>
                  <a:t>So </a:t>
                </a:r>
                <a:r>
                  <a:rPr lang="en-US" sz="2133" i="1" dirty="0" err="1"/>
                  <a:t>δS</a:t>
                </a:r>
                <a:r>
                  <a:rPr lang="en-US" sz="2133" dirty="0"/>
                  <a:t> = 0 gives the Poisson eq. and BCs. Emulate</a:t>
                </a:r>
                <a:r>
                  <a:rPr lang="en-US" sz="2400" dirty="0"/>
                  <a:t>        :</a:t>
                </a:r>
              </a:p>
            </p:txBody>
          </p:sp>
          <p:pic>
            <p:nvPicPr>
              <p:cNvPr id="26" name="Picture 25">
                <a:extLst>
                  <a:ext uri="{FF2B5EF4-FFF2-40B4-BE49-F238E27FC236}">
                    <a16:creationId xmlns:a16="http://schemas.microsoft.com/office/drawing/2014/main" id="{D12F151D-0C3E-B247-B8AC-35C6CF9D4BD8}"/>
                  </a:ext>
                </a:extLst>
              </p:cNvPr>
              <p:cNvPicPr>
                <a:picLocks noChangeAspect="1"/>
              </p:cNvPicPr>
              <p:nvPr/>
            </p:nvPicPr>
            <p:blipFill>
              <a:blip r:embed="rId7"/>
              <a:stretch>
                <a:fillRect/>
              </a:stretch>
            </p:blipFill>
            <p:spPr>
              <a:xfrm>
                <a:off x="226031" y="3329584"/>
                <a:ext cx="2523950" cy="543778"/>
              </a:xfrm>
              <a:prstGeom prst="rect">
                <a:avLst/>
              </a:prstGeom>
            </p:spPr>
          </p:pic>
          <p:sp>
            <p:nvSpPr>
              <p:cNvPr id="31" name="TextBox 30">
                <a:extLst>
                  <a:ext uri="{FF2B5EF4-FFF2-40B4-BE49-F238E27FC236}">
                    <a16:creationId xmlns:a16="http://schemas.microsoft.com/office/drawing/2014/main" id="{1D76068B-4D8C-6F4D-AC07-6F3CEA68307F}"/>
                  </a:ext>
                </a:extLst>
              </p:cNvPr>
              <p:cNvSpPr txBox="1"/>
              <p:nvPr/>
            </p:nvSpPr>
            <p:spPr>
              <a:xfrm>
                <a:off x="2749981" y="3432196"/>
                <a:ext cx="1793760" cy="315423"/>
              </a:xfrm>
              <a:prstGeom prst="rect">
                <a:avLst/>
              </a:prstGeom>
              <a:noFill/>
            </p:spPr>
            <p:txBody>
              <a:bodyPr wrap="none" rtlCol="0">
                <a:spAutoFit/>
              </a:bodyPr>
              <a:lstStyle/>
              <a:p>
                <a:r>
                  <a:rPr lang="en-US" sz="2133" dirty="0">
                    <a:sym typeface="Wingdings" pitchFamily="2" charset="2"/>
                  </a:rPr>
                  <a:t> </a:t>
                </a:r>
                <a:r>
                  <a:rPr lang="en-US" sz="2133" i="1" dirty="0">
                    <a:sym typeface="Wingdings" pitchFamily="2" charset="2"/>
                  </a:rPr>
                  <a:t>N</a:t>
                </a:r>
                <a:r>
                  <a:rPr lang="en-US" sz="2133" i="1" baseline="-25000" dirty="0">
                    <a:sym typeface="Wingdings" pitchFamily="2" charset="2"/>
                  </a:rPr>
                  <a:t>b</a:t>
                </a:r>
                <a:r>
                  <a:rPr lang="en-US" sz="2133" dirty="0">
                    <a:sym typeface="Wingdings" pitchFamily="2" charset="2"/>
                  </a:rPr>
                  <a:t> equations for </a:t>
                </a:r>
                <a:endParaRPr lang="en-US" sz="2133" dirty="0"/>
              </a:p>
            </p:txBody>
          </p:sp>
          <p:pic>
            <p:nvPicPr>
              <p:cNvPr id="33" name="Picture 32">
                <a:extLst>
                  <a:ext uri="{FF2B5EF4-FFF2-40B4-BE49-F238E27FC236}">
                    <a16:creationId xmlns:a16="http://schemas.microsoft.com/office/drawing/2014/main" id="{991072A2-CF0B-C34D-A278-24B608A77E46}"/>
                  </a:ext>
                </a:extLst>
              </p:cNvPr>
              <p:cNvPicPr>
                <a:picLocks noChangeAspect="1"/>
              </p:cNvPicPr>
              <p:nvPr/>
            </p:nvPicPr>
            <p:blipFill>
              <a:blip r:embed="rId4"/>
              <a:stretch>
                <a:fillRect/>
              </a:stretch>
            </p:blipFill>
            <p:spPr>
              <a:xfrm>
                <a:off x="4453581" y="3491312"/>
                <a:ext cx="192024" cy="220828"/>
              </a:xfrm>
              <a:prstGeom prst="rect">
                <a:avLst/>
              </a:prstGeom>
            </p:spPr>
          </p:pic>
        </p:grpSp>
        <p:pic>
          <p:nvPicPr>
            <p:cNvPr id="42" name="Picture 41">
              <a:extLst>
                <a:ext uri="{FF2B5EF4-FFF2-40B4-BE49-F238E27FC236}">
                  <a16:creationId xmlns:a16="http://schemas.microsoft.com/office/drawing/2014/main" id="{DE92F1F0-08A4-3643-8DC8-662C6260FE3A}"/>
                </a:ext>
              </a:extLst>
            </p:cNvPr>
            <p:cNvPicPr>
              <a:picLocks noChangeAspect="1"/>
            </p:cNvPicPr>
            <p:nvPr/>
          </p:nvPicPr>
          <p:blipFill>
            <a:blip r:embed="rId8"/>
            <a:stretch>
              <a:fillRect/>
            </a:stretch>
          </p:blipFill>
          <p:spPr>
            <a:xfrm>
              <a:off x="4108496" y="3089394"/>
              <a:ext cx="393700" cy="215900"/>
            </a:xfrm>
            <a:prstGeom prst="rect">
              <a:avLst/>
            </a:prstGeom>
          </p:spPr>
        </p:pic>
      </p:grpSp>
      <p:sp>
        <p:nvSpPr>
          <p:cNvPr id="46" name="TextBox 45">
            <a:extLst>
              <a:ext uri="{FF2B5EF4-FFF2-40B4-BE49-F238E27FC236}">
                <a16:creationId xmlns:a16="http://schemas.microsoft.com/office/drawing/2014/main" id="{6E9C7A42-2F78-F945-A95E-FEE593430D59}"/>
              </a:ext>
            </a:extLst>
          </p:cNvPr>
          <p:cNvSpPr txBox="1"/>
          <p:nvPr/>
        </p:nvSpPr>
        <p:spPr>
          <a:xfrm>
            <a:off x="6480595" y="6022275"/>
            <a:ext cx="5562391" cy="748795"/>
          </a:xfrm>
          <a:prstGeom prst="rect">
            <a:avLst/>
          </a:prstGeom>
          <a:solidFill>
            <a:schemeClr val="accent2">
              <a:lumMod val="20000"/>
              <a:lumOff val="80000"/>
            </a:schemeClr>
          </a:solidFill>
        </p:spPr>
        <p:txBody>
          <a:bodyPr wrap="square" rtlCol="0">
            <a:spAutoFit/>
          </a:bodyPr>
          <a:lstStyle/>
          <a:p>
            <a:r>
              <a:rPr lang="en-US" sz="2133" dirty="0"/>
              <a:t>Same result as variational here (but </a:t>
            </a:r>
            <a:r>
              <a:rPr lang="en-US" sz="2133" dirty="0" err="1"/>
              <a:t>Galerkin</a:t>
            </a:r>
            <a:r>
              <a:rPr lang="en-US" sz="2133" dirty="0"/>
              <a:t> is more general). If </a:t>
            </a:r>
            <a:r>
              <a:rPr lang="en-US" sz="2133" i="1" dirty="0" err="1"/>
              <a:t>φ</a:t>
            </a:r>
            <a:r>
              <a:rPr lang="en-US" sz="2133" i="1" baseline="-25000" dirty="0" err="1"/>
              <a:t>i</a:t>
            </a:r>
            <a:r>
              <a:rPr lang="en-US" sz="2133" dirty="0"/>
              <a:t> ≠ </a:t>
            </a:r>
            <a:r>
              <a:rPr lang="en-US" sz="2133" i="1" dirty="0" err="1"/>
              <a:t>ψ</a:t>
            </a:r>
            <a:r>
              <a:rPr lang="en-US" sz="2133" baseline="-25000" dirty="0" err="1"/>
              <a:t>i</a:t>
            </a:r>
            <a:r>
              <a:rPr lang="en-US" sz="2133" dirty="0"/>
              <a:t>, then </a:t>
            </a:r>
            <a:r>
              <a:rPr lang="en-US" sz="2133" i="1" dirty="0"/>
              <a:t>Petrov-</a:t>
            </a:r>
            <a:r>
              <a:rPr lang="en-US" sz="2133" i="1" dirty="0" err="1"/>
              <a:t>Galerkin</a:t>
            </a:r>
            <a:r>
              <a:rPr lang="en-US" sz="2133" dirty="0"/>
              <a:t>.</a:t>
            </a:r>
            <a:endParaRPr lang="en-US" sz="2133" baseline="-25000" dirty="0"/>
          </a:p>
        </p:txBody>
      </p:sp>
      <p:grpSp>
        <p:nvGrpSpPr>
          <p:cNvPr id="56" name="Group 55">
            <a:extLst>
              <a:ext uri="{FF2B5EF4-FFF2-40B4-BE49-F238E27FC236}">
                <a16:creationId xmlns:a16="http://schemas.microsoft.com/office/drawing/2014/main" id="{9D97BA6A-046D-1844-897F-33EDE77BA407}"/>
              </a:ext>
            </a:extLst>
          </p:cNvPr>
          <p:cNvGrpSpPr/>
          <p:nvPr/>
        </p:nvGrpSpPr>
        <p:grpSpPr>
          <a:xfrm>
            <a:off x="6298691" y="4738545"/>
            <a:ext cx="5817523" cy="420564"/>
            <a:chOff x="4744338" y="3523429"/>
            <a:chExt cx="4363142" cy="315423"/>
          </a:xfrm>
        </p:grpSpPr>
        <p:sp>
          <p:nvSpPr>
            <p:cNvPr id="45" name="TextBox 44">
              <a:extLst>
                <a:ext uri="{FF2B5EF4-FFF2-40B4-BE49-F238E27FC236}">
                  <a16:creationId xmlns:a16="http://schemas.microsoft.com/office/drawing/2014/main" id="{B31A0DE9-7B89-2741-B15A-CC29612EBAF7}"/>
                </a:ext>
              </a:extLst>
            </p:cNvPr>
            <p:cNvSpPr txBox="1"/>
            <p:nvPr/>
          </p:nvSpPr>
          <p:spPr>
            <a:xfrm>
              <a:off x="4744338" y="3523429"/>
              <a:ext cx="3165049" cy="315423"/>
            </a:xfrm>
            <a:prstGeom prst="rect">
              <a:avLst/>
            </a:prstGeom>
            <a:noFill/>
          </p:spPr>
          <p:txBody>
            <a:bodyPr wrap="none" rtlCol="0">
              <a:spAutoFit/>
            </a:bodyPr>
            <a:lstStyle/>
            <a:p>
              <a:r>
                <a:rPr lang="en-US" sz="2133" dirty="0"/>
                <a:t>Assert holds for                           and   </a:t>
              </a:r>
            </a:p>
          </p:txBody>
        </p:sp>
        <p:pic>
          <p:nvPicPr>
            <p:cNvPr id="54" name="Picture 53">
              <a:extLst>
                <a:ext uri="{FF2B5EF4-FFF2-40B4-BE49-F238E27FC236}">
                  <a16:creationId xmlns:a16="http://schemas.microsoft.com/office/drawing/2014/main" id="{832A0BB8-B86F-0343-A204-10123F985C2B}"/>
                </a:ext>
              </a:extLst>
            </p:cNvPr>
            <p:cNvPicPr>
              <a:picLocks noChangeAspect="1"/>
            </p:cNvPicPr>
            <p:nvPr/>
          </p:nvPicPr>
          <p:blipFill>
            <a:blip r:embed="rId9"/>
            <a:stretch>
              <a:fillRect/>
            </a:stretch>
          </p:blipFill>
          <p:spPr>
            <a:xfrm>
              <a:off x="6136543" y="3552779"/>
              <a:ext cx="1193800" cy="254000"/>
            </a:xfrm>
            <a:prstGeom prst="rect">
              <a:avLst/>
            </a:prstGeom>
          </p:spPr>
        </p:pic>
        <p:pic>
          <p:nvPicPr>
            <p:cNvPr id="55" name="Picture 54">
              <a:extLst>
                <a:ext uri="{FF2B5EF4-FFF2-40B4-BE49-F238E27FC236}">
                  <a16:creationId xmlns:a16="http://schemas.microsoft.com/office/drawing/2014/main" id="{5B49297C-118F-274F-91F2-6CED88AFCC4D}"/>
                </a:ext>
              </a:extLst>
            </p:cNvPr>
            <p:cNvPicPr>
              <a:picLocks noChangeAspect="1"/>
            </p:cNvPicPr>
            <p:nvPr/>
          </p:nvPicPr>
          <p:blipFill>
            <a:blip r:embed="rId10"/>
            <a:stretch>
              <a:fillRect/>
            </a:stretch>
          </p:blipFill>
          <p:spPr>
            <a:xfrm>
              <a:off x="7735880" y="3540078"/>
              <a:ext cx="1371600" cy="279400"/>
            </a:xfrm>
            <a:prstGeom prst="rect">
              <a:avLst/>
            </a:prstGeom>
          </p:spPr>
        </p:pic>
      </p:grpSp>
      <p:grpSp>
        <p:nvGrpSpPr>
          <p:cNvPr id="60" name="Group 59">
            <a:extLst>
              <a:ext uri="{FF2B5EF4-FFF2-40B4-BE49-F238E27FC236}">
                <a16:creationId xmlns:a16="http://schemas.microsoft.com/office/drawing/2014/main" id="{0F16F18B-0D88-5140-BB2A-1EAC47D98A03}"/>
              </a:ext>
            </a:extLst>
          </p:cNvPr>
          <p:cNvGrpSpPr/>
          <p:nvPr/>
        </p:nvGrpSpPr>
        <p:grpSpPr>
          <a:xfrm>
            <a:off x="301376" y="2474976"/>
            <a:ext cx="5767993" cy="1463040"/>
            <a:chOff x="226031" y="1856232"/>
            <a:chExt cx="4325995" cy="1097280"/>
          </a:xfrm>
        </p:grpSpPr>
        <p:sp>
          <p:nvSpPr>
            <p:cNvPr id="32" name="Rectangle 31">
              <a:extLst>
                <a:ext uri="{FF2B5EF4-FFF2-40B4-BE49-F238E27FC236}">
                  <a16:creationId xmlns:a16="http://schemas.microsoft.com/office/drawing/2014/main" id="{CAA0379A-4F40-DB4E-BD61-89E302C47F17}"/>
                </a:ext>
              </a:extLst>
            </p:cNvPr>
            <p:cNvSpPr/>
            <p:nvPr/>
          </p:nvSpPr>
          <p:spPr>
            <a:xfrm>
              <a:off x="226031" y="1856232"/>
              <a:ext cx="4325995" cy="1097280"/>
            </a:xfrm>
            <a:prstGeom prst="rect">
              <a:avLst/>
            </a:prstGeom>
            <a:solidFill>
              <a:schemeClr val="bg1">
                <a:lumMod val="9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59" name="Picture 58">
              <a:extLst>
                <a:ext uri="{FF2B5EF4-FFF2-40B4-BE49-F238E27FC236}">
                  <a16:creationId xmlns:a16="http://schemas.microsoft.com/office/drawing/2014/main" id="{502A12E9-BEAE-6541-BC30-EF3D33DF3E91}"/>
                </a:ext>
              </a:extLst>
            </p:cNvPr>
            <p:cNvPicPr>
              <a:picLocks noChangeAspect="1"/>
            </p:cNvPicPr>
            <p:nvPr/>
          </p:nvPicPr>
          <p:blipFill>
            <a:blip r:embed="rId11"/>
            <a:stretch>
              <a:fillRect/>
            </a:stretch>
          </p:blipFill>
          <p:spPr>
            <a:xfrm>
              <a:off x="349943" y="1905736"/>
              <a:ext cx="4040717" cy="998829"/>
            </a:xfrm>
            <a:prstGeom prst="rect">
              <a:avLst/>
            </a:prstGeom>
          </p:spPr>
        </p:pic>
      </p:grpSp>
      <p:grpSp>
        <p:nvGrpSpPr>
          <p:cNvPr id="62" name="Group 61">
            <a:extLst>
              <a:ext uri="{FF2B5EF4-FFF2-40B4-BE49-F238E27FC236}">
                <a16:creationId xmlns:a16="http://schemas.microsoft.com/office/drawing/2014/main" id="{B4CBD2F8-7754-9649-A536-224BCFAA4043}"/>
              </a:ext>
            </a:extLst>
          </p:cNvPr>
          <p:cNvGrpSpPr/>
          <p:nvPr/>
        </p:nvGrpSpPr>
        <p:grpSpPr>
          <a:xfrm>
            <a:off x="6718151" y="3189843"/>
            <a:ext cx="4993269" cy="1463040"/>
            <a:chOff x="5038613" y="2392382"/>
            <a:chExt cx="3744952" cy="1097280"/>
          </a:xfrm>
        </p:grpSpPr>
        <p:sp>
          <p:nvSpPr>
            <p:cNvPr id="50" name="Rectangle 49">
              <a:extLst>
                <a:ext uri="{FF2B5EF4-FFF2-40B4-BE49-F238E27FC236}">
                  <a16:creationId xmlns:a16="http://schemas.microsoft.com/office/drawing/2014/main" id="{80204D81-885D-C94F-B566-4972BCAE8091}"/>
                </a:ext>
              </a:extLst>
            </p:cNvPr>
            <p:cNvSpPr/>
            <p:nvPr/>
          </p:nvSpPr>
          <p:spPr>
            <a:xfrm>
              <a:off x="5038613" y="2392382"/>
              <a:ext cx="3744952" cy="1097280"/>
            </a:xfrm>
            <a:prstGeom prst="rect">
              <a:avLst/>
            </a:prstGeom>
            <a:solidFill>
              <a:schemeClr val="bg1">
                <a:lumMod val="9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61" name="Picture 60">
              <a:extLst>
                <a:ext uri="{FF2B5EF4-FFF2-40B4-BE49-F238E27FC236}">
                  <a16:creationId xmlns:a16="http://schemas.microsoft.com/office/drawing/2014/main" id="{8015305F-6381-ED4F-87C3-71D67A472AAC}"/>
                </a:ext>
              </a:extLst>
            </p:cNvPr>
            <p:cNvPicPr>
              <a:picLocks noChangeAspect="1"/>
            </p:cNvPicPr>
            <p:nvPr/>
          </p:nvPicPr>
          <p:blipFill>
            <a:blip r:embed="rId12"/>
            <a:stretch>
              <a:fillRect/>
            </a:stretch>
          </p:blipFill>
          <p:spPr>
            <a:xfrm>
              <a:off x="5192511" y="2480902"/>
              <a:ext cx="3436118" cy="927752"/>
            </a:xfrm>
            <a:prstGeom prst="rect">
              <a:avLst/>
            </a:prstGeom>
          </p:spPr>
        </p:pic>
      </p:grpSp>
      <p:pic>
        <p:nvPicPr>
          <p:cNvPr id="63" name="Picture 62">
            <a:extLst>
              <a:ext uri="{FF2B5EF4-FFF2-40B4-BE49-F238E27FC236}">
                <a16:creationId xmlns:a16="http://schemas.microsoft.com/office/drawing/2014/main" id="{2A3F7DA2-ACE3-0145-AC79-DC630B70F08D}"/>
              </a:ext>
            </a:extLst>
          </p:cNvPr>
          <p:cNvPicPr>
            <a:picLocks noChangeAspect="1"/>
          </p:cNvPicPr>
          <p:nvPr/>
        </p:nvPicPr>
        <p:blipFill>
          <a:blip r:embed="rId13"/>
          <a:stretch>
            <a:fillRect/>
          </a:stretch>
        </p:blipFill>
        <p:spPr>
          <a:xfrm>
            <a:off x="6480595" y="5275613"/>
            <a:ext cx="5562387" cy="603544"/>
          </a:xfrm>
          <a:prstGeom prst="rect">
            <a:avLst/>
          </a:prstGeom>
        </p:spPr>
      </p:pic>
      <p:pic>
        <p:nvPicPr>
          <p:cNvPr id="10" name="Picture 9">
            <a:extLst>
              <a:ext uri="{FF2B5EF4-FFF2-40B4-BE49-F238E27FC236}">
                <a16:creationId xmlns:a16="http://schemas.microsoft.com/office/drawing/2014/main" id="{43E641EE-3226-E24A-A752-119D5C517369}"/>
              </a:ext>
            </a:extLst>
          </p:cNvPr>
          <p:cNvPicPr>
            <a:picLocks noChangeAspect="1"/>
          </p:cNvPicPr>
          <p:nvPr/>
        </p:nvPicPr>
        <p:blipFill>
          <a:blip r:embed="rId14"/>
          <a:stretch>
            <a:fillRect/>
          </a:stretch>
        </p:blipFill>
        <p:spPr>
          <a:xfrm>
            <a:off x="1981235" y="5220662"/>
            <a:ext cx="3878949" cy="725037"/>
          </a:xfrm>
          <a:prstGeom prst="rect">
            <a:avLst/>
          </a:prstGeom>
        </p:spPr>
      </p:pic>
      <p:grpSp>
        <p:nvGrpSpPr>
          <p:cNvPr id="13" name="Group 12">
            <a:extLst>
              <a:ext uri="{FF2B5EF4-FFF2-40B4-BE49-F238E27FC236}">
                <a16:creationId xmlns:a16="http://schemas.microsoft.com/office/drawing/2014/main" id="{5E2E4239-43E9-A849-8B65-5C7FFA4272B9}"/>
              </a:ext>
            </a:extLst>
          </p:cNvPr>
          <p:cNvGrpSpPr/>
          <p:nvPr/>
        </p:nvGrpSpPr>
        <p:grpSpPr>
          <a:xfrm>
            <a:off x="250639" y="5204305"/>
            <a:ext cx="1506099" cy="748794"/>
            <a:chOff x="187979" y="3903230"/>
            <a:chExt cx="1129574" cy="561596"/>
          </a:xfrm>
        </p:grpSpPr>
        <p:sp>
          <p:nvSpPr>
            <p:cNvPr id="34" name="TextBox 33">
              <a:extLst>
                <a:ext uri="{FF2B5EF4-FFF2-40B4-BE49-F238E27FC236}">
                  <a16:creationId xmlns:a16="http://schemas.microsoft.com/office/drawing/2014/main" id="{200A10CF-BE1A-3C4A-BE41-E60D12755347}"/>
                </a:ext>
              </a:extLst>
            </p:cNvPr>
            <p:cNvSpPr txBox="1"/>
            <p:nvPr/>
          </p:nvSpPr>
          <p:spPr>
            <a:xfrm>
              <a:off x="187979" y="3903230"/>
              <a:ext cx="964159" cy="561596"/>
            </a:xfrm>
            <a:prstGeom prst="rect">
              <a:avLst/>
            </a:prstGeom>
            <a:noFill/>
          </p:spPr>
          <p:txBody>
            <a:bodyPr wrap="none" rtlCol="0">
              <a:spAutoFit/>
            </a:bodyPr>
            <a:lstStyle/>
            <a:p>
              <a:r>
                <a:rPr lang="en-US" sz="2133" dirty="0"/>
                <a:t>If linear </a:t>
              </a:r>
              <a:br>
                <a:rPr lang="en-US" sz="2133" dirty="0"/>
              </a:br>
              <a:r>
                <a:rPr lang="en-US" sz="2133" dirty="0"/>
                <a:t>(as here) </a:t>
              </a:r>
              <a:r>
                <a:rPr lang="en-US" sz="2133" dirty="0">
                  <a:sym typeface="Wingdings" pitchFamily="2" charset="2"/>
                </a:rPr>
                <a:t> </a:t>
              </a:r>
              <a:endParaRPr lang="en-US" sz="2133" dirty="0"/>
            </a:p>
          </p:txBody>
        </p:sp>
        <p:sp>
          <p:nvSpPr>
            <p:cNvPr id="11" name="TextBox 10">
              <a:extLst>
                <a:ext uri="{FF2B5EF4-FFF2-40B4-BE49-F238E27FC236}">
                  <a16:creationId xmlns:a16="http://schemas.microsoft.com/office/drawing/2014/main" id="{1EE865BF-4344-8B4B-9505-B3F6997BFC9D}"/>
                </a:ext>
              </a:extLst>
            </p:cNvPr>
            <p:cNvSpPr txBox="1"/>
            <p:nvPr/>
          </p:nvSpPr>
          <p:spPr>
            <a:xfrm>
              <a:off x="953030" y="4010951"/>
              <a:ext cx="364523" cy="346249"/>
            </a:xfrm>
            <a:prstGeom prst="rect">
              <a:avLst/>
            </a:prstGeom>
            <a:noFill/>
          </p:spPr>
          <p:txBody>
            <a:bodyPr wrap="none" rtlCol="0">
              <a:spAutoFit/>
            </a:bodyPr>
            <a:lstStyle/>
            <a:p>
              <a:r>
                <a:rPr lang="en-US" sz="2400" dirty="0">
                  <a:sym typeface="Wingdings" pitchFamily="2" charset="2"/>
                </a:rPr>
                <a:t></a:t>
              </a:r>
              <a:endParaRPr lang="en-US" sz="2400" dirty="0"/>
            </a:p>
          </p:txBody>
        </p:sp>
      </p:grpSp>
    </p:spTree>
    <p:extLst>
      <p:ext uri="{BB962C8B-B14F-4D97-AF65-F5344CB8AC3E}">
        <p14:creationId xmlns:p14="http://schemas.microsoft.com/office/powerpoint/2010/main" val="380914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4" grpId="0"/>
      <p:bldP spid="37" grpId="0" animBg="1"/>
      <p:bldP spid="4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F237825-1C9B-6A45-ABF9-B6C613E8C6BE}"/>
              </a:ext>
            </a:extLst>
          </p:cNvPr>
          <p:cNvSpPr txBox="1"/>
          <p:nvPr/>
        </p:nvSpPr>
        <p:spPr>
          <a:xfrm>
            <a:off x="1939770" y="107647"/>
            <a:ext cx="8639032" cy="666786"/>
          </a:xfrm>
          <a:prstGeom prst="rect">
            <a:avLst/>
          </a:prstGeom>
          <a:noFill/>
        </p:spPr>
        <p:txBody>
          <a:bodyPr wrap="none" rtlCol="0">
            <a:spAutoFit/>
          </a:bodyPr>
          <a:lstStyle/>
          <a:p>
            <a:r>
              <a:rPr lang="en-US" sz="3733" b="1" dirty="0">
                <a:solidFill>
                  <a:srgbClr val="FF0000"/>
                </a:solidFill>
              </a:rPr>
              <a:t>Some model reduction methods in context</a:t>
            </a:r>
          </a:p>
        </p:txBody>
      </p:sp>
      <p:sp>
        <p:nvSpPr>
          <p:cNvPr id="2" name="TextBox 1">
            <a:extLst>
              <a:ext uri="{FF2B5EF4-FFF2-40B4-BE49-F238E27FC236}">
                <a16:creationId xmlns:a16="http://schemas.microsoft.com/office/drawing/2014/main" id="{FC0E1133-E0A1-694C-A135-D7A8DBBE2DEC}"/>
              </a:ext>
            </a:extLst>
          </p:cNvPr>
          <p:cNvSpPr txBox="1"/>
          <p:nvPr/>
        </p:nvSpPr>
        <p:spPr>
          <a:xfrm>
            <a:off x="512265" y="4797712"/>
            <a:ext cx="10856562" cy="1938992"/>
          </a:xfrm>
          <a:prstGeom prst="rect">
            <a:avLst/>
          </a:prstGeom>
          <a:solidFill>
            <a:schemeClr val="accent1">
              <a:lumMod val="20000"/>
              <a:lumOff val="80000"/>
            </a:schemeClr>
          </a:solidFill>
        </p:spPr>
        <p:txBody>
          <a:bodyPr wrap="none" rtlCol="0">
            <a:spAutoFit/>
          </a:bodyPr>
          <a:lstStyle/>
          <a:p>
            <a:r>
              <a:rPr lang="en-US" sz="2400" b="1" dirty="0"/>
              <a:t>Summary:</a:t>
            </a:r>
            <a:r>
              <a:rPr lang="en-US" sz="2400" dirty="0"/>
              <a:t> general features of </a:t>
            </a:r>
            <a:r>
              <a:rPr lang="en-US" sz="2400" i="1" dirty="0"/>
              <a:t>good</a:t>
            </a:r>
            <a:r>
              <a:rPr lang="en-US" sz="2400" dirty="0"/>
              <a:t> reduced-order emulators</a:t>
            </a:r>
          </a:p>
          <a:p>
            <a:pPr marL="746741" lvl="1" indent="-259074">
              <a:buFont typeface="Arial" panose="020B0604020202020204" pitchFamily="34" charset="0"/>
              <a:buChar char="•"/>
            </a:pPr>
            <a:r>
              <a:rPr lang="en-US" sz="2400" dirty="0"/>
              <a:t>System dependent </a:t>
            </a:r>
            <a:r>
              <a:rPr lang="en-US" sz="2400" dirty="0">
                <a:sym typeface="Wingdings" pitchFamily="2" charset="2"/>
              </a:rPr>
              <a:t> works best when QOI lies in low-D manifold and</a:t>
            </a:r>
            <a:br>
              <a:rPr lang="en-US" sz="2400" dirty="0">
                <a:sym typeface="Wingdings" pitchFamily="2" charset="2"/>
              </a:rPr>
            </a:br>
            <a:r>
              <a:rPr lang="en-US" sz="2400" dirty="0">
                <a:sym typeface="Wingdings" pitchFamily="2" charset="2"/>
              </a:rPr>
              <a:t>operations on </a:t>
            </a:r>
            <a:r>
              <a:rPr lang="en-US" sz="2400" i="1" dirty="0" err="1">
                <a:sym typeface="Wingdings" pitchFamily="2" charset="2"/>
              </a:rPr>
              <a:t>ψ</a:t>
            </a:r>
            <a:r>
              <a:rPr lang="en-US" sz="2400" i="1" dirty="0">
                <a:sym typeface="Wingdings" pitchFamily="2" charset="2"/>
              </a:rPr>
              <a:t> </a:t>
            </a:r>
            <a:r>
              <a:rPr lang="en-US" sz="2400" dirty="0">
                <a:sym typeface="Wingdings" pitchFamily="2" charset="2"/>
              </a:rPr>
              <a:t>can be avoided during online phase</a:t>
            </a:r>
          </a:p>
          <a:p>
            <a:pPr marL="746741" lvl="1" indent="-259074">
              <a:buFont typeface="Arial" panose="020B0604020202020204" pitchFamily="34" charset="0"/>
              <a:buChar char="•"/>
            </a:pPr>
            <a:r>
              <a:rPr lang="en-US" sz="2400" dirty="0">
                <a:sym typeface="Wingdings" pitchFamily="2" charset="2"/>
              </a:rPr>
              <a:t>Relative smoothness of parameter dependence</a:t>
            </a:r>
          </a:p>
          <a:p>
            <a:pPr marL="746741" lvl="1" indent="-259074">
              <a:buFont typeface="Arial" panose="020B0604020202020204" pitchFamily="34" charset="0"/>
              <a:buChar char="•"/>
            </a:pPr>
            <a:r>
              <a:rPr lang="en-US" sz="2400" dirty="0">
                <a:sym typeface="Wingdings" pitchFamily="2" charset="2"/>
              </a:rPr>
              <a:t>Affine parameter dependence (or effective hyper-reduction or other approach) </a:t>
            </a:r>
            <a:endParaRPr lang="en-US" sz="2400" dirty="0"/>
          </a:p>
        </p:txBody>
      </p:sp>
      <p:sp>
        <p:nvSpPr>
          <p:cNvPr id="3" name="TextBox 2">
            <a:extLst>
              <a:ext uri="{FF2B5EF4-FFF2-40B4-BE49-F238E27FC236}">
                <a16:creationId xmlns:a16="http://schemas.microsoft.com/office/drawing/2014/main" id="{FD64CE05-5985-CE4A-A578-0513286BE635}"/>
              </a:ext>
            </a:extLst>
          </p:cNvPr>
          <p:cNvSpPr txBox="1"/>
          <p:nvPr/>
        </p:nvSpPr>
        <p:spPr>
          <a:xfrm>
            <a:off x="495855" y="3006473"/>
            <a:ext cx="10691966" cy="1569660"/>
          </a:xfrm>
          <a:prstGeom prst="rect">
            <a:avLst/>
          </a:prstGeom>
          <a:solidFill>
            <a:schemeClr val="accent4">
              <a:lumMod val="20000"/>
              <a:lumOff val="80000"/>
            </a:schemeClr>
          </a:solidFill>
        </p:spPr>
        <p:txBody>
          <a:bodyPr wrap="none" rtlCol="0">
            <a:spAutoFit/>
          </a:bodyPr>
          <a:lstStyle/>
          <a:p>
            <a:r>
              <a:rPr lang="en-US" sz="2400" i="1" dirty="0"/>
              <a:t>Eigenvector continuation </a:t>
            </a:r>
            <a:r>
              <a:rPr lang="en-US" sz="2400" dirty="0"/>
              <a:t>(EC) is a particular implementation of the RB method</a:t>
            </a:r>
            <a:br>
              <a:rPr lang="en-US" sz="2400" dirty="0"/>
            </a:br>
            <a:r>
              <a:rPr lang="en-US" sz="2400" dirty="0"/>
              <a:t>   </a:t>
            </a:r>
            <a:r>
              <a:rPr lang="en-US" sz="2400" dirty="0">
                <a:sym typeface="Wingdings" pitchFamily="2" charset="2"/>
              </a:rPr>
              <a:t> </a:t>
            </a:r>
            <a:r>
              <a:rPr lang="en-US" sz="2400" dirty="0"/>
              <a:t>parametric reduced-order model for an eigenvalue problem (lots of prior art)</a:t>
            </a:r>
          </a:p>
          <a:p>
            <a:pPr marL="746741" lvl="1" indent="-259074">
              <a:buFont typeface="Arial" panose="020B0604020202020204" pitchFamily="34" charset="0"/>
              <a:buChar char="•"/>
            </a:pPr>
            <a:r>
              <a:rPr lang="en-US" sz="2400" dirty="0"/>
              <a:t>Global basis constructed with snapshot-based POD approach</a:t>
            </a:r>
          </a:p>
          <a:p>
            <a:pPr marL="746741" lvl="1" indent="-259074">
              <a:buFont typeface="Arial" panose="020B0604020202020204" pitchFamily="34" charset="0"/>
              <a:buChar char="•"/>
            </a:pPr>
            <a:r>
              <a:rPr lang="en-US" sz="2400" dirty="0"/>
              <a:t>“Active learning” by Sarkar and Lee adds greedy sampling algorithm for next </a:t>
            </a:r>
            <a:r>
              <a:rPr lang="en-US" sz="2400" b="1" dirty="0" err="1"/>
              <a:t>θ</a:t>
            </a:r>
            <a:r>
              <a:rPr lang="en-US" sz="2400" baseline="-25000" dirty="0" err="1"/>
              <a:t>i</a:t>
            </a:r>
            <a:endParaRPr lang="en-US" sz="2400" baseline="-25000" dirty="0"/>
          </a:p>
        </p:txBody>
      </p:sp>
      <p:sp>
        <p:nvSpPr>
          <p:cNvPr id="5" name="TextBox 4">
            <a:extLst>
              <a:ext uri="{FF2B5EF4-FFF2-40B4-BE49-F238E27FC236}">
                <a16:creationId xmlns:a16="http://schemas.microsoft.com/office/drawing/2014/main" id="{20D0B8F9-90AD-F243-92AB-ED29749C1C6A}"/>
              </a:ext>
            </a:extLst>
          </p:cNvPr>
          <p:cNvSpPr txBox="1"/>
          <p:nvPr/>
        </p:nvSpPr>
        <p:spPr>
          <a:xfrm>
            <a:off x="496635" y="904197"/>
            <a:ext cx="8295531" cy="1938992"/>
          </a:xfrm>
          <a:prstGeom prst="rect">
            <a:avLst/>
          </a:prstGeom>
          <a:solidFill>
            <a:schemeClr val="accent2">
              <a:lumMod val="20000"/>
              <a:lumOff val="80000"/>
            </a:schemeClr>
          </a:solidFill>
        </p:spPr>
        <p:txBody>
          <a:bodyPr wrap="square" rtlCol="0">
            <a:spAutoFit/>
          </a:bodyPr>
          <a:lstStyle/>
          <a:p>
            <a:r>
              <a:rPr lang="en-US" sz="2400" i="1" dirty="0"/>
              <a:t>Reduced Basis</a:t>
            </a:r>
            <a:r>
              <a:rPr lang="en-US" sz="2400" dirty="0"/>
              <a:t> method (1980) widely used to emulate PDEs in reduced-order approach. Specific choices in MOR framework:</a:t>
            </a:r>
          </a:p>
          <a:p>
            <a:pPr marL="746741" lvl="1" indent="-259074">
              <a:buFont typeface="Arial" panose="020B0604020202020204" pitchFamily="34" charset="0"/>
              <a:buChar char="•"/>
            </a:pPr>
            <a:r>
              <a:rPr lang="en-US" sz="2400" dirty="0"/>
              <a:t>Parameter set chosen using greedy algorithm (or POD)</a:t>
            </a:r>
          </a:p>
          <a:p>
            <a:pPr marL="746741" lvl="1" indent="-259074">
              <a:buFont typeface="Arial" panose="020B0604020202020204" pitchFamily="34" charset="0"/>
              <a:buChar char="•"/>
            </a:pPr>
            <a:r>
              <a:rPr lang="en-US" sz="2400" dirty="0"/>
              <a:t>Single basis </a:t>
            </a:r>
            <a:r>
              <a:rPr lang="en-US" sz="2400" i="1" dirty="0"/>
              <a:t>X</a:t>
            </a:r>
            <a:r>
              <a:rPr lang="en-US" sz="2400" dirty="0"/>
              <a:t> constructed from snapshots</a:t>
            </a:r>
          </a:p>
          <a:p>
            <a:pPr marL="746741" lvl="1" indent="-259074">
              <a:buFont typeface="Arial" panose="020B0604020202020204" pitchFamily="34" charset="0"/>
              <a:buChar char="•"/>
            </a:pPr>
            <a:r>
              <a:rPr lang="en-US" sz="2400" dirty="0"/>
              <a:t>RB model built from global basis projection</a:t>
            </a:r>
          </a:p>
        </p:txBody>
      </p:sp>
      <p:grpSp>
        <p:nvGrpSpPr>
          <p:cNvPr id="13" name="Group 12">
            <a:extLst>
              <a:ext uri="{FF2B5EF4-FFF2-40B4-BE49-F238E27FC236}">
                <a16:creationId xmlns:a16="http://schemas.microsoft.com/office/drawing/2014/main" id="{B65194A8-2AB5-CE42-BB82-5C3782DB9EB9}"/>
              </a:ext>
            </a:extLst>
          </p:cNvPr>
          <p:cNvGrpSpPr/>
          <p:nvPr/>
        </p:nvGrpSpPr>
        <p:grpSpPr>
          <a:xfrm>
            <a:off x="9060939" y="1045360"/>
            <a:ext cx="2806663" cy="1995225"/>
            <a:chOff x="4947987" y="667721"/>
            <a:chExt cx="2104997" cy="1496419"/>
          </a:xfrm>
        </p:grpSpPr>
        <p:sp>
          <p:nvSpPr>
            <p:cNvPr id="9" name="TextBox 8">
              <a:extLst>
                <a:ext uri="{FF2B5EF4-FFF2-40B4-BE49-F238E27FC236}">
                  <a16:creationId xmlns:a16="http://schemas.microsoft.com/office/drawing/2014/main" id="{C0AEAAEB-5D79-0A4C-9192-CEDF8DAEC1D5}"/>
                </a:ext>
              </a:extLst>
            </p:cNvPr>
            <p:cNvSpPr txBox="1"/>
            <p:nvPr/>
          </p:nvSpPr>
          <p:spPr>
            <a:xfrm>
              <a:off x="4947987" y="667721"/>
              <a:ext cx="2011680" cy="1146420"/>
            </a:xfrm>
            <a:prstGeom prst="rect">
              <a:avLst/>
            </a:prstGeom>
            <a:solidFill>
              <a:schemeClr val="accent1">
                <a:lumMod val="20000"/>
                <a:lumOff val="80000"/>
              </a:schemeClr>
            </a:solidFill>
            <a:ln w="28575">
              <a:solidFill>
                <a:schemeClr val="accent1"/>
              </a:solidFill>
            </a:ln>
          </p:spPr>
          <p:txBody>
            <a:bodyPr wrap="square" rtlCol="0">
              <a:spAutoFit/>
            </a:bodyPr>
            <a:lstStyle/>
            <a:p>
              <a:pPr algn="ctr"/>
              <a:r>
                <a:rPr lang="en-US" sz="2133" dirty="0"/>
                <a:t>Parametric MOR</a:t>
              </a:r>
              <a:endParaRPr lang="en-US" sz="2400" dirty="0"/>
            </a:p>
            <a:p>
              <a:endParaRPr lang="en-US" sz="2400" dirty="0"/>
            </a:p>
            <a:p>
              <a:endParaRPr lang="en-US" sz="2400" dirty="0"/>
            </a:p>
            <a:p>
              <a:endParaRPr lang="en-US" sz="2400" dirty="0"/>
            </a:p>
          </p:txBody>
        </p:sp>
        <p:sp>
          <p:nvSpPr>
            <p:cNvPr id="11" name="TextBox 10">
              <a:extLst>
                <a:ext uri="{FF2B5EF4-FFF2-40B4-BE49-F238E27FC236}">
                  <a16:creationId xmlns:a16="http://schemas.microsoft.com/office/drawing/2014/main" id="{E58C4477-8EB1-2346-B28A-510A1FC69258}"/>
                </a:ext>
              </a:extLst>
            </p:cNvPr>
            <p:cNvSpPr txBox="1"/>
            <p:nvPr/>
          </p:nvSpPr>
          <p:spPr>
            <a:xfrm>
              <a:off x="5557622" y="1048402"/>
              <a:ext cx="1495362" cy="1115738"/>
            </a:xfrm>
            <a:prstGeom prst="rect">
              <a:avLst/>
            </a:prstGeom>
            <a:solidFill>
              <a:schemeClr val="accent2">
                <a:lumMod val="20000"/>
                <a:lumOff val="80000"/>
              </a:schemeClr>
            </a:solidFill>
            <a:ln w="28575">
              <a:solidFill>
                <a:schemeClr val="accent2">
                  <a:lumMod val="60000"/>
                  <a:lumOff val="40000"/>
                </a:schemeClr>
              </a:solidFill>
            </a:ln>
          </p:spPr>
          <p:txBody>
            <a:bodyPr wrap="none" rtlCol="0">
              <a:spAutoFit/>
            </a:bodyPr>
            <a:lstStyle/>
            <a:p>
              <a:pPr algn="ctr"/>
              <a:r>
                <a:rPr lang="en-US" sz="1867" dirty="0"/>
                <a:t>   RB method     </a:t>
              </a:r>
            </a:p>
            <a:p>
              <a:endParaRPr lang="en-US" sz="2400" dirty="0"/>
            </a:p>
            <a:p>
              <a:endParaRPr lang="en-US" sz="2400" dirty="0"/>
            </a:p>
            <a:p>
              <a:endParaRPr lang="en-US" sz="2400" dirty="0"/>
            </a:p>
          </p:txBody>
        </p:sp>
        <p:sp>
          <p:nvSpPr>
            <p:cNvPr id="12" name="TextBox 11">
              <a:extLst>
                <a:ext uri="{FF2B5EF4-FFF2-40B4-BE49-F238E27FC236}">
                  <a16:creationId xmlns:a16="http://schemas.microsoft.com/office/drawing/2014/main" id="{B27559F8-D3F9-EF44-909D-E5933E9DA291}"/>
                </a:ext>
              </a:extLst>
            </p:cNvPr>
            <p:cNvSpPr txBox="1"/>
            <p:nvPr/>
          </p:nvSpPr>
          <p:spPr>
            <a:xfrm>
              <a:off x="6132551" y="1324128"/>
              <a:ext cx="365760" cy="253916"/>
            </a:xfrm>
            <a:prstGeom prst="rect">
              <a:avLst/>
            </a:prstGeom>
            <a:solidFill>
              <a:schemeClr val="accent4">
                <a:lumMod val="20000"/>
                <a:lumOff val="80000"/>
              </a:schemeClr>
            </a:solidFill>
            <a:ln w="28575">
              <a:solidFill>
                <a:schemeClr val="accent4">
                  <a:lumMod val="60000"/>
                  <a:lumOff val="40000"/>
                </a:schemeClr>
              </a:solidFill>
            </a:ln>
          </p:spPr>
          <p:txBody>
            <a:bodyPr wrap="square" rtlCol="0">
              <a:spAutoFit/>
            </a:bodyPr>
            <a:lstStyle/>
            <a:p>
              <a:pPr algn="ctr"/>
              <a:r>
                <a:rPr lang="en-US" sz="1600" dirty="0"/>
                <a:t>EC</a:t>
              </a:r>
            </a:p>
          </p:txBody>
        </p:sp>
      </p:grpSp>
    </p:spTree>
    <p:extLst>
      <p:ext uri="{BB962C8B-B14F-4D97-AF65-F5344CB8AC3E}">
        <p14:creationId xmlns:p14="http://schemas.microsoft.com/office/powerpoint/2010/main" val="339366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78FED18A-1415-AB42-8375-83C0F8F17E7D}"/>
              </a:ext>
            </a:extLst>
          </p:cNvPr>
          <p:cNvSpPr txBox="1"/>
          <p:nvPr/>
        </p:nvSpPr>
        <p:spPr>
          <a:xfrm>
            <a:off x="11080684" y="6515950"/>
            <a:ext cx="11113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ea typeface="+mn-lt"/>
                <a:cs typeface="+mn-lt"/>
              </a:rPr>
              <a:t>Alberto Garcia</a:t>
            </a:r>
          </a:p>
        </p:txBody>
      </p:sp>
      <p:grpSp>
        <p:nvGrpSpPr>
          <p:cNvPr id="70" name="Group 69">
            <a:extLst>
              <a:ext uri="{FF2B5EF4-FFF2-40B4-BE49-F238E27FC236}">
                <a16:creationId xmlns:a16="http://schemas.microsoft.com/office/drawing/2014/main" id="{B9E1DC3F-AEC9-EF40-84DF-3951CAE06959}"/>
              </a:ext>
            </a:extLst>
          </p:cNvPr>
          <p:cNvGrpSpPr/>
          <p:nvPr/>
        </p:nvGrpSpPr>
        <p:grpSpPr>
          <a:xfrm>
            <a:off x="901121" y="1007075"/>
            <a:ext cx="11002235" cy="1518860"/>
            <a:chOff x="901121" y="1007075"/>
            <a:chExt cx="11002235" cy="1518860"/>
          </a:xfrm>
        </p:grpSpPr>
        <p:grpSp>
          <p:nvGrpSpPr>
            <p:cNvPr id="11" name="Group 10">
              <a:extLst>
                <a:ext uri="{FF2B5EF4-FFF2-40B4-BE49-F238E27FC236}">
                  <a16:creationId xmlns:a16="http://schemas.microsoft.com/office/drawing/2014/main" id="{9AAF5CD9-BA3D-4946-8460-1B29FE343F13}"/>
                </a:ext>
              </a:extLst>
            </p:cNvPr>
            <p:cNvGrpSpPr/>
            <p:nvPr/>
          </p:nvGrpSpPr>
          <p:grpSpPr>
            <a:xfrm>
              <a:off x="2147752" y="1007075"/>
              <a:ext cx="6226356" cy="465956"/>
              <a:chOff x="1793333" y="967874"/>
              <a:chExt cx="6226356" cy="465956"/>
            </a:xfrm>
          </p:grpSpPr>
          <p:sp>
            <p:nvSpPr>
              <p:cNvPr id="27" name="TextBox 26">
                <a:extLst>
                  <a:ext uri="{FF2B5EF4-FFF2-40B4-BE49-F238E27FC236}">
                    <a16:creationId xmlns:a16="http://schemas.microsoft.com/office/drawing/2014/main" id="{1C8B17E8-75A3-4DB3-ACA4-3C0E0E05B08D}"/>
                  </a:ext>
                </a:extLst>
              </p:cNvPr>
              <p:cNvSpPr txBox="1"/>
              <p:nvPr/>
            </p:nvSpPr>
            <p:spPr>
              <a:xfrm>
                <a:off x="5426066" y="972165"/>
                <a:ext cx="2593623" cy="461665"/>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00B050"/>
                    </a:solidFill>
                  </a:rPr>
                  <a:t>Training set:</a:t>
                </a:r>
                <a:endParaRPr lang="en-US" sz="2400" dirty="0">
                  <a:cs typeface="Calibri"/>
                </a:endParaRPr>
              </a:p>
            </p:txBody>
          </p:sp>
          <p:sp>
            <p:nvSpPr>
              <p:cNvPr id="35" name="TextBox 34">
                <a:extLst>
                  <a:ext uri="{FF2B5EF4-FFF2-40B4-BE49-F238E27FC236}">
                    <a16:creationId xmlns:a16="http://schemas.microsoft.com/office/drawing/2014/main" id="{E359E69F-35C6-4091-BE38-EE0004F3FC60}"/>
                  </a:ext>
                </a:extLst>
              </p:cNvPr>
              <p:cNvSpPr txBox="1"/>
              <p:nvPr/>
            </p:nvSpPr>
            <p:spPr>
              <a:xfrm>
                <a:off x="1793333" y="967874"/>
                <a:ext cx="1822895" cy="461665"/>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B050"/>
                    </a:solidFill>
                  </a:rPr>
                  <a:t>LS equation:</a:t>
                </a:r>
                <a:endParaRPr lang="en-US" dirty="0"/>
              </a:p>
            </p:txBody>
          </p:sp>
        </p:grpSp>
        <p:sp>
          <p:nvSpPr>
            <p:cNvPr id="38" name="TextBox 37">
              <a:extLst>
                <a:ext uri="{FF2B5EF4-FFF2-40B4-BE49-F238E27FC236}">
                  <a16:creationId xmlns:a16="http://schemas.microsoft.com/office/drawing/2014/main" id="{62D02FDF-B755-8A48-9EAE-175AE0BD8FA7}"/>
                </a:ext>
              </a:extLst>
            </p:cNvPr>
            <p:cNvSpPr txBox="1"/>
            <p:nvPr/>
          </p:nvSpPr>
          <p:spPr>
            <a:xfrm>
              <a:off x="8644309" y="1009748"/>
              <a:ext cx="2903284" cy="461665"/>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B050"/>
                  </a:solidFill>
                </a:rPr>
                <a:t>K-matrix formulation:</a:t>
              </a:r>
              <a:endParaRPr lang="en-US" dirty="0"/>
            </a:p>
          </p:txBody>
        </p:sp>
        <p:cxnSp>
          <p:nvCxnSpPr>
            <p:cNvPr id="39" name="Straight Arrow Connector 38">
              <a:extLst>
                <a:ext uri="{FF2B5EF4-FFF2-40B4-BE49-F238E27FC236}">
                  <a16:creationId xmlns:a16="http://schemas.microsoft.com/office/drawing/2014/main" id="{78B1519A-0B2A-2147-80FA-CD3192DE11AC}"/>
                </a:ext>
              </a:extLst>
            </p:cNvPr>
            <p:cNvCxnSpPr>
              <a:cxnSpLocks/>
            </p:cNvCxnSpPr>
            <p:nvPr/>
          </p:nvCxnSpPr>
          <p:spPr>
            <a:xfrm>
              <a:off x="6263838" y="1802151"/>
              <a:ext cx="333890" cy="6828"/>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9FA49C29-68A0-E64D-BA89-09BE8156E27E}"/>
                </a:ext>
              </a:extLst>
            </p:cNvPr>
            <p:cNvPicPr>
              <a:picLocks noChangeAspect="1"/>
            </p:cNvPicPr>
            <p:nvPr/>
          </p:nvPicPr>
          <p:blipFill>
            <a:blip r:embed="rId3"/>
            <a:stretch>
              <a:fillRect/>
            </a:stretch>
          </p:blipFill>
          <p:spPr>
            <a:xfrm>
              <a:off x="6832646" y="1599014"/>
              <a:ext cx="622300" cy="368300"/>
            </a:xfrm>
            <a:prstGeom prst="rect">
              <a:avLst/>
            </a:prstGeom>
          </p:spPr>
        </p:pic>
        <p:pic>
          <p:nvPicPr>
            <p:cNvPr id="52" name="Picture 51">
              <a:extLst>
                <a:ext uri="{FF2B5EF4-FFF2-40B4-BE49-F238E27FC236}">
                  <a16:creationId xmlns:a16="http://schemas.microsoft.com/office/drawing/2014/main" id="{6CF06DC7-E162-7842-861A-E5E1C582661E}"/>
                </a:ext>
              </a:extLst>
            </p:cNvPr>
            <p:cNvPicPr>
              <a:picLocks noChangeAspect="1"/>
            </p:cNvPicPr>
            <p:nvPr/>
          </p:nvPicPr>
          <p:blipFill>
            <a:blip r:embed="rId4"/>
            <a:stretch>
              <a:fillRect/>
            </a:stretch>
          </p:blipFill>
          <p:spPr>
            <a:xfrm>
              <a:off x="9206951" y="2094135"/>
              <a:ext cx="1778000" cy="431800"/>
            </a:xfrm>
            <a:prstGeom prst="rect">
              <a:avLst/>
            </a:prstGeom>
          </p:spPr>
        </p:pic>
        <p:pic>
          <p:nvPicPr>
            <p:cNvPr id="57" name="Picture 56">
              <a:extLst>
                <a:ext uri="{FF2B5EF4-FFF2-40B4-BE49-F238E27FC236}">
                  <a16:creationId xmlns:a16="http://schemas.microsoft.com/office/drawing/2014/main" id="{D8BCCE09-97DF-464C-9665-A226B1F2528A}"/>
                </a:ext>
              </a:extLst>
            </p:cNvPr>
            <p:cNvPicPr>
              <a:picLocks noChangeAspect="1"/>
            </p:cNvPicPr>
            <p:nvPr/>
          </p:nvPicPr>
          <p:blipFill>
            <a:blip r:embed="rId5"/>
            <a:stretch>
              <a:fillRect/>
            </a:stretch>
          </p:blipFill>
          <p:spPr>
            <a:xfrm>
              <a:off x="901121" y="1594384"/>
              <a:ext cx="5194300" cy="381000"/>
            </a:xfrm>
            <a:prstGeom prst="rect">
              <a:avLst/>
            </a:prstGeom>
          </p:spPr>
        </p:pic>
        <p:pic>
          <p:nvPicPr>
            <p:cNvPr id="63" name="Picture 62">
              <a:extLst>
                <a:ext uri="{FF2B5EF4-FFF2-40B4-BE49-F238E27FC236}">
                  <a16:creationId xmlns:a16="http://schemas.microsoft.com/office/drawing/2014/main" id="{3EE13EB6-AA97-2A44-83C7-CCE6E0EC566A}"/>
                </a:ext>
              </a:extLst>
            </p:cNvPr>
            <p:cNvPicPr>
              <a:picLocks noChangeAspect="1"/>
            </p:cNvPicPr>
            <p:nvPr/>
          </p:nvPicPr>
          <p:blipFill>
            <a:blip r:embed="rId6"/>
            <a:stretch>
              <a:fillRect/>
            </a:stretch>
          </p:blipFill>
          <p:spPr>
            <a:xfrm>
              <a:off x="8448956" y="1611651"/>
              <a:ext cx="3454400" cy="381000"/>
            </a:xfrm>
            <a:prstGeom prst="rect">
              <a:avLst/>
            </a:prstGeom>
          </p:spPr>
        </p:pic>
      </p:grpSp>
      <p:sp>
        <p:nvSpPr>
          <p:cNvPr id="40" name="TextBox 39">
            <a:extLst>
              <a:ext uri="{FF2B5EF4-FFF2-40B4-BE49-F238E27FC236}">
                <a16:creationId xmlns:a16="http://schemas.microsoft.com/office/drawing/2014/main" id="{4A697146-D781-4213-9467-4C6B74C15623}"/>
              </a:ext>
            </a:extLst>
          </p:cNvPr>
          <p:cNvSpPr txBox="1"/>
          <p:nvPr/>
        </p:nvSpPr>
        <p:spPr>
          <a:xfrm>
            <a:off x="834655" y="4386026"/>
            <a:ext cx="2328264" cy="4789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B050"/>
                </a:solidFill>
              </a:rPr>
              <a:t>Implementation:</a:t>
            </a:r>
            <a:endParaRPr lang="en-US" dirty="0"/>
          </a:p>
        </p:txBody>
      </p:sp>
      <p:sp>
        <p:nvSpPr>
          <p:cNvPr id="56" name="TextBox 55">
            <a:extLst>
              <a:ext uri="{FF2B5EF4-FFF2-40B4-BE49-F238E27FC236}">
                <a16:creationId xmlns:a16="http://schemas.microsoft.com/office/drawing/2014/main" id="{C24B0CCF-CAF8-F446-A2B0-34BA0656A8E3}"/>
              </a:ext>
            </a:extLst>
          </p:cNvPr>
          <p:cNvSpPr txBox="1"/>
          <p:nvPr/>
        </p:nvSpPr>
        <p:spPr>
          <a:xfrm>
            <a:off x="6329412" y="6370490"/>
            <a:ext cx="475127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dirty="0">
                <a:solidFill>
                  <a:srgbClr val="FF0000"/>
                </a:solidFill>
                <a:ea typeface="+mn-lt"/>
                <a:cs typeface="+mn-lt"/>
              </a:rPr>
              <a:t>J. A. Melendez</a:t>
            </a:r>
            <a:r>
              <a:rPr lang="en-US" sz="1600" i="1" dirty="0">
                <a:solidFill>
                  <a:srgbClr val="FF0000"/>
                </a:solidFill>
              </a:rPr>
              <a:t> et al., Phys. Lett. B 821, </a:t>
            </a:r>
            <a:r>
              <a:rPr lang="en-US" sz="1600" i="1" dirty="0">
                <a:solidFill>
                  <a:srgbClr val="FF0000"/>
                </a:solidFill>
                <a:ea typeface="+mn-lt"/>
                <a:cs typeface="+mn-lt"/>
              </a:rPr>
              <a:t>136608</a:t>
            </a:r>
            <a:r>
              <a:rPr lang="en-US" sz="1600" i="1" dirty="0">
                <a:solidFill>
                  <a:srgbClr val="FF0000"/>
                </a:solidFill>
              </a:rPr>
              <a:t> </a:t>
            </a:r>
            <a:r>
              <a:rPr lang="en-US" sz="1600" i="1" dirty="0">
                <a:solidFill>
                  <a:srgbClr val="FF0000"/>
                </a:solidFill>
                <a:ea typeface="+mn-lt"/>
                <a:cs typeface="+mn-lt"/>
              </a:rPr>
              <a:t>(2021)</a:t>
            </a:r>
          </a:p>
        </p:txBody>
      </p:sp>
      <p:pic>
        <p:nvPicPr>
          <p:cNvPr id="67" name="Picture 66">
            <a:extLst>
              <a:ext uri="{FF2B5EF4-FFF2-40B4-BE49-F238E27FC236}">
                <a16:creationId xmlns:a16="http://schemas.microsoft.com/office/drawing/2014/main" id="{57215344-FCE9-E04E-93C5-3CF23A28466F}"/>
              </a:ext>
            </a:extLst>
          </p:cNvPr>
          <p:cNvPicPr>
            <a:picLocks noChangeAspect="1"/>
          </p:cNvPicPr>
          <p:nvPr/>
        </p:nvPicPr>
        <p:blipFill>
          <a:blip r:embed="rId7"/>
          <a:stretch>
            <a:fillRect/>
          </a:stretch>
        </p:blipFill>
        <p:spPr>
          <a:xfrm>
            <a:off x="4019744" y="4824542"/>
            <a:ext cx="7112000" cy="723900"/>
          </a:xfrm>
          <a:prstGeom prst="rect">
            <a:avLst/>
          </a:prstGeom>
        </p:spPr>
      </p:pic>
      <p:sp>
        <p:nvSpPr>
          <p:cNvPr id="19" name="TextBox 18">
            <a:extLst>
              <a:ext uri="{FF2B5EF4-FFF2-40B4-BE49-F238E27FC236}">
                <a16:creationId xmlns:a16="http://schemas.microsoft.com/office/drawing/2014/main" id="{2AC90689-E0E4-436B-9B16-2A11FD729FA8}"/>
              </a:ext>
            </a:extLst>
          </p:cNvPr>
          <p:cNvSpPr txBox="1"/>
          <p:nvPr/>
        </p:nvSpPr>
        <p:spPr>
          <a:xfrm>
            <a:off x="834655" y="2237459"/>
            <a:ext cx="4694380" cy="4663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B050"/>
                </a:solidFill>
              </a:rPr>
              <a:t>Newton variational principle (NVP):</a:t>
            </a:r>
            <a:endParaRPr lang="en-US" sz="2400" dirty="0">
              <a:solidFill>
                <a:srgbClr val="00B050"/>
              </a:solidFill>
              <a:cs typeface="Calibri"/>
            </a:endParaRPr>
          </a:p>
        </p:txBody>
      </p:sp>
      <p:pic>
        <p:nvPicPr>
          <p:cNvPr id="42" name="Picture 41">
            <a:extLst>
              <a:ext uri="{FF2B5EF4-FFF2-40B4-BE49-F238E27FC236}">
                <a16:creationId xmlns:a16="http://schemas.microsoft.com/office/drawing/2014/main" id="{9B36727A-0A56-B348-B441-2A09DEE105A2}"/>
              </a:ext>
            </a:extLst>
          </p:cNvPr>
          <p:cNvPicPr>
            <a:picLocks noChangeAspect="1"/>
          </p:cNvPicPr>
          <p:nvPr/>
        </p:nvPicPr>
        <p:blipFill>
          <a:blip r:embed="rId8"/>
          <a:stretch>
            <a:fillRect/>
          </a:stretch>
        </p:blipFill>
        <p:spPr>
          <a:xfrm>
            <a:off x="926149" y="4800796"/>
            <a:ext cx="2297867" cy="887295"/>
          </a:xfrm>
          <a:prstGeom prst="rect">
            <a:avLst/>
          </a:prstGeom>
        </p:spPr>
      </p:pic>
      <p:pic>
        <p:nvPicPr>
          <p:cNvPr id="44" name="Picture 43">
            <a:extLst>
              <a:ext uri="{FF2B5EF4-FFF2-40B4-BE49-F238E27FC236}">
                <a16:creationId xmlns:a16="http://schemas.microsoft.com/office/drawing/2014/main" id="{7AF5DD14-E508-9347-9E8A-F762EFB5B966}"/>
              </a:ext>
            </a:extLst>
          </p:cNvPr>
          <p:cNvPicPr>
            <a:picLocks noChangeAspect="1"/>
          </p:cNvPicPr>
          <p:nvPr/>
        </p:nvPicPr>
        <p:blipFill>
          <a:blip r:embed="rId9"/>
          <a:stretch>
            <a:fillRect/>
          </a:stretch>
        </p:blipFill>
        <p:spPr>
          <a:xfrm>
            <a:off x="895974" y="2936798"/>
            <a:ext cx="7437582" cy="387849"/>
          </a:xfrm>
          <a:prstGeom prst="rect">
            <a:avLst/>
          </a:prstGeom>
        </p:spPr>
      </p:pic>
      <p:pic>
        <p:nvPicPr>
          <p:cNvPr id="3" name="Picture 2">
            <a:extLst>
              <a:ext uri="{FF2B5EF4-FFF2-40B4-BE49-F238E27FC236}">
                <a16:creationId xmlns:a16="http://schemas.microsoft.com/office/drawing/2014/main" id="{3307FA41-B956-894A-A502-76084EE0E0DA}"/>
              </a:ext>
            </a:extLst>
          </p:cNvPr>
          <p:cNvPicPr>
            <a:picLocks noChangeAspect="1"/>
          </p:cNvPicPr>
          <p:nvPr/>
        </p:nvPicPr>
        <p:blipFill>
          <a:blip r:embed="rId10"/>
          <a:stretch>
            <a:fillRect/>
          </a:stretch>
        </p:blipFill>
        <p:spPr>
          <a:xfrm>
            <a:off x="1946597" y="3526731"/>
            <a:ext cx="5071103" cy="399070"/>
          </a:xfrm>
          <a:prstGeom prst="rect">
            <a:avLst/>
          </a:prstGeom>
        </p:spPr>
      </p:pic>
      <p:sp>
        <p:nvSpPr>
          <p:cNvPr id="7" name="Title 1">
            <a:extLst>
              <a:ext uri="{FF2B5EF4-FFF2-40B4-BE49-F238E27FC236}">
                <a16:creationId xmlns:a16="http://schemas.microsoft.com/office/drawing/2014/main" id="{4F2FBD28-1AF3-45F7-C186-0F6B572A6832}"/>
              </a:ext>
            </a:extLst>
          </p:cNvPr>
          <p:cNvSpPr txBox="1">
            <a:spLocks/>
          </p:cNvSpPr>
          <p:nvPr/>
        </p:nvSpPr>
        <p:spPr>
          <a:xfrm>
            <a:off x="618835" y="318233"/>
            <a:ext cx="10953173" cy="759836"/>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cs typeface="Calibri Light"/>
              </a:rPr>
              <a:t>Reduced-order model (ROM) for scattering w/ NVP</a:t>
            </a:r>
          </a:p>
        </p:txBody>
      </p:sp>
      <p:cxnSp>
        <p:nvCxnSpPr>
          <p:cNvPr id="2" name="Straight Arrow Connector 1">
            <a:extLst>
              <a:ext uri="{FF2B5EF4-FFF2-40B4-BE49-F238E27FC236}">
                <a16:creationId xmlns:a16="http://schemas.microsoft.com/office/drawing/2014/main" id="{0D32D759-F772-F2E6-D5DB-627C5E4FAEDD}"/>
              </a:ext>
            </a:extLst>
          </p:cNvPr>
          <p:cNvCxnSpPr>
            <a:cxnSpLocks/>
          </p:cNvCxnSpPr>
          <p:nvPr/>
        </p:nvCxnSpPr>
        <p:spPr>
          <a:xfrm flipH="1">
            <a:off x="3145989" y="4768186"/>
            <a:ext cx="385458" cy="250376"/>
          </a:xfrm>
          <a:prstGeom prst="straightConnector1">
            <a:avLst/>
          </a:prstGeom>
          <a:ln w="76200">
            <a:solidFill>
              <a:schemeClr val="tx1">
                <a:alpha val="41171"/>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48216E6-F71F-F8FA-3C06-50F835376A90}"/>
              </a:ext>
            </a:extLst>
          </p:cNvPr>
          <p:cNvCxnSpPr>
            <a:cxnSpLocks/>
          </p:cNvCxnSpPr>
          <p:nvPr/>
        </p:nvCxnSpPr>
        <p:spPr>
          <a:xfrm flipH="1" flipV="1">
            <a:off x="2812059" y="5410477"/>
            <a:ext cx="350860" cy="395094"/>
          </a:xfrm>
          <a:prstGeom prst="straightConnector1">
            <a:avLst/>
          </a:prstGeom>
          <a:ln w="76200">
            <a:solidFill>
              <a:schemeClr val="tx1">
                <a:alpha val="41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1A0FF2F-34BA-E580-F59B-567624A97803}"/>
              </a:ext>
            </a:extLst>
          </p:cNvPr>
          <p:cNvSpPr txBox="1"/>
          <p:nvPr/>
        </p:nvSpPr>
        <p:spPr>
          <a:xfrm>
            <a:off x="3236274" y="4376271"/>
            <a:ext cx="1323694" cy="400110"/>
          </a:xfrm>
          <a:prstGeom prst="rect">
            <a:avLst/>
          </a:prstGeom>
          <a:noFill/>
        </p:spPr>
        <p:txBody>
          <a:bodyPr wrap="square" rtlCol="0">
            <a:spAutoFit/>
          </a:bodyPr>
          <a:lstStyle/>
          <a:p>
            <a:r>
              <a:rPr lang="en-US" sz="2000" dirty="0">
                <a:solidFill>
                  <a:srgbClr val="FF0000"/>
                </a:solidFill>
              </a:rPr>
              <a:t>Snapshots</a:t>
            </a:r>
          </a:p>
        </p:txBody>
      </p:sp>
      <p:sp>
        <p:nvSpPr>
          <p:cNvPr id="14" name="TextBox 13">
            <a:extLst>
              <a:ext uri="{FF2B5EF4-FFF2-40B4-BE49-F238E27FC236}">
                <a16:creationId xmlns:a16="http://schemas.microsoft.com/office/drawing/2014/main" id="{595A42BA-CF11-10D5-8863-EA981F86B807}"/>
              </a:ext>
            </a:extLst>
          </p:cNvPr>
          <p:cNvSpPr txBox="1"/>
          <p:nvPr/>
        </p:nvSpPr>
        <p:spPr>
          <a:xfrm>
            <a:off x="2473091" y="5805571"/>
            <a:ext cx="2009057" cy="400110"/>
          </a:xfrm>
          <a:prstGeom prst="rect">
            <a:avLst/>
          </a:prstGeom>
          <a:noFill/>
        </p:spPr>
        <p:txBody>
          <a:bodyPr wrap="square" rtlCol="0">
            <a:spAutoFit/>
          </a:bodyPr>
          <a:lstStyle/>
          <a:p>
            <a:r>
              <a:rPr lang="en-US" sz="2000" dirty="0">
                <a:solidFill>
                  <a:srgbClr val="FF0000"/>
                </a:solidFill>
              </a:rPr>
              <a:t>Basis weights</a:t>
            </a:r>
          </a:p>
        </p:txBody>
      </p:sp>
      <p:sp>
        <p:nvSpPr>
          <p:cNvPr id="17" name="TextBox 16">
            <a:extLst>
              <a:ext uri="{FF2B5EF4-FFF2-40B4-BE49-F238E27FC236}">
                <a16:creationId xmlns:a16="http://schemas.microsoft.com/office/drawing/2014/main" id="{CF5532DE-D306-F43C-DBC3-36022EEAC07A}"/>
              </a:ext>
            </a:extLst>
          </p:cNvPr>
          <p:cNvSpPr txBox="1"/>
          <p:nvPr/>
        </p:nvSpPr>
        <p:spPr>
          <a:xfrm>
            <a:off x="6070824" y="5688091"/>
            <a:ext cx="3309117" cy="400110"/>
          </a:xfrm>
          <a:prstGeom prst="rect">
            <a:avLst/>
          </a:prstGeom>
          <a:noFill/>
        </p:spPr>
        <p:txBody>
          <a:bodyPr wrap="square" rtlCol="0">
            <a:spAutoFit/>
          </a:bodyPr>
          <a:lstStyle/>
          <a:p>
            <a:r>
              <a:rPr lang="en-US" sz="2000" dirty="0">
                <a:solidFill>
                  <a:srgbClr val="FF0000"/>
                </a:solidFill>
              </a:rPr>
              <a:t>Linear algebra in small-space!</a:t>
            </a:r>
          </a:p>
        </p:txBody>
      </p:sp>
      <p:cxnSp>
        <p:nvCxnSpPr>
          <p:cNvPr id="4" name="Straight Arrow Connector 3">
            <a:extLst>
              <a:ext uri="{FF2B5EF4-FFF2-40B4-BE49-F238E27FC236}">
                <a16:creationId xmlns:a16="http://schemas.microsoft.com/office/drawing/2014/main" id="{00D005D4-042D-8AF8-D3E5-0616E91BA3FD}"/>
              </a:ext>
            </a:extLst>
          </p:cNvPr>
          <p:cNvCxnSpPr>
            <a:cxnSpLocks/>
          </p:cNvCxnSpPr>
          <p:nvPr/>
        </p:nvCxnSpPr>
        <p:spPr>
          <a:xfrm>
            <a:off x="5702331" y="5907990"/>
            <a:ext cx="392769" cy="0"/>
          </a:xfrm>
          <a:prstGeom prst="straightConnector1">
            <a:avLst/>
          </a:prstGeom>
          <a:ln w="76200">
            <a:solidFill>
              <a:schemeClr val="tx1">
                <a:alpha val="41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23692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19791-58CF-49DF-BCC8-82B5BD18C4E4}"/>
              </a:ext>
            </a:extLst>
          </p:cNvPr>
          <p:cNvSpPr>
            <a:spLocks noGrp="1"/>
          </p:cNvSpPr>
          <p:nvPr>
            <p:ph type="title"/>
          </p:nvPr>
        </p:nvSpPr>
        <p:spPr>
          <a:xfrm>
            <a:off x="618835" y="318233"/>
            <a:ext cx="10953173" cy="759836"/>
          </a:xfrm>
        </p:spPr>
        <p:txBody>
          <a:bodyPr>
            <a:normAutofit fontScale="90000"/>
          </a:bodyPr>
          <a:lstStyle/>
          <a:p>
            <a:pPr algn="ctr"/>
            <a:r>
              <a:rPr lang="en-US" dirty="0">
                <a:cs typeface="Calibri Light"/>
              </a:rPr>
              <a:t>Reduced-order model (ROM) for scattering w/ KVP</a:t>
            </a:r>
          </a:p>
        </p:txBody>
      </p:sp>
      <p:grpSp>
        <p:nvGrpSpPr>
          <p:cNvPr id="7" name="Group 6">
            <a:extLst>
              <a:ext uri="{FF2B5EF4-FFF2-40B4-BE49-F238E27FC236}">
                <a16:creationId xmlns:a16="http://schemas.microsoft.com/office/drawing/2014/main" id="{C4D7F330-9D4C-1DCF-9D0E-A8A250612630}"/>
              </a:ext>
            </a:extLst>
          </p:cNvPr>
          <p:cNvGrpSpPr/>
          <p:nvPr/>
        </p:nvGrpSpPr>
        <p:grpSpPr>
          <a:xfrm>
            <a:off x="834654" y="924516"/>
            <a:ext cx="4923864" cy="862539"/>
            <a:chOff x="1251233" y="999223"/>
            <a:chExt cx="4923864" cy="862539"/>
          </a:xfrm>
        </p:grpSpPr>
        <p:pic>
          <p:nvPicPr>
            <p:cNvPr id="16" name="Picture 34">
              <a:extLst>
                <a:ext uri="{FF2B5EF4-FFF2-40B4-BE49-F238E27FC236}">
                  <a16:creationId xmlns:a16="http://schemas.microsoft.com/office/drawing/2014/main" id="{176E9CFF-DA8F-4BFA-B86A-1778E164C8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51233" y="1461115"/>
              <a:ext cx="2337339" cy="392400"/>
            </a:xfrm>
            <a:prstGeom prst="rect">
              <a:avLst/>
            </a:prstGeom>
          </p:spPr>
        </p:pic>
        <p:sp>
          <p:nvSpPr>
            <p:cNvPr id="27" name="TextBox 26">
              <a:extLst>
                <a:ext uri="{FF2B5EF4-FFF2-40B4-BE49-F238E27FC236}">
                  <a16:creationId xmlns:a16="http://schemas.microsoft.com/office/drawing/2014/main" id="{1C8B17E8-75A3-4DB3-ACA4-3C0E0E05B08D}"/>
                </a:ext>
              </a:extLst>
            </p:cNvPr>
            <p:cNvSpPr txBox="1"/>
            <p:nvPr/>
          </p:nvSpPr>
          <p:spPr>
            <a:xfrm>
              <a:off x="4475347" y="1011663"/>
              <a:ext cx="1699750" cy="470525"/>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00B050"/>
                  </a:solidFill>
                </a:rPr>
                <a:t>Training set:</a:t>
              </a:r>
              <a:endParaRPr lang="en-US" sz="2400" dirty="0">
                <a:cs typeface="Calibri"/>
              </a:endParaRPr>
            </a:p>
          </p:txBody>
        </p:sp>
        <p:pic>
          <p:nvPicPr>
            <p:cNvPr id="24" name="Picture 24">
              <a:extLst>
                <a:ext uri="{FF2B5EF4-FFF2-40B4-BE49-F238E27FC236}">
                  <a16:creationId xmlns:a16="http://schemas.microsoft.com/office/drawing/2014/main" id="{EB0F00E9-3055-4451-8B8A-C1DCBFE3E92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46751" y="1460557"/>
              <a:ext cx="997590" cy="401205"/>
            </a:xfrm>
            <a:prstGeom prst="rect">
              <a:avLst/>
            </a:prstGeom>
          </p:spPr>
        </p:pic>
        <p:sp>
          <p:nvSpPr>
            <p:cNvPr id="35" name="TextBox 34">
              <a:extLst>
                <a:ext uri="{FF2B5EF4-FFF2-40B4-BE49-F238E27FC236}">
                  <a16:creationId xmlns:a16="http://schemas.microsoft.com/office/drawing/2014/main" id="{E359E69F-35C6-4091-BE38-EE0004F3FC60}"/>
                </a:ext>
              </a:extLst>
            </p:cNvPr>
            <p:cNvSpPr txBox="1"/>
            <p:nvPr/>
          </p:nvSpPr>
          <p:spPr>
            <a:xfrm>
              <a:off x="1508454" y="999223"/>
              <a:ext cx="1822895" cy="461665"/>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B050"/>
                  </a:solidFill>
                </a:rPr>
                <a:t>Hamiltonian:</a:t>
              </a:r>
              <a:endParaRPr lang="en-US" dirty="0"/>
            </a:p>
          </p:txBody>
        </p:sp>
        <p:cxnSp>
          <p:nvCxnSpPr>
            <p:cNvPr id="36" name="Straight Arrow Connector 35">
              <a:extLst>
                <a:ext uri="{FF2B5EF4-FFF2-40B4-BE49-F238E27FC236}">
                  <a16:creationId xmlns:a16="http://schemas.microsoft.com/office/drawing/2014/main" id="{45B28ADE-48A8-4CB0-ADB8-AC7DFD217E35}"/>
                </a:ext>
              </a:extLst>
            </p:cNvPr>
            <p:cNvCxnSpPr>
              <a:cxnSpLocks/>
            </p:cNvCxnSpPr>
            <p:nvPr/>
          </p:nvCxnSpPr>
          <p:spPr>
            <a:xfrm>
              <a:off x="3895233" y="1681591"/>
              <a:ext cx="375717"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17F00432-B3C0-6349-BBFE-99F946D6BB83}"/>
              </a:ext>
            </a:extLst>
          </p:cNvPr>
          <p:cNvSpPr txBox="1"/>
          <p:nvPr/>
        </p:nvSpPr>
        <p:spPr>
          <a:xfrm>
            <a:off x="7397045" y="3222143"/>
            <a:ext cx="4302452"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solidFill>
                  <a:srgbClr val="FF0000"/>
                </a:solidFill>
                <a:ea typeface="+mn-lt"/>
                <a:cs typeface="+mn-lt"/>
              </a:rPr>
              <a:t>Here momentum space implementation.</a:t>
            </a:r>
          </a:p>
          <a:p>
            <a:r>
              <a:rPr lang="en-US" i="1" dirty="0">
                <a:solidFill>
                  <a:srgbClr val="FF0000"/>
                </a:solidFill>
                <a:ea typeface="+mn-lt"/>
                <a:cs typeface="+mn-lt"/>
              </a:rPr>
              <a:t>For coordinate space implementation</a:t>
            </a:r>
            <a:r>
              <a:rPr lang="en-US" sz="1600" i="1" dirty="0">
                <a:solidFill>
                  <a:srgbClr val="FF0000"/>
                </a:solidFill>
                <a:ea typeface="+mn-lt"/>
                <a:cs typeface="+mn-lt"/>
              </a:rPr>
              <a:t>:</a:t>
            </a:r>
          </a:p>
          <a:p>
            <a:r>
              <a:rPr lang="en-US" sz="1600" i="1" dirty="0" err="1">
                <a:solidFill>
                  <a:srgbClr val="FF0000"/>
                </a:solidFill>
                <a:ea typeface="+mn-lt"/>
                <a:cs typeface="+mn-lt"/>
              </a:rPr>
              <a:t>Furnstahl</a:t>
            </a:r>
            <a:r>
              <a:rPr lang="en-US" sz="1600" i="1" dirty="0">
                <a:solidFill>
                  <a:srgbClr val="FF0000"/>
                </a:solidFill>
              </a:rPr>
              <a:t> et al., Phys. Lett. B 809, 135719 </a:t>
            </a:r>
            <a:r>
              <a:rPr lang="en-US" sz="1600" i="1" dirty="0">
                <a:solidFill>
                  <a:srgbClr val="FF0000"/>
                </a:solidFill>
                <a:ea typeface="+mn-lt"/>
                <a:cs typeface="+mn-lt"/>
              </a:rPr>
              <a:t>(2020)</a:t>
            </a:r>
          </a:p>
          <a:p>
            <a:r>
              <a:rPr lang="en-US" sz="1600" i="1" dirty="0" err="1">
                <a:solidFill>
                  <a:srgbClr val="FF0000"/>
                </a:solidFill>
                <a:ea typeface="+mn-lt"/>
                <a:cs typeface="+mn-lt"/>
              </a:rPr>
              <a:t>Drischler</a:t>
            </a:r>
            <a:r>
              <a:rPr lang="en-US" sz="1600" i="1" dirty="0">
                <a:solidFill>
                  <a:srgbClr val="FF0000"/>
                </a:solidFill>
                <a:ea typeface="+mn-lt"/>
                <a:cs typeface="+mn-lt"/>
              </a:rPr>
              <a:t> </a:t>
            </a:r>
            <a:r>
              <a:rPr lang="en-US" sz="1600" i="1" dirty="0">
                <a:solidFill>
                  <a:srgbClr val="FF0000"/>
                </a:solidFill>
              </a:rPr>
              <a:t>et al., Phys. Lett. B 823, 136777 </a:t>
            </a:r>
            <a:r>
              <a:rPr lang="en-US" sz="1600" i="1" dirty="0">
                <a:solidFill>
                  <a:srgbClr val="FF0000"/>
                </a:solidFill>
                <a:ea typeface="+mn-lt"/>
                <a:cs typeface="+mn-lt"/>
              </a:rPr>
              <a:t>(2021)</a:t>
            </a:r>
          </a:p>
        </p:txBody>
      </p:sp>
      <p:sp>
        <p:nvSpPr>
          <p:cNvPr id="40" name="TextBox 39">
            <a:extLst>
              <a:ext uri="{FF2B5EF4-FFF2-40B4-BE49-F238E27FC236}">
                <a16:creationId xmlns:a16="http://schemas.microsoft.com/office/drawing/2014/main" id="{4A697146-D781-4213-9467-4C6B74C15623}"/>
              </a:ext>
            </a:extLst>
          </p:cNvPr>
          <p:cNvSpPr txBox="1"/>
          <p:nvPr/>
        </p:nvSpPr>
        <p:spPr>
          <a:xfrm>
            <a:off x="834653" y="4116134"/>
            <a:ext cx="364833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B050"/>
                </a:solidFill>
              </a:rPr>
              <a:t>Implementation:</a:t>
            </a:r>
            <a:endParaRPr lang="en-US" dirty="0"/>
          </a:p>
        </p:txBody>
      </p:sp>
      <p:sp>
        <p:nvSpPr>
          <p:cNvPr id="19" name="TextBox 18">
            <a:extLst>
              <a:ext uri="{FF2B5EF4-FFF2-40B4-BE49-F238E27FC236}">
                <a16:creationId xmlns:a16="http://schemas.microsoft.com/office/drawing/2014/main" id="{2AC90689-E0E4-436B-9B16-2A11FD729FA8}"/>
              </a:ext>
            </a:extLst>
          </p:cNvPr>
          <p:cNvSpPr txBox="1"/>
          <p:nvPr/>
        </p:nvSpPr>
        <p:spPr>
          <a:xfrm>
            <a:off x="834654" y="2071208"/>
            <a:ext cx="599535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B050"/>
                </a:solidFill>
              </a:rPr>
              <a:t>Generalized Kohn variational principle (KVP):</a:t>
            </a:r>
            <a:endParaRPr lang="en-US" sz="2400" dirty="0">
              <a:solidFill>
                <a:srgbClr val="00B050"/>
              </a:solidFill>
              <a:cs typeface="Calibri"/>
            </a:endParaRPr>
          </a:p>
        </p:txBody>
      </p:sp>
      <p:pic>
        <p:nvPicPr>
          <p:cNvPr id="9" name="Picture 8">
            <a:extLst>
              <a:ext uri="{FF2B5EF4-FFF2-40B4-BE49-F238E27FC236}">
                <a16:creationId xmlns:a16="http://schemas.microsoft.com/office/drawing/2014/main" id="{C2AB8759-2CAC-F717-3FD1-563FDD4FE1F5}"/>
              </a:ext>
            </a:extLst>
          </p:cNvPr>
          <p:cNvPicPr>
            <a:picLocks noChangeAspect="1"/>
          </p:cNvPicPr>
          <p:nvPr/>
        </p:nvPicPr>
        <p:blipFill>
          <a:blip r:embed="rId5"/>
          <a:stretch>
            <a:fillRect/>
          </a:stretch>
        </p:blipFill>
        <p:spPr>
          <a:xfrm>
            <a:off x="834652" y="2543853"/>
            <a:ext cx="6536297" cy="652747"/>
          </a:xfrm>
          <a:prstGeom prst="rect">
            <a:avLst/>
          </a:prstGeom>
        </p:spPr>
      </p:pic>
      <p:sp>
        <p:nvSpPr>
          <p:cNvPr id="80" name="TextBox 79">
            <a:extLst>
              <a:ext uri="{FF2B5EF4-FFF2-40B4-BE49-F238E27FC236}">
                <a16:creationId xmlns:a16="http://schemas.microsoft.com/office/drawing/2014/main" id="{5E551048-ADDC-2C74-E4A7-D3158249C7E7}"/>
              </a:ext>
            </a:extLst>
          </p:cNvPr>
          <p:cNvSpPr txBox="1"/>
          <p:nvPr/>
        </p:nvSpPr>
        <p:spPr>
          <a:xfrm>
            <a:off x="11080684" y="6512621"/>
            <a:ext cx="11113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ea typeface="+mn-lt"/>
                <a:cs typeface="+mn-lt"/>
              </a:rPr>
              <a:t>Alberto Garcia</a:t>
            </a:r>
          </a:p>
        </p:txBody>
      </p:sp>
      <p:sp>
        <p:nvSpPr>
          <p:cNvPr id="81" name="TextBox 80">
            <a:extLst>
              <a:ext uri="{FF2B5EF4-FFF2-40B4-BE49-F238E27FC236}">
                <a16:creationId xmlns:a16="http://schemas.microsoft.com/office/drawing/2014/main" id="{73B1A86E-4103-0441-EAF0-900C456B3903}"/>
              </a:ext>
            </a:extLst>
          </p:cNvPr>
          <p:cNvSpPr txBox="1"/>
          <p:nvPr/>
        </p:nvSpPr>
        <p:spPr>
          <a:xfrm>
            <a:off x="6902516" y="936956"/>
            <a:ext cx="2903284" cy="461665"/>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B050"/>
                </a:solidFill>
              </a:rPr>
              <a:t>K-matrix formulation:</a:t>
            </a:r>
            <a:endParaRPr lang="en-US" dirty="0"/>
          </a:p>
        </p:txBody>
      </p:sp>
      <p:pic>
        <p:nvPicPr>
          <p:cNvPr id="82" name="Picture 81">
            <a:extLst>
              <a:ext uri="{FF2B5EF4-FFF2-40B4-BE49-F238E27FC236}">
                <a16:creationId xmlns:a16="http://schemas.microsoft.com/office/drawing/2014/main" id="{99458AFB-5429-4CD6-FF0E-71CAACBC75B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843097" y="1480803"/>
            <a:ext cx="2705174" cy="353253"/>
          </a:xfrm>
          <a:prstGeom prst="rect">
            <a:avLst/>
          </a:prstGeom>
        </p:spPr>
      </p:pic>
      <p:pic>
        <p:nvPicPr>
          <p:cNvPr id="4" name="Picture 3">
            <a:extLst>
              <a:ext uri="{FF2B5EF4-FFF2-40B4-BE49-F238E27FC236}">
                <a16:creationId xmlns:a16="http://schemas.microsoft.com/office/drawing/2014/main" id="{DD46EBA6-1013-3C4F-DDEA-CF49449CE6CB}"/>
              </a:ext>
            </a:extLst>
          </p:cNvPr>
          <p:cNvPicPr>
            <a:picLocks noChangeAspect="1"/>
          </p:cNvPicPr>
          <p:nvPr/>
        </p:nvPicPr>
        <p:blipFill>
          <a:blip r:embed="rId7"/>
          <a:stretch>
            <a:fillRect/>
          </a:stretch>
        </p:blipFill>
        <p:spPr>
          <a:xfrm>
            <a:off x="4097030" y="4681468"/>
            <a:ext cx="7772400" cy="644834"/>
          </a:xfrm>
          <a:prstGeom prst="rect">
            <a:avLst/>
          </a:prstGeom>
        </p:spPr>
      </p:pic>
      <p:grpSp>
        <p:nvGrpSpPr>
          <p:cNvPr id="11" name="Group 10">
            <a:extLst>
              <a:ext uri="{FF2B5EF4-FFF2-40B4-BE49-F238E27FC236}">
                <a16:creationId xmlns:a16="http://schemas.microsoft.com/office/drawing/2014/main" id="{55E6A824-EC01-AA5F-DBB1-FA32EDAB6F47}"/>
              </a:ext>
            </a:extLst>
          </p:cNvPr>
          <p:cNvGrpSpPr/>
          <p:nvPr/>
        </p:nvGrpSpPr>
        <p:grpSpPr>
          <a:xfrm>
            <a:off x="834651" y="4111049"/>
            <a:ext cx="3891734" cy="1980533"/>
            <a:chOff x="834651" y="3923001"/>
            <a:chExt cx="3542796" cy="1731342"/>
          </a:xfrm>
        </p:grpSpPr>
        <p:pic>
          <p:nvPicPr>
            <p:cNvPr id="21" name="Picture 20">
              <a:extLst>
                <a:ext uri="{FF2B5EF4-FFF2-40B4-BE49-F238E27FC236}">
                  <a16:creationId xmlns:a16="http://schemas.microsoft.com/office/drawing/2014/main" id="{C8B5CC91-E9A5-C787-24C7-405AFA6F9CD8}"/>
                </a:ext>
              </a:extLst>
            </p:cNvPr>
            <p:cNvPicPr>
              <a:picLocks noChangeAspect="1"/>
            </p:cNvPicPr>
            <p:nvPr/>
          </p:nvPicPr>
          <p:blipFill>
            <a:blip r:embed="rId8"/>
            <a:stretch>
              <a:fillRect/>
            </a:stretch>
          </p:blipFill>
          <p:spPr>
            <a:xfrm>
              <a:off x="834651" y="4331783"/>
              <a:ext cx="2510128" cy="801427"/>
            </a:xfrm>
            <a:prstGeom prst="rect">
              <a:avLst/>
            </a:prstGeom>
          </p:spPr>
        </p:pic>
        <p:cxnSp>
          <p:nvCxnSpPr>
            <p:cNvPr id="3" name="Straight Arrow Connector 2">
              <a:extLst>
                <a:ext uri="{FF2B5EF4-FFF2-40B4-BE49-F238E27FC236}">
                  <a16:creationId xmlns:a16="http://schemas.microsoft.com/office/drawing/2014/main" id="{B1FBF42D-3CAE-1279-8F62-C57F6C83C850}"/>
                </a:ext>
              </a:extLst>
            </p:cNvPr>
            <p:cNvCxnSpPr>
              <a:cxnSpLocks/>
            </p:cNvCxnSpPr>
            <p:nvPr/>
          </p:nvCxnSpPr>
          <p:spPr>
            <a:xfrm flipH="1">
              <a:off x="3004995" y="4239743"/>
              <a:ext cx="339784" cy="250376"/>
            </a:xfrm>
            <a:prstGeom prst="straightConnector1">
              <a:avLst/>
            </a:prstGeom>
            <a:ln w="76200">
              <a:solidFill>
                <a:schemeClr val="tx1">
                  <a:alpha val="41171"/>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F688275-5827-C8F2-F3B4-F125017CE264}"/>
                </a:ext>
              </a:extLst>
            </p:cNvPr>
            <p:cNvSpPr txBox="1"/>
            <p:nvPr/>
          </p:nvSpPr>
          <p:spPr>
            <a:xfrm>
              <a:off x="3162037" y="3923001"/>
              <a:ext cx="1215410" cy="349768"/>
            </a:xfrm>
            <a:prstGeom prst="rect">
              <a:avLst/>
            </a:prstGeom>
            <a:noFill/>
          </p:spPr>
          <p:txBody>
            <a:bodyPr wrap="square" rtlCol="0">
              <a:spAutoFit/>
            </a:bodyPr>
            <a:lstStyle/>
            <a:p>
              <a:r>
                <a:rPr lang="en-US" sz="2000" dirty="0">
                  <a:solidFill>
                    <a:srgbClr val="FF0000"/>
                  </a:solidFill>
                </a:rPr>
                <a:t>Snapshots</a:t>
              </a:r>
            </a:p>
          </p:txBody>
        </p:sp>
        <p:cxnSp>
          <p:nvCxnSpPr>
            <p:cNvPr id="6" name="Straight Arrow Connector 5">
              <a:extLst>
                <a:ext uri="{FF2B5EF4-FFF2-40B4-BE49-F238E27FC236}">
                  <a16:creationId xmlns:a16="http://schemas.microsoft.com/office/drawing/2014/main" id="{6A34A482-B719-8950-A56B-110695677914}"/>
                </a:ext>
              </a:extLst>
            </p:cNvPr>
            <p:cNvCxnSpPr>
              <a:cxnSpLocks/>
            </p:cNvCxnSpPr>
            <p:nvPr/>
          </p:nvCxnSpPr>
          <p:spPr>
            <a:xfrm flipH="1" flipV="1">
              <a:off x="2368118" y="4921985"/>
              <a:ext cx="350860" cy="395094"/>
            </a:xfrm>
            <a:prstGeom prst="straightConnector1">
              <a:avLst/>
            </a:prstGeom>
            <a:ln w="76200">
              <a:solidFill>
                <a:schemeClr val="tx1">
                  <a:alpha val="41171"/>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53D35F7-5246-2E4F-3382-3844D73B4D05}"/>
                </a:ext>
              </a:extLst>
            </p:cNvPr>
            <p:cNvSpPr txBox="1"/>
            <p:nvPr/>
          </p:nvSpPr>
          <p:spPr>
            <a:xfrm>
              <a:off x="2114278" y="5304575"/>
              <a:ext cx="1783768" cy="349768"/>
            </a:xfrm>
            <a:prstGeom prst="rect">
              <a:avLst/>
            </a:prstGeom>
            <a:noFill/>
          </p:spPr>
          <p:txBody>
            <a:bodyPr wrap="square" rtlCol="0">
              <a:spAutoFit/>
            </a:bodyPr>
            <a:lstStyle/>
            <a:p>
              <a:r>
                <a:rPr lang="en-US" sz="2000" dirty="0">
                  <a:solidFill>
                    <a:srgbClr val="FF0000"/>
                  </a:solidFill>
                </a:rPr>
                <a:t>Basis weights</a:t>
              </a:r>
            </a:p>
          </p:txBody>
        </p:sp>
      </p:grpSp>
      <p:pic>
        <p:nvPicPr>
          <p:cNvPr id="10" name="Picture 9">
            <a:extLst>
              <a:ext uri="{FF2B5EF4-FFF2-40B4-BE49-F238E27FC236}">
                <a16:creationId xmlns:a16="http://schemas.microsoft.com/office/drawing/2014/main" id="{E1094128-7BAB-C129-7A55-FF075ACEAA7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285521" y="3441060"/>
            <a:ext cx="4042241" cy="403286"/>
          </a:xfrm>
          <a:prstGeom prst="rect">
            <a:avLst/>
          </a:prstGeom>
        </p:spPr>
      </p:pic>
      <p:pic>
        <p:nvPicPr>
          <p:cNvPr id="13" name="Picture 12">
            <a:extLst>
              <a:ext uri="{FF2B5EF4-FFF2-40B4-BE49-F238E27FC236}">
                <a16:creationId xmlns:a16="http://schemas.microsoft.com/office/drawing/2014/main" id="{5F12010B-4F19-7E35-80A9-D19C83C33B09}"/>
              </a:ext>
            </a:extLst>
          </p:cNvPr>
          <p:cNvPicPr>
            <a:picLocks noChangeAspect="1"/>
          </p:cNvPicPr>
          <p:nvPr/>
        </p:nvPicPr>
        <p:blipFill>
          <a:blip r:embed="rId10"/>
          <a:stretch>
            <a:fillRect/>
          </a:stretch>
        </p:blipFill>
        <p:spPr>
          <a:xfrm>
            <a:off x="5687897" y="5422026"/>
            <a:ext cx="4590666" cy="792933"/>
          </a:xfrm>
          <a:prstGeom prst="rect">
            <a:avLst/>
          </a:prstGeom>
        </p:spPr>
      </p:pic>
      <p:pic>
        <p:nvPicPr>
          <p:cNvPr id="15" name="Picture 14">
            <a:extLst>
              <a:ext uri="{FF2B5EF4-FFF2-40B4-BE49-F238E27FC236}">
                <a16:creationId xmlns:a16="http://schemas.microsoft.com/office/drawing/2014/main" id="{8DEE0D20-0946-F1C7-A3D8-B23DCB1F6E52}"/>
              </a:ext>
            </a:extLst>
          </p:cNvPr>
          <p:cNvPicPr>
            <a:picLocks noChangeAspect="1"/>
          </p:cNvPicPr>
          <p:nvPr/>
        </p:nvPicPr>
        <p:blipFill>
          <a:blip r:embed="rId11"/>
          <a:stretch>
            <a:fillRect/>
          </a:stretch>
        </p:blipFill>
        <p:spPr>
          <a:xfrm>
            <a:off x="7507707" y="1953844"/>
            <a:ext cx="1684420" cy="421105"/>
          </a:xfrm>
          <a:prstGeom prst="rect">
            <a:avLst/>
          </a:prstGeom>
        </p:spPr>
      </p:pic>
      <p:sp>
        <p:nvSpPr>
          <p:cNvPr id="12" name="TextBox 11">
            <a:extLst>
              <a:ext uri="{FF2B5EF4-FFF2-40B4-BE49-F238E27FC236}">
                <a16:creationId xmlns:a16="http://schemas.microsoft.com/office/drawing/2014/main" id="{DC731958-356A-FB4F-8B0C-79836D2F7E30}"/>
              </a:ext>
            </a:extLst>
          </p:cNvPr>
          <p:cNvSpPr txBox="1"/>
          <p:nvPr/>
        </p:nvSpPr>
        <p:spPr>
          <a:xfrm>
            <a:off x="6726279" y="6245606"/>
            <a:ext cx="3309117" cy="400110"/>
          </a:xfrm>
          <a:prstGeom prst="rect">
            <a:avLst/>
          </a:prstGeom>
          <a:noFill/>
        </p:spPr>
        <p:txBody>
          <a:bodyPr wrap="square" rtlCol="0">
            <a:spAutoFit/>
          </a:bodyPr>
          <a:lstStyle/>
          <a:p>
            <a:r>
              <a:rPr lang="en-US" sz="2000" dirty="0">
                <a:solidFill>
                  <a:srgbClr val="FF0000"/>
                </a:solidFill>
              </a:rPr>
              <a:t>Linear algebra in small-space!</a:t>
            </a:r>
          </a:p>
        </p:txBody>
      </p:sp>
      <p:cxnSp>
        <p:nvCxnSpPr>
          <p:cNvPr id="14" name="Straight Arrow Connector 13">
            <a:extLst>
              <a:ext uri="{FF2B5EF4-FFF2-40B4-BE49-F238E27FC236}">
                <a16:creationId xmlns:a16="http://schemas.microsoft.com/office/drawing/2014/main" id="{3D8BE326-82C5-AF8A-7D38-4B294A011D1A}"/>
              </a:ext>
            </a:extLst>
          </p:cNvPr>
          <p:cNvCxnSpPr>
            <a:cxnSpLocks/>
          </p:cNvCxnSpPr>
          <p:nvPr/>
        </p:nvCxnSpPr>
        <p:spPr>
          <a:xfrm>
            <a:off x="6357786" y="6465505"/>
            <a:ext cx="392769" cy="0"/>
          </a:xfrm>
          <a:prstGeom prst="straightConnector1">
            <a:avLst/>
          </a:prstGeom>
          <a:ln w="76200">
            <a:solidFill>
              <a:schemeClr val="tx1">
                <a:alpha val="41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92105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19791-58CF-49DF-BCC8-82B5BD18C4E4}"/>
              </a:ext>
            </a:extLst>
          </p:cNvPr>
          <p:cNvSpPr>
            <a:spLocks noGrp="1"/>
          </p:cNvSpPr>
          <p:nvPr>
            <p:ph type="title"/>
          </p:nvPr>
        </p:nvSpPr>
        <p:spPr>
          <a:xfrm>
            <a:off x="618835" y="318233"/>
            <a:ext cx="10953173" cy="759836"/>
          </a:xfrm>
        </p:spPr>
        <p:txBody>
          <a:bodyPr>
            <a:normAutofit/>
          </a:bodyPr>
          <a:lstStyle/>
          <a:p>
            <a:pPr algn="ctr"/>
            <a:r>
              <a:rPr lang="en-US" dirty="0">
                <a:cs typeface="Calibri Light"/>
              </a:rPr>
              <a:t>Anomalies example</a:t>
            </a:r>
          </a:p>
        </p:txBody>
      </p:sp>
      <p:sp>
        <p:nvSpPr>
          <p:cNvPr id="31" name="TextBox 30">
            <a:extLst>
              <a:ext uri="{FF2B5EF4-FFF2-40B4-BE49-F238E27FC236}">
                <a16:creationId xmlns:a16="http://schemas.microsoft.com/office/drawing/2014/main" id="{78FED18A-1415-AB42-8375-83C0F8F17E7D}"/>
              </a:ext>
            </a:extLst>
          </p:cNvPr>
          <p:cNvSpPr txBox="1"/>
          <p:nvPr/>
        </p:nvSpPr>
        <p:spPr>
          <a:xfrm>
            <a:off x="11080684" y="6512621"/>
            <a:ext cx="11113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ea typeface="+mn-lt"/>
                <a:cs typeface="+mn-lt"/>
              </a:rPr>
              <a:t>Alberto Garcia</a:t>
            </a:r>
          </a:p>
        </p:txBody>
      </p:sp>
      <p:sp>
        <p:nvSpPr>
          <p:cNvPr id="7" name="TextBox 6">
            <a:extLst>
              <a:ext uri="{FF2B5EF4-FFF2-40B4-BE49-F238E27FC236}">
                <a16:creationId xmlns:a16="http://schemas.microsoft.com/office/drawing/2014/main" id="{DD1DDDBD-5D49-2479-AB0B-C6318941CFC5}"/>
              </a:ext>
            </a:extLst>
          </p:cNvPr>
          <p:cNvSpPr txBox="1"/>
          <p:nvPr/>
        </p:nvSpPr>
        <p:spPr>
          <a:xfrm>
            <a:off x="618835" y="1152113"/>
            <a:ext cx="1095317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panose="020B0604020202020204" pitchFamily="34" charset="0"/>
              <a:buChar char="•"/>
            </a:pPr>
            <a:r>
              <a:rPr lang="en-US" sz="2800" dirty="0">
                <a:cs typeface="Calibri"/>
              </a:rPr>
              <a:t>Kohn anomalies mitigated!</a:t>
            </a:r>
          </a:p>
          <a:p>
            <a:pPr marL="457200" indent="-457200">
              <a:buFont typeface="Arial" panose="020B0604020202020204" pitchFamily="34" charset="0"/>
              <a:buChar char="•"/>
            </a:pPr>
            <a:r>
              <a:rPr lang="en-US" sz="2800" dirty="0">
                <a:cs typeface="Calibri"/>
              </a:rPr>
              <a:t>Mesh-induced spikes in high-fidelity LS equation detected and removed</a:t>
            </a:r>
          </a:p>
        </p:txBody>
      </p:sp>
      <p:grpSp>
        <p:nvGrpSpPr>
          <p:cNvPr id="11" name="Group 10">
            <a:extLst>
              <a:ext uri="{FF2B5EF4-FFF2-40B4-BE49-F238E27FC236}">
                <a16:creationId xmlns:a16="http://schemas.microsoft.com/office/drawing/2014/main" id="{E44F06CC-B85C-388E-3E12-51D83B234AFB}"/>
              </a:ext>
            </a:extLst>
          </p:cNvPr>
          <p:cNvGrpSpPr/>
          <p:nvPr/>
        </p:nvGrpSpPr>
        <p:grpSpPr>
          <a:xfrm>
            <a:off x="456133" y="2350649"/>
            <a:ext cx="10973119" cy="3665882"/>
            <a:chOff x="456133" y="2350649"/>
            <a:chExt cx="10973119" cy="3665882"/>
          </a:xfrm>
        </p:grpSpPr>
        <p:pic>
          <p:nvPicPr>
            <p:cNvPr id="6" name="Picture 5">
              <a:extLst>
                <a:ext uri="{FF2B5EF4-FFF2-40B4-BE49-F238E27FC236}">
                  <a16:creationId xmlns:a16="http://schemas.microsoft.com/office/drawing/2014/main" id="{5529B97D-81E0-50E5-BDF3-5E674B4FC5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835" y="2350649"/>
              <a:ext cx="10810417" cy="3539124"/>
            </a:xfrm>
            <a:prstGeom prst="rect">
              <a:avLst/>
            </a:prstGeom>
          </p:spPr>
        </p:pic>
        <p:sp>
          <p:nvSpPr>
            <p:cNvPr id="3" name="TextBox 2">
              <a:extLst>
                <a:ext uri="{FF2B5EF4-FFF2-40B4-BE49-F238E27FC236}">
                  <a16:creationId xmlns:a16="http://schemas.microsoft.com/office/drawing/2014/main" id="{5A246BC4-213C-AB42-32EE-B9B0F60267A7}"/>
                </a:ext>
              </a:extLst>
            </p:cNvPr>
            <p:cNvSpPr txBox="1"/>
            <p:nvPr/>
          </p:nvSpPr>
          <p:spPr>
            <a:xfrm>
              <a:off x="8398042" y="5647199"/>
              <a:ext cx="1232407" cy="369332"/>
            </a:xfrm>
            <a:prstGeom prst="rect">
              <a:avLst/>
            </a:prstGeom>
            <a:solidFill>
              <a:schemeClr val="bg1"/>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0580FF9F-847F-9B10-733A-4CD8D297F55A}"/>
                </a:ext>
              </a:extLst>
            </p:cNvPr>
            <p:cNvSpPr txBox="1"/>
            <p:nvPr/>
          </p:nvSpPr>
          <p:spPr>
            <a:xfrm>
              <a:off x="3177755" y="5647199"/>
              <a:ext cx="1232407" cy="369332"/>
            </a:xfrm>
            <a:prstGeom prst="rect">
              <a:avLst/>
            </a:prstGeom>
            <a:solidFill>
              <a:schemeClr val="bg1"/>
            </a:solidFill>
          </p:spPr>
          <p:txBody>
            <a:bodyPr wrap="square" rtlCol="0">
              <a:spAutoFit/>
            </a:bodyPr>
            <a:lstStyle/>
            <a:p>
              <a:endParaRPr lang="en-US" dirty="0"/>
            </a:p>
          </p:txBody>
        </p:sp>
        <p:pic>
          <p:nvPicPr>
            <p:cNvPr id="5" name="Picture 4">
              <a:extLst>
                <a:ext uri="{FF2B5EF4-FFF2-40B4-BE49-F238E27FC236}">
                  <a16:creationId xmlns:a16="http://schemas.microsoft.com/office/drawing/2014/main" id="{0DEE4805-C5D4-E0CE-A142-F22880246AA3}"/>
                </a:ext>
              </a:extLst>
            </p:cNvPr>
            <p:cNvPicPr>
              <a:picLocks noChangeAspect="1"/>
            </p:cNvPicPr>
            <p:nvPr/>
          </p:nvPicPr>
          <p:blipFill>
            <a:blip r:embed="rId4"/>
            <a:stretch>
              <a:fillRect/>
            </a:stretch>
          </p:blipFill>
          <p:spPr>
            <a:xfrm>
              <a:off x="8271880" y="5647199"/>
              <a:ext cx="1484729" cy="344023"/>
            </a:xfrm>
            <a:prstGeom prst="rect">
              <a:avLst/>
            </a:prstGeom>
          </p:spPr>
        </p:pic>
        <p:pic>
          <p:nvPicPr>
            <p:cNvPr id="8" name="Picture 7">
              <a:extLst>
                <a:ext uri="{FF2B5EF4-FFF2-40B4-BE49-F238E27FC236}">
                  <a16:creationId xmlns:a16="http://schemas.microsoft.com/office/drawing/2014/main" id="{B108894D-8323-5B2E-5DC0-BC5FF0BC3782}"/>
                </a:ext>
              </a:extLst>
            </p:cNvPr>
            <p:cNvPicPr>
              <a:picLocks noChangeAspect="1"/>
            </p:cNvPicPr>
            <p:nvPr/>
          </p:nvPicPr>
          <p:blipFill>
            <a:blip r:embed="rId4"/>
            <a:stretch>
              <a:fillRect/>
            </a:stretch>
          </p:blipFill>
          <p:spPr>
            <a:xfrm>
              <a:off x="3051593" y="5659853"/>
              <a:ext cx="1484729" cy="344023"/>
            </a:xfrm>
            <a:prstGeom prst="rect">
              <a:avLst/>
            </a:prstGeom>
          </p:spPr>
        </p:pic>
        <p:sp>
          <p:nvSpPr>
            <p:cNvPr id="9" name="TextBox 8">
              <a:extLst>
                <a:ext uri="{FF2B5EF4-FFF2-40B4-BE49-F238E27FC236}">
                  <a16:creationId xmlns:a16="http://schemas.microsoft.com/office/drawing/2014/main" id="{F69A7AE8-B6C1-52DE-96F5-D79F7D697DC0}"/>
                </a:ext>
              </a:extLst>
            </p:cNvPr>
            <p:cNvSpPr txBox="1"/>
            <p:nvPr/>
          </p:nvSpPr>
          <p:spPr>
            <a:xfrm>
              <a:off x="456133" y="3378800"/>
              <a:ext cx="362762" cy="1145503"/>
            </a:xfrm>
            <a:prstGeom prst="rect">
              <a:avLst/>
            </a:prstGeom>
            <a:solidFill>
              <a:schemeClr val="bg1"/>
            </a:solidFill>
          </p:spPr>
          <p:txBody>
            <a:bodyPr wrap="square" rtlCol="0">
              <a:spAutoFit/>
            </a:bodyPr>
            <a:lstStyle/>
            <a:p>
              <a:endParaRPr lang="en-US" dirty="0"/>
            </a:p>
          </p:txBody>
        </p:sp>
        <p:pic>
          <p:nvPicPr>
            <p:cNvPr id="10" name="Picture 9">
              <a:extLst>
                <a:ext uri="{FF2B5EF4-FFF2-40B4-BE49-F238E27FC236}">
                  <a16:creationId xmlns:a16="http://schemas.microsoft.com/office/drawing/2014/main" id="{2316899B-0CA5-9E55-2509-8B9B55B542CD}"/>
                </a:ext>
              </a:extLst>
            </p:cNvPr>
            <p:cNvPicPr>
              <a:picLocks noChangeAspect="1"/>
            </p:cNvPicPr>
            <p:nvPr/>
          </p:nvPicPr>
          <p:blipFill>
            <a:blip r:embed="rId5"/>
            <a:stretch>
              <a:fillRect/>
            </a:stretch>
          </p:blipFill>
          <p:spPr>
            <a:xfrm rot="16200000">
              <a:off x="-67092" y="3814202"/>
              <a:ext cx="1481401" cy="274697"/>
            </a:xfrm>
            <a:prstGeom prst="rect">
              <a:avLst/>
            </a:prstGeom>
          </p:spPr>
        </p:pic>
      </p:grpSp>
      <p:cxnSp>
        <p:nvCxnSpPr>
          <p:cNvPr id="13" name="Straight Arrow Connector 12">
            <a:extLst>
              <a:ext uri="{FF2B5EF4-FFF2-40B4-BE49-F238E27FC236}">
                <a16:creationId xmlns:a16="http://schemas.microsoft.com/office/drawing/2014/main" id="{0CFFF810-2D5F-68B4-8A4F-F34FCD6D0E07}"/>
              </a:ext>
            </a:extLst>
          </p:cNvPr>
          <p:cNvCxnSpPr>
            <a:cxnSpLocks/>
          </p:cNvCxnSpPr>
          <p:nvPr/>
        </p:nvCxnSpPr>
        <p:spPr>
          <a:xfrm flipH="1">
            <a:off x="3129627" y="2831691"/>
            <a:ext cx="473659" cy="250376"/>
          </a:xfrm>
          <a:prstGeom prst="straightConnector1">
            <a:avLst/>
          </a:prstGeom>
          <a:ln w="76200">
            <a:solidFill>
              <a:schemeClr val="tx1">
                <a:alpha val="41171"/>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8C099C6-C259-49C3-0715-B15A6033B171}"/>
              </a:ext>
            </a:extLst>
          </p:cNvPr>
          <p:cNvSpPr txBox="1"/>
          <p:nvPr/>
        </p:nvSpPr>
        <p:spPr>
          <a:xfrm>
            <a:off x="3224463" y="2454405"/>
            <a:ext cx="1022684" cy="369332"/>
          </a:xfrm>
          <a:prstGeom prst="rect">
            <a:avLst/>
          </a:prstGeom>
          <a:noFill/>
        </p:spPr>
        <p:txBody>
          <a:bodyPr wrap="square" rtlCol="0">
            <a:spAutoFit/>
          </a:bodyPr>
          <a:lstStyle/>
          <a:p>
            <a:r>
              <a:rPr lang="en-US" dirty="0"/>
              <a:t>Anomaly</a:t>
            </a:r>
          </a:p>
        </p:txBody>
      </p:sp>
      <p:cxnSp>
        <p:nvCxnSpPr>
          <p:cNvPr id="20" name="Straight Arrow Connector 19">
            <a:extLst>
              <a:ext uri="{FF2B5EF4-FFF2-40B4-BE49-F238E27FC236}">
                <a16:creationId xmlns:a16="http://schemas.microsoft.com/office/drawing/2014/main" id="{2B0E9B18-C09E-4350-F038-EC71985EE52F}"/>
              </a:ext>
            </a:extLst>
          </p:cNvPr>
          <p:cNvCxnSpPr>
            <a:cxnSpLocks/>
          </p:cNvCxnSpPr>
          <p:nvPr/>
        </p:nvCxnSpPr>
        <p:spPr>
          <a:xfrm flipH="1">
            <a:off x="3878520" y="4295274"/>
            <a:ext cx="368627" cy="396977"/>
          </a:xfrm>
          <a:prstGeom prst="straightConnector1">
            <a:avLst/>
          </a:prstGeom>
          <a:ln w="76200">
            <a:solidFill>
              <a:schemeClr val="tx1">
                <a:alpha val="41171"/>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A2925F2-2B08-530A-886D-D19BFEC99AA6}"/>
              </a:ext>
            </a:extLst>
          </p:cNvPr>
          <p:cNvSpPr txBox="1"/>
          <p:nvPr/>
        </p:nvSpPr>
        <p:spPr>
          <a:xfrm>
            <a:off x="3898819" y="3880848"/>
            <a:ext cx="1780085" cy="369332"/>
          </a:xfrm>
          <a:prstGeom prst="rect">
            <a:avLst/>
          </a:prstGeom>
          <a:noFill/>
        </p:spPr>
        <p:txBody>
          <a:bodyPr wrap="square" rtlCol="0">
            <a:spAutoFit/>
          </a:bodyPr>
          <a:lstStyle/>
          <a:p>
            <a:r>
              <a:rPr lang="en-US" dirty="0"/>
              <a:t>Numerical spikes</a:t>
            </a:r>
          </a:p>
        </p:txBody>
      </p:sp>
    </p:spTree>
    <p:extLst>
      <p:ext uri="{BB962C8B-B14F-4D97-AF65-F5344CB8AC3E}">
        <p14:creationId xmlns:p14="http://schemas.microsoft.com/office/powerpoint/2010/main" val="12067408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10E696DF-46E0-E445-9746-769AA57CFB6A}"/>
              </a:ext>
            </a:extLst>
          </p:cNvPr>
          <p:cNvPicPr>
            <a:picLocks noChangeAspect="1"/>
          </p:cNvPicPr>
          <p:nvPr/>
        </p:nvPicPr>
        <p:blipFill>
          <a:blip r:embed="rId3"/>
          <a:stretch>
            <a:fillRect/>
          </a:stretch>
        </p:blipFill>
        <p:spPr>
          <a:xfrm>
            <a:off x="7559040" y="121920"/>
            <a:ext cx="4468149" cy="6583680"/>
          </a:xfrm>
          <a:prstGeom prst="rect">
            <a:avLst/>
          </a:prstGeom>
        </p:spPr>
      </p:pic>
      <p:pic>
        <p:nvPicPr>
          <p:cNvPr id="52" name="Picture 51">
            <a:extLst>
              <a:ext uri="{FF2B5EF4-FFF2-40B4-BE49-F238E27FC236}">
                <a16:creationId xmlns:a16="http://schemas.microsoft.com/office/drawing/2014/main" id="{992EE0AE-FFCA-5642-B182-A9518577F10F}"/>
              </a:ext>
            </a:extLst>
          </p:cNvPr>
          <p:cNvPicPr>
            <a:picLocks noChangeAspect="1"/>
          </p:cNvPicPr>
          <p:nvPr/>
        </p:nvPicPr>
        <p:blipFill>
          <a:blip r:embed="rId4"/>
          <a:stretch>
            <a:fillRect/>
          </a:stretch>
        </p:blipFill>
        <p:spPr>
          <a:xfrm>
            <a:off x="7559040" y="121920"/>
            <a:ext cx="4468149" cy="6583680"/>
          </a:xfrm>
          <a:prstGeom prst="rect">
            <a:avLst/>
          </a:prstGeom>
        </p:spPr>
      </p:pic>
      <p:pic>
        <p:nvPicPr>
          <p:cNvPr id="54" name="Picture 53">
            <a:extLst>
              <a:ext uri="{FF2B5EF4-FFF2-40B4-BE49-F238E27FC236}">
                <a16:creationId xmlns:a16="http://schemas.microsoft.com/office/drawing/2014/main" id="{B2BD4BF5-56E3-1A43-9BC9-FECE5D4FD459}"/>
              </a:ext>
            </a:extLst>
          </p:cNvPr>
          <p:cNvPicPr>
            <a:picLocks noChangeAspect="1"/>
          </p:cNvPicPr>
          <p:nvPr/>
        </p:nvPicPr>
        <p:blipFill>
          <a:blip r:embed="rId5"/>
          <a:stretch>
            <a:fillRect/>
          </a:stretch>
        </p:blipFill>
        <p:spPr>
          <a:xfrm>
            <a:off x="7559040" y="121920"/>
            <a:ext cx="4468149" cy="6583680"/>
          </a:xfrm>
          <a:prstGeom prst="rect">
            <a:avLst/>
          </a:prstGeom>
        </p:spPr>
      </p:pic>
      <p:pic>
        <p:nvPicPr>
          <p:cNvPr id="56" name="Picture 55">
            <a:extLst>
              <a:ext uri="{FF2B5EF4-FFF2-40B4-BE49-F238E27FC236}">
                <a16:creationId xmlns:a16="http://schemas.microsoft.com/office/drawing/2014/main" id="{903BEE60-2C78-F841-878B-144AD8814523}"/>
              </a:ext>
            </a:extLst>
          </p:cNvPr>
          <p:cNvPicPr>
            <a:picLocks noChangeAspect="1"/>
          </p:cNvPicPr>
          <p:nvPr/>
        </p:nvPicPr>
        <p:blipFill>
          <a:blip r:embed="rId6"/>
          <a:stretch>
            <a:fillRect/>
          </a:stretch>
        </p:blipFill>
        <p:spPr>
          <a:xfrm>
            <a:off x="7559040" y="121920"/>
            <a:ext cx="4468149" cy="6583680"/>
          </a:xfrm>
          <a:prstGeom prst="rect">
            <a:avLst/>
          </a:prstGeom>
        </p:spPr>
      </p:pic>
      <p:pic>
        <p:nvPicPr>
          <p:cNvPr id="58" name="Picture 57">
            <a:extLst>
              <a:ext uri="{FF2B5EF4-FFF2-40B4-BE49-F238E27FC236}">
                <a16:creationId xmlns:a16="http://schemas.microsoft.com/office/drawing/2014/main" id="{9C0858CF-5984-FC4F-88DD-EF66B5242573}"/>
              </a:ext>
            </a:extLst>
          </p:cNvPr>
          <p:cNvPicPr>
            <a:picLocks noChangeAspect="1"/>
          </p:cNvPicPr>
          <p:nvPr/>
        </p:nvPicPr>
        <p:blipFill>
          <a:blip r:embed="rId7"/>
          <a:stretch>
            <a:fillRect/>
          </a:stretch>
        </p:blipFill>
        <p:spPr>
          <a:xfrm>
            <a:off x="7559040" y="121920"/>
            <a:ext cx="4468149" cy="6583680"/>
          </a:xfrm>
          <a:prstGeom prst="rect">
            <a:avLst/>
          </a:prstGeom>
        </p:spPr>
      </p:pic>
      <p:pic>
        <p:nvPicPr>
          <p:cNvPr id="60" name="Picture 59">
            <a:extLst>
              <a:ext uri="{FF2B5EF4-FFF2-40B4-BE49-F238E27FC236}">
                <a16:creationId xmlns:a16="http://schemas.microsoft.com/office/drawing/2014/main" id="{F2845D94-3404-D548-ACC1-035825B58228}"/>
              </a:ext>
            </a:extLst>
          </p:cNvPr>
          <p:cNvPicPr>
            <a:picLocks noChangeAspect="1"/>
          </p:cNvPicPr>
          <p:nvPr/>
        </p:nvPicPr>
        <p:blipFill>
          <a:blip r:embed="rId8"/>
          <a:stretch>
            <a:fillRect/>
          </a:stretch>
        </p:blipFill>
        <p:spPr>
          <a:xfrm>
            <a:off x="7559040" y="121920"/>
            <a:ext cx="4468149" cy="6583680"/>
          </a:xfrm>
          <a:prstGeom prst="rect">
            <a:avLst/>
          </a:prstGeom>
        </p:spPr>
      </p:pic>
      <p:pic>
        <p:nvPicPr>
          <p:cNvPr id="62" name="Picture 61">
            <a:extLst>
              <a:ext uri="{FF2B5EF4-FFF2-40B4-BE49-F238E27FC236}">
                <a16:creationId xmlns:a16="http://schemas.microsoft.com/office/drawing/2014/main" id="{11DD1C58-B569-0C41-8225-A3C7D06F9A56}"/>
              </a:ext>
            </a:extLst>
          </p:cNvPr>
          <p:cNvPicPr>
            <a:picLocks noChangeAspect="1"/>
          </p:cNvPicPr>
          <p:nvPr/>
        </p:nvPicPr>
        <p:blipFill>
          <a:blip r:embed="rId9"/>
          <a:stretch>
            <a:fillRect/>
          </a:stretch>
        </p:blipFill>
        <p:spPr>
          <a:xfrm>
            <a:off x="7559040" y="121920"/>
            <a:ext cx="4468149" cy="6583680"/>
          </a:xfrm>
          <a:prstGeom prst="rect">
            <a:avLst/>
          </a:prstGeom>
        </p:spPr>
      </p:pic>
      <p:pic>
        <p:nvPicPr>
          <p:cNvPr id="64" name="Picture 63">
            <a:extLst>
              <a:ext uri="{FF2B5EF4-FFF2-40B4-BE49-F238E27FC236}">
                <a16:creationId xmlns:a16="http://schemas.microsoft.com/office/drawing/2014/main" id="{77F90B8C-0835-5D4E-BA0C-1B286D8C4EC0}"/>
              </a:ext>
            </a:extLst>
          </p:cNvPr>
          <p:cNvPicPr>
            <a:picLocks noChangeAspect="1"/>
          </p:cNvPicPr>
          <p:nvPr/>
        </p:nvPicPr>
        <p:blipFill>
          <a:blip r:embed="rId10"/>
          <a:stretch>
            <a:fillRect/>
          </a:stretch>
        </p:blipFill>
        <p:spPr>
          <a:xfrm>
            <a:off x="7559040" y="121920"/>
            <a:ext cx="4468149" cy="6583680"/>
          </a:xfrm>
          <a:prstGeom prst="rect">
            <a:avLst/>
          </a:prstGeom>
        </p:spPr>
      </p:pic>
      <p:pic>
        <p:nvPicPr>
          <p:cNvPr id="66" name="Picture 65">
            <a:extLst>
              <a:ext uri="{FF2B5EF4-FFF2-40B4-BE49-F238E27FC236}">
                <a16:creationId xmlns:a16="http://schemas.microsoft.com/office/drawing/2014/main" id="{AFDD9E5B-37AE-1645-9219-C3ACD38A21EF}"/>
              </a:ext>
            </a:extLst>
          </p:cNvPr>
          <p:cNvPicPr>
            <a:picLocks noChangeAspect="1"/>
          </p:cNvPicPr>
          <p:nvPr/>
        </p:nvPicPr>
        <p:blipFill>
          <a:blip r:embed="rId11"/>
          <a:stretch>
            <a:fillRect/>
          </a:stretch>
        </p:blipFill>
        <p:spPr>
          <a:xfrm>
            <a:off x="7559040" y="121920"/>
            <a:ext cx="4459875" cy="6571488"/>
          </a:xfrm>
          <a:prstGeom prst="rect">
            <a:avLst/>
          </a:prstGeom>
        </p:spPr>
      </p:pic>
      <p:pic>
        <p:nvPicPr>
          <p:cNvPr id="68" name="Picture 67">
            <a:extLst>
              <a:ext uri="{FF2B5EF4-FFF2-40B4-BE49-F238E27FC236}">
                <a16:creationId xmlns:a16="http://schemas.microsoft.com/office/drawing/2014/main" id="{E501C942-5FDB-0643-8DDF-6D3B6D2D9CC8}"/>
              </a:ext>
            </a:extLst>
          </p:cNvPr>
          <p:cNvPicPr>
            <a:picLocks noChangeAspect="1"/>
          </p:cNvPicPr>
          <p:nvPr/>
        </p:nvPicPr>
        <p:blipFill>
          <a:blip r:embed="rId12"/>
          <a:stretch>
            <a:fillRect/>
          </a:stretch>
        </p:blipFill>
        <p:spPr>
          <a:xfrm>
            <a:off x="7559040" y="121920"/>
            <a:ext cx="4459875" cy="6571488"/>
          </a:xfrm>
          <a:prstGeom prst="rect">
            <a:avLst/>
          </a:prstGeom>
        </p:spPr>
      </p:pic>
      <p:pic>
        <p:nvPicPr>
          <p:cNvPr id="70" name="Picture 69">
            <a:extLst>
              <a:ext uri="{FF2B5EF4-FFF2-40B4-BE49-F238E27FC236}">
                <a16:creationId xmlns:a16="http://schemas.microsoft.com/office/drawing/2014/main" id="{F3E7EC14-7129-EA48-A9F7-6B9C7C40CE5A}"/>
              </a:ext>
            </a:extLst>
          </p:cNvPr>
          <p:cNvPicPr>
            <a:picLocks noChangeAspect="1"/>
          </p:cNvPicPr>
          <p:nvPr/>
        </p:nvPicPr>
        <p:blipFill>
          <a:blip r:embed="rId13"/>
          <a:stretch>
            <a:fillRect/>
          </a:stretch>
        </p:blipFill>
        <p:spPr>
          <a:xfrm>
            <a:off x="7559040" y="121920"/>
            <a:ext cx="4459875" cy="6571488"/>
          </a:xfrm>
          <a:prstGeom prst="rect">
            <a:avLst/>
          </a:prstGeom>
        </p:spPr>
      </p:pic>
      <p:pic>
        <p:nvPicPr>
          <p:cNvPr id="72" name="Picture 71">
            <a:extLst>
              <a:ext uri="{FF2B5EF4-FFF2-40B4-BE49-F238E27FC236}">
                <a16:creationId xmlns:a16="http://schemas.microsoft.com/office/drawing/2014/main" id="{AFEAFA1F-409C-3249-9D12-FC5D6931B572}"/>
              </a:ext>
            </a:extLst>
          </p:cNvPr>
          <p:cNvPicPr>
            <a:picLocks noChangeAspect="1"/>
          </p:cNvPicPr>
          <p:nvPr/>
        </p:nvPicPr>
        <p:blipFill>
          <a:blip r:embed="rId14"/>
          <a:stretch>
            <a:fillRect/>
          </a:stretch>
        </p:blipFill>
        <p:spPr>
          <a:xfrm>
            <a:off x="7559040" y="121921"/>
            <a:ext cx="4462272" cy="6575020"/>
          </a:xfrm>
          <a:prstGeom prst="rect">
            <a:avLst/>
          </a:prstGeom>
        </p:spPr>
      </p:pic>
      <p:sp>
        <p:nvSpPr>
          <p:cNvPr id="3" name="TextBox 2">
            <a:extLst>
              <a:ext uri="{FF2B5EF4-FFF2-40B4-BE49-F238E27FC236}">
                <a16:creationId xmlns:a16="http://schemas.microsoft.com/office/drawing/2014/main" id="{CF4FAE4B-ACE8-CB4F-A8BF-DEEAF550E619}"/>
              </a:ext>
            </a:extLst>
          </p:cNvPr>
          <p:cNvSpPr txBox="1"/>
          <p:nvPr/>
        </p:nvSpPr>
        <p:spPr>
          <a:xfrm>
            <a:off x="187932" y="113261"/>
            <a:ext cx="7520264" cy="584775"/>
          </a:xfrm>
          <a:prstGeom prst="rect">
            <a:avLst/>
          </a:prstGeom>
          <a:noFill/>
        </p:spPr>
        <p:txBody>
          <a:bodyPr wrap="none" rtlCol="0">
            <a:spAutoFit/>
          </a:bodyPr>
          <a:lstStyle/>
          <a:p>
            <a:r>
              <a:rPr lang="en-US" sz="3200" b="1" dirty="0">
                <a:solidFill>
                  <a:srgbClr val="FF0000"/>
                </a:solidFill>
              </a:rPr>
              <a:t>Correlated theory errors for EOS properties</a:t>
            </a:r>
          </a:p>
        </p:txBody>
      </p:sp>
      <p:sp>
        <p:nvSpPr>
          <p:cNvPr id="21" name="TextBox 20">
            <a:extLst>
              <a:ext uri="{FF2B5EF4-FFF2-40B4-BE49-F238E27FC236}">
                <a16:creationId xmlns:a16="http://schemas.microsoft.com/office/drawing/2014/main" id="{5C59D570-D561-FE44-ADAD-073DE754A5D6}"/>
              </a:ext>
            </a:extLst>
          </p:cNvPr>
          <p:cNvSpPr txBox="1"/>
          <p:nvPr/>
        </p:nvSpPr>
        <p:spPr>
          <a:xfrm>
            <a:off x="5170531" y="728814"/>
            <a:ext cx="2361479" cy="830997"/>
          </a:xfrm>
          <a:prstGeom prst="rect">
            <a:avLst/>
          </a:prstGeom>
          <a:noFill/>
        </p:spPr>
        <p:txBody>
          <a:bodyPr wrap="none" rtlCol="0">
            <a:spAutoFit/>
          </a:bodyPr>
          <a:lstStyle/>
          <a:p>
            <a:pPr algn="ctr"/>
            <a:r>
              <a:rPr lang="en-US" sz="2400" dirty="0">
                <a:solidFill>
                  <a:schemeClr val="accent5">
                    <a:lumMod val="75000"/>
                  </a:schemeClr>
                </a:solidFill>
              </a:rPr>
              <a:t>C. </a:t>
            </a:r>
            <a:r>
              <a:rPr lang="en-US" sz="2400" dirty="0" err="1">
                <a:solidFill>
                  <a:schemeClr val="accent5">
                    <a:lumMod val="75000"/>
                  </a:schemeClr>
                </a:solidFill>
              </a:rPr>
              <a:t>Drischler</a:t>
            </a:r>
            <a:r>
              <a:rPr lang="en-US" sz="2400" dirty="0">
                <a:solidFill>
                  <a:schemeClr val="accent5">
                    <a:lumMod val="75000"/>
                  </a:schemeClr>
                </a:solidFill>
              </a:rPr>
              <a:t> et al. </a:t>
            </a:r>
            <a:br>
              <a:rPr lang="en-US" sz="2400" dirty="0">
                <a:solidFill>
                  <a:schemeClr val="accent5">
                    <a:lumMod val="75000"/>
                  </a:schemeClr>
                </a:solidFill>
              </a:rPr>
            </a:br>
            <a:r>
              <a:rPr lang="en-US" sz="2400" dirty="0">
                <a:solidFill>
                  <a:schemeClr val="accent5">
                    <a:lumMod val="75000"/>
                  </a:schemeClr>
                </a:solidFill>
              </a:rPr>
              <a:t>(in prep.)</a:t>
            </a:r>
          </a:p>
        </p:txBody>
      </p:sp>
      <p:pic>
        <p:nvPicPr>
          <p:cNvPr id="2" name="Picture 1">
            <a:extLst>
              <a:ext uri="{FF2B5EF4-FFF2-40B4-BE49-F238E27FC236}">
                <a16:creationId xmlns:a16="http://schemas.microsoft.com/office/drawing/2014/main" id="{921F8959-8CBD-D845-A54D-9FF46E09E443}"/>
              </a:ext>
            </a:extLst>
          </p:cNvPr>
          <p:cNvPicPr>
            <a:picLocks noChangeAspect="1"/>
          </p:cNvPicPr>
          <p:nvPr/>
        </p:nvPicPr>
        <p:blipFill>
          <a:blip r:embed="rId15"/>
          <a:stretch>
            <a:fillRect/>
          </a:stretch>
        </p:blipFill>
        <p:spPr>
          <a:xfrm>
            <a:off x="7559040" y="121920"/>
            <a:ext cx="4486656" cy="6592637"/>
          </a:xfrm>
          <a:prstGeom prst="rect">
            <a:avLst/>
          </a:prstGeom>
        </p:spPr>
      </p:pic>
      <p:pic>
        <p:nvPicPr>
          <p:cNvPr id="8" name="Picture 7">
            <a:extLst>
              <a:ext uri="{FF2B5EF4-FFF2-40B4-BE49-F238E27FC236}">
                <a16:creationId xmlns:a16="http://schemas.microsoft.com/office/drawing/2014/main" id="{5F0B3D7C-FEB2-B449-B3AB-0DC7F1EC11C2}"/>
              </a:ext>
            </a:extLst>
          </p:cNvPr>
          <p:cNvPicPr>
            <a:picLocks noChangeAspect="1"/>
          </p:cNvPicPr>
          <p:nvPr/>
        </p:nvPicPr>
        <p:blipFill>
          <a:blip r:embed="rId16"/>
          <a:stretch>
            <a:fillRect/>
          </a:stretch>
        </p:blipFill>
        <p:spPr>
          <a:xfrm>
            <a:off x="164812" y="830669"/>
            <a:ext cx="4978688" cy="5852499"/>
          </a:xfrm>
          <a:prstGeom prst="rect">
            <a:avLst/>
          </a:prstGeom>
        </p:spPr>
      </p:pic>
      <p:sp>
        <p:nvSpPr>
          <p:cNvPr id="9" name="TextBox 8">
            <a:extLst>
              <a:ext uri="{FF2B5EF4-FFF2-40B4-BE49-F238E27FC236}">
                <a16:creationId xmlns:a16="http://schemas.microsoft.com/office/drawing/2014/main" id="{418466D1-36E9-CF47-B0C8-E6AB8A2FE196}"/>
              </a:ext>
            </a:extLst>
          </p:cNvPr>
          <p:cNvSpPr txBox="1"/>
          <p:nvPr/>
        </p:nvSpPr>
        <p:spPr>
          <a:xfrm>
            <a:off x="5206142" y="1982059"/>
            <a:ext cx="2581335" cy="3046988"/>
          </a:xfrm>
          <a:prstGeom prst="rect">
            <a:avLst/>
          </a:prstGeom>
          <a:noFill/>
        </p:spPr>
        <p:txBody>
          <a:bodyPr wrap="square" rtlCol="0">
            <a:spAutoFit/>
          </a:bodyPr>
          <a:lstStyle/>
          <a:p>
            <a:r>
              <a:rPr lang="en-US" sz="2400" dirty="0"/>
              <a:t>Correlated GP treatment gives better estimates for truncation errors and clean propagation of uncertainties to derived quantities.</a:t>
            </a:r>
          </a:p>
        </p:txBody>
      </p:sp>
      <p:sp>
        <p:nvSpPr>
          <p:cNvPr id="10" name="TextBox 9">
            <a:extLst>
              <a:ext uri="{FF2B5EF4-FFF2-40B4-BE49-F238E27FC236}">
                <a16:creationId xmlns:a16="http://schemas.microsoft.com/office/drawing/2014/main" id="{4C3596C5-52D0-7D42-A3AF-7972DB1AC544}"/>
              </a:ext>
            </a:extLst>
          </p:cNvPr>
          <p:cNvSpPr txBox="1"/>
          <p:nvPr/>
        </p:nvSpPr>
        <p:spPr>
          <a:xfrm>
            <a:off x="8199619" y="721283"/>
            <a:ext cx="1912062" cy="379656"/>
          </a:xfrm>
          <a:prstGeom prst="rect">
            <a:avLst/>
          </a:prstGeom>
          <a:noFill/>
        </p:spPr>
        <p:txBody>
          <a:bodyPr wrap="none" rtlCol="0">
            <a:spAutoFit/>
          </a:bodyPr>
          <a:lstStyle/>
          <a:p>
            <a:r>
              <a:rPr lang="en-US" sz="1867" dirty="0"/>
              <a:t>at 0.17 ± 0.01 fm</a:t>
            </a:r>
            <a:r>
              <a:rPr lang="en-US" sz="1867" baseline="30000" dirty="0"/>
              <a:t>3</a:t>
            </a:r>
            <a:endParaRPr lang="en-US" sz="1867" dirty="0"/>
          </a:p>
        </p:txBody>
      </p:sp>
    </p:spTree>
    <p:extLst>
      <p:ext uri="{BB962C8B-B14F-4D97-AF65-F5344CB8AC3E}">
        <p14:creationId xmlns:p14="http://schemas.microsoft.com/office/powerpoint/2010/main" val="839133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4A72272-46DC-7045-AB14-0C3CD39EFA3F}"/>
              </a:ext>
            </a:extLst>
          </p:cNvPr>
          <p:cNvSpPr txBox="1"/>
          <p:nvPr/>
        </p:nvSpPr>
        <p:spPr>
          <a:xfrm>
            <a:off x="586452" y="947622"/>
            <a:ext cx="10592515" cy="964495"/>
          </a:xfrm>
          <a:prstGeom prst="rect">
            <a:avLst/>
          </a:prstGeom>
          <a:noFill/>
        </p:spPr>
        <p:txBody>
          <a:bodyPr wrap="none" rtlCol="0">
            <a:spAutoFit/>
          </a:bodyPr>
          <a:lstStyle/>
          <a:p>
            <a:pPr marL="259074" indent="-259074">
              <a:spcBef>
                <a:spcPts val="400"/>
              </a:spcBef>
              <a:spcAft>
                <a:spcPts val="400"/>
              </a:spcAft>
              <a:buFont typeface="Arial" panose="020B0604020202020204" pitchFamily="34" charset="0"/>
              <a:buChar char="•"/>
            </a:pPr>
            <a:r>
              <a:rPr lang="en-US" sz="2667" dirty="0"/>
              <a:t>pr(</a:t>
            </a:r>
            <a:r>
              <a:rPr lang="en-US" sz="2667" i="1" dirty="0"/>
              <a:t>x</a:t>
            </a:r>
            <a:r>
              <a:rPr lang="en-US" sz="2667" dirty="0"/>
              <a:t>, </a:t>
            </a:r>
            <a:r>
              <a:rPr lang="en-US" sz="2667" i="1" dirty="0"/>
              <a:t>y</a:t>
            </a:r>
            <a:r>
              <a:rPr lang="en-US" sz="2667" dirty="0"/>
              <a:t>| </a:t>
            </a:r>
            <a:r>
              <a:rPr lang="en-US" sz="2667" i="1" dirty="0"/>
              <a:t>z</a:t>
            </a:r>
            <a:r>
              <a:rPr lang="en-US" sz="2667" dirty="0"/>
              <a:t>) “joint probability (density) of </a:t>
            </a:r>
            <a:r>
              <a:rPr lang="en-US" sz="2667" i="1" dirty="0"/>
              <a:t>x</a:t>
            </a:r>
            <a:r>
              <a:rPr lang="en-US" sz="2667" dirty="0"/>
              <a:t> and </a:t>
            </a:r>
            <a:r>
              <a:rPr lang="en-US" sz="2667" i="1" dirty="0"/>
              <a:t>y</a:t>
            </a:r>
            <a:r>
              <a:rPr lang="en-US" sz="2667" dirty="0"/>
              <a:t> given z” (</a:t>
            </a:r>
            <a:r>
              <a:rPr lang="en-US" sz="2667" i="1" dirty="0"/>
              <a:t>contingent</a:t>
            </a:r>
            <a:r>
              <a:rPr lang="en-US" sz="2667" dirty="0"/>
              <a:t> on </a:t>
            </a:r>
            <a:r>
              <a:rPr lang="en-US" sz="2667" i="1" dirty="0"/>
              <a:t>z</a:t>
            </a:r>
            <a:r>
              <a:rPr lang="en-US" sz="2667" dirty="0"/>
              <a:t>)</a:t>
            </a:r>
          </a:p>
          <a:p>
            <a:pPr marL="259074" indent="-259074">
              <a:spcAft>
                <a:spcPts val="400"/>
              </a:spcAft>
              <a:buFont typeface="Arial" panose="020B0604020202020204" pitchFamily="34" charset="0"/>
              <a:buChar char="•"/>
            </a:pPr>
            <a:endParaRPr lang="en-US" sz="2667" dirty="0"/>
          </a:p>
        </p:txBody>
      </p:sp>
      <p:pic>
        <p:nvPicPr>
          <p:cNvPr id="4" name="Picture 3">
            <a:extLst>
              <a:ext uri="{FF2B5EF4-FFF2-40B4-BE49-F238E27FC236}">
                <a16:creationId xmlns:a16="http://schemas.microsoft.com/office/drawing/2014/main" id="{0753ECE6-F66D-DA45-9733-47160CFC315A}"/>
              </a:ext>
            </a:extLst>
          </p:cNvPr>
          <p:cNvPicPr>
            <a:picLocks noChangeAspect="1"/>
          </p:cNvPicPr>
          <p:nvPr/>
        </p:nvPicPr>
        <p:blipFill>
          <a:blip r:embed="rId3"/>
          <a:stretch>
            <a:fillRect/>
          </a:stretch>
        </p:blipFill>
        <p:spPr>
          <a:xfrm>
            <a:off x="402887" y="1554111"/>
            <a:ext cx="4919133" cy="5200227"/>
          </a:xfrm>
          <a:prstGeom prst="rect">
            <a:avLst/>
          </a:prstGeom>
          <a:ln w="19050">
            <a:solidFill>
              <a:schemeClr val="tx1"/>
            </a:solidFill>
          </a:ln>
        </p:spPr>
      </p:pic>
      <p:pic>
        <p:nvPicPr>
          <p:cNvPr id="6" name="Picture 5">
            <a:extLst>
              <a:ext uri="{FF2B5EF4-FFF2-40B4-BE49-F238E27FC236}">
                <a16:creationId xmlns:a16="http://schemas.microsoft.com/office/drawing/2014/main" id="{0E5016D7-25D6-D641-BB37-3D170BBE3015}"/>
              </a:ext>
            </a:extLst>
          </p:cNvPr>
          <p:cNvPicPr>
            <a:picLocks noChangeAspect="1"/>
          </p:cNvPicPr>
          <p:nvPr/>
        </p:nvPicPr>
        <p:blipFill>
          <a:blip r:embed="rId4"/>
          <a:stretch>
            <a:fillRect/>
          </a:stretch>
        </p:blipFill>
        <p:spPr>
          <a:xfrm>
            <a:off x="396527" y="1565215"/>
            <a:ext cx="4919133" cy="5200227"/>
          </a:xfrm>
          <a:prstGeom prst="rect">
            <a:avLst/>
          </a:prstGeom>
          <a:ln w="19050">
            <a:solidFill>
              <a:schemeClr val="tx1"/>
            </a:solidFill>
          </a:ln>
        </p:spPr>
      </p:pic>
      <p:grpSp>
        <p:nvGrpSpPr>
          <p:cNvPr id="20" name="Group 19">
            <a:extLst>
              <a:ext uri="{FF2B5EF4-FFF2-40B4-BE49-F238E27FC236}">
                <a16:creationId xmlns:a16="http://schemas.microsoft.com/office/drawing/2014/main" id="{B3BE8EE8-1439-AE4A-97E9-5E60273EE521}"/>
              </a:ext>
            </a:extLst>
          </p:cNvPr>
          <p:cNvGrpSpPr/>
          <p:nvPr/>
        </p:nvGrpSpPr>
        <p:grpSpPr>
          <a:xfrm>
            <a:off x="5904363" y="1549338"/>
            <a:ext cx="5858133" cy="2317831"/>
            <a:chOff x="4629282" y="2571750"/>
            <a:chExt cx="4393600" cy="1738373"/>
          </a:xfrm>
        </p:grpSpPr>
        <p:sp>
          <p:nvSpPr>
            <p:cNvPr id="22" name="Rounded Rectangle 21">
              <a:extLst>
                <a:ext uri="{FF2B5EF4-FFF2-40B4-BE49-F238E27FC236}">
                  <a16:creationId xmlns:a16="http://schemas.microsoft.com/office/drawing/2014/main" id="{6A4BE85B-1FD0-E349-A597-FB8CC473C041}"/>
                </a:ext>
              </a:extLst>
            </p:cNvPr>
            <p:cNvSpPr/>
            <p:nvPr/>
          </p:nvSpPr>
          <p:spPr>
            <a:xfrm>
              <a:off x="4629282" y="2571750"/>
              <a:ext cx="4393600" cy="1738373"/>
            </a:xfrm>
            <a:prstGeom prst="roundRect">
              <a:avLst/>
            </a:prstGeom>
            <a:solidFill>
              <a:schemeClr val="bg1">
                <a:lumMod val="9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3" name="Picture 22">
              <a:extLst>
                <a:ext uri="{FF2B5EF4-FFF2-40B4-BE49-F238E27FC236}">
                  <a16:creationId xmlns:a16="http://schemas.microsoft.com/office/drawing/2014/main" id="{73CA2CF8-E34F-0D44-8ED2-40FBF97D9A94}"/>
                </a:ext>
              </a:extLst>
            </p:cNvPr>
            <p:cNvPicPr>
              <a:picLocks noChangeAspect="1"/>
            </p:cNvPicPr>
            <p:nvPr/>
          </p:nvPicPr>
          <p:blipFill>
            <a:blip r:embed="rId5"/>
            <a:stretch>
              <a:fillRect/>
            </a:stretch>
          </p:blipFill>
          <p:spPr>
            <a:xfrm>
              <a:off x="4818193" y="2765769"/>
              <a:ext cx="4047478" cy="1316376"/>
            </a:xfrm>
            <a:prstGeom prst="rect">
              <a:avLst/>
            </a:prstGeom>
          </p:spPr>
        </p:pic>
      </p:grpSp>
      <p:sp>
        <p:nvSpPr>
          <p:cNvPr id="5" name="Rectangle 4">
            <a:extLst>
              <a:ext uri="{FF2B5EF4-FFF2-40B4-BE49-F238E27FC236}">
                <a16:creationId xmlns:a16="http://schemas.microsoft.com/office/drawing/2014/main" id="{AC14D025-B70D-9F49-B2F5-F8827558831B}"/>
              </a:ext>
            </a:extLst>
          </p:cNvPr>
          <p:cNvSpPr/>
          <p:nvPr/>
        </p:nvSpPr>
        <p:spPr>
          <a:xfrm>
            <a:off x="5655794" y="4908692"/>
            <a:ext cx="6315456" cy="1569660"/>
          </a:xfrm>
          <a:prstGeom prst="rect">
            <a:avLst/>
          </a:prstGeom>
          <a:solidFill>
            <a:schemeClr val="accent1">
              <a:lumMod val="20000"/>
              <a:lumOff val="80000"/>
            </a:schemeClr>
          </a:solidFill>
        </p:spPr>
        <p:txBody>
          <a:bodyPr wrap="square">
            <a:spAutoFit/>
          </a:bodyPr>
          <a:lstStyle/>
          <a:p>
            <a:r>
              <a:rPr lang="en-US" sz="2400" dirty="0"/>
              <a:t>With two, e.g., </a:t>
            </a:r>
            <a:r>
              <a:rPr lang="en-US" sz="2400" i="1" dirty="0"/>
              <a:t>x</a:t>
            </a:r>
            <a:r>
              <a:rPr lang="en-US" sz="2400" dirty="0"/>
              <a:t> and </a:t>
            </a:r>
            <a:r>
              <a:rPr lang="en-US" sz="2400" i="1" dirty="0"/>
              <a:t>y</a:t>
            </a:r>
            <a:r>
              <a:rPr lang="en-US" sz="2400" dirty="0"/>
              <a:t>, -1 ≤ </a:t>
            </a:r>
            <a:r>
              <a:rPr lang="en-US" sz="2400" i="1" dirty="0" err="1"/>
              <a:t>ρ</a:t>
            </a:r>
            <a:r>
              <a:rPr lang="en-US" sz="2400" dirty="0"/>
              <a:t> ≤ 1 </a:t>
            </a:r>
            <a:r>
              <a:rPr lang="en-US" sz="2400" dirty="0">
                <a:sym typeface="Wingdings" pitchFamily="2" charset="2"/>
              </a:rPr>
              <a:t></a:t>
            </a:r>
            <a:r>
              <a:rPr lang="en-US" sz="2400" dirty="0"/>
              <a:t> correlation.</a:t>
            </a:r>
            <a:br>
              <a:rPr lang="en-US" sz="2400" dirty="0"/>
            </a:br>
            <a:r>
              <a:rPr lang="en-US" sz="2400" dirty="0"/>
              <a:t>With many </a:t>
            </a:r>
            <a:r>
              <a:rPr lang="en-US" sz="2400" i="1" dirty="0"/>
              <a:t>x</a:t>
            </a:r>
            <a:r>
              <a:rPr lang="en-US" sz="2400" baseline="-25000" dirty="0"/>
              <a:t>1</a:t>
            </a:r>
            <a:r>
              <a:rPr lang="en-US" sz="2400" dirty="0"/>
              <a:t>,</a:t>
            </a:r>
            <a:r>
              <a:rPr lang="en-US" sz="2400" i="1" dirty="0"/>
              <a:t> x</a:t>
            </a:r>
            <a:r>
              <a:rPr lang="en-US" sz="2400" baseline="-25000" dirty="0"/>
              <a:t>2</a:t>
            </a:r>
            <a:r>
              <a:rPr lang="en-US" sz="2400" dirty="0"/>
              <a:t>,</a:t>
            </a:r>
            <a:r>
              <a:rPr lang="en-US" sz="2400" i="1" dirty="0"/>
              <a:t> … </a:t>
            </a:r>
            <a:r>
              <a:rPr lang="en-US" sz="2400" i="1" dirty="0" err="1"/>
              <a:t>x</a:t>
            </a:r>
            <a:r>
              <a:rPr lang="en-US" sz="2400" baseline="-25000" dirty="0" err="1"/>
              <a:t>N</a:t>
            </a:r>
            <a:r>
              <a:rPr lang="en-US" sz="2400" dirty="0"/>
              <a:t>, all pairs have a </a:t>
            </a:r>
            <a:r>
              <a:rPr lang="en-US" sz="2400" i="1" dirty="0" err="1">
                <a:solidFill>
                  <a:srgbClr val="FF0000"/>
                </a:solidFill>
              </a:rPr>
              <a:t>ρ</a:t>
            </a:r>
            <a:r>
              <a:rPr lang="en-US" sz="2400" i="1" baseline="-25000" dirty="0" err="1">
                <a:solidFill>
                  <a:srgbClr val="FF0000"/>
                </a:solidFill>
              </a:rPr>
              <a:t>ij</a:t>
            </a:r>
            <a:r>
              <a:rPr lang="en-US" sz="2400" b="1" dirty="0">
                <a:solidFill>
                  <a:srgbClr val="FF0000"/>
                </a:solidFill>
              </a:rPr>
              <a:t> </a:t>
            </a:r>
            <a:r>
              <a:rPr lang="en-US" sz="2400" dirty="0"/>
              <a:t>correlation to be </a:t>
            </a:r>
            <a:r>
              <a:rPr lang="en-US" sz="2400" dirty="0">
                <a:solidFill>
                  <a:srgbClr val="FF0000"/>
                </a:solidFill>
              </a:rPr>
              <a:t>learned</a:t>
            </a:r>
            <a:r>
              <a:rPr lang="en-US" sz="2400" dirty="0"/>
              <a:t>. A </a:t>
            </a:r>
            <a:r>
              <a:rPr lang="en-US" sz="2400" i="1" dirty="0">
                <a:solidFill>
                  <a:srgbClr val="FF0000"/>
                </a:solidFill>
              </a:rPr>
              <a:t>gaussian process </a:t>
            </a:r>
            <a:r>
              <a:rPr lang="en-US" sz="2400" dirty="0"/>
              <a:t>parametrizes the </a:t>
            </a:r>
            <a:r>
              <a:rPr lang="en-US" sz="2400" i="1" dirty="0" err="1"/>
              <a:t>ρ</a:t>
            </a:r>
            <a:r>
              <a:rPr lang="en-US" sz="2400" i="1" baseline="-25000" dirty="0" err="1"/>
              <a:t>ij</a:t>
            </a:r>
            <a:r>
              <a:rPr lang="en-US" sz="2400" baseline="-25000" dirty="0"/>
              <a:t> </a:t>
            </a:r>
            <a:r>
              <a:rPr lang="en-US" sz="2400" dirty="0"/>
              <a:t>(and </a:t>
            </a:r>
            <a:r>
              <a:rPr lang="en-US" sz="2400" dirty="0" err="1"/>
              <a:t>σ</a:t>
            </a:r>
            <a:r>
              <a:rPr lang="en-US" sz="2400" baseline="-25000" dirty="0" err="1"/>
              <a:t>i</a:t>
            </a:r>
            <a:r>
              <a:rPr lang="en-US" sz="2400" dirty="0"/>
              <a:t>) via hyperparameters. </a:t>
            </a:r>
            <a:endParaRPr lang="en-US" sz="2400" i="1" dirty="0">
              <a:solidFill>
                <a:srgbClr val="FF0000"/>
              </a:solidFill>
            </a:endParaRPr>
          </a:p>
        </p:txBody>
      </p:sp>
      <p:grpSp>
        <p:nvGrpSpPr>
          <p:cNvPr id="14" name="Group 13">
            <a:extLst>
              <a:ext uri="{FF2B5EF4-FFF2-40B4-BE49-F238E27FC236}">
                <a16:creationId xmlns:a16="http://schemas.microsoft.com/office/drawing/2014/main" id="{920C78F1-288B-CD4D-A271-CB96085C9136}"/>
              </a:ext>
            </a:extLst>
          </p:cNvPr>
          <p:cNvGrpSpPr/>
          <p:nvPr/>
        </p:nvGrpSpPr>
        <p:grpSpPr>
          <a:xfrm>
            <a:off x="5884456" y="1554111"/>
            <a:ext cx="5858133" cy="2317831"/>
            <a:chOff x="-944203" y="2897099"/>
            <a:chExt cx="4393600" cy="1738373"/>
          </a:xfrm>
        </p:grpSpPr>
        <p:sp>
          <p:nvSpPr>
            <p:cNvPr id="15" name="Rounded Rectangle 14">
              <a:extLst>
                <a:ext uri="{FF2B5EF4-FFF2-40B4-BE49-F238E27FC236}">
                  <a16:creationId xmlns:a16="http://schemas.microsoft.com/office/drawing/2014/main" id="{DAA1BC3E-041C-A44F-8BC9-CD2FC12A8768}"/>
                </a:ext>
              </a:extLst>
            </p:cNvPr>
            <p:cNvSpPr/>
            <p:nvPr/>
          </p:nvSpPr>
          <p:spPr>
            <a:xfrm>
              <a:off x="-944203" y="2897099"/>
              <a:ext cx="4393600" cy="1738373"/>
            </a:xfrm>
            <a:prstGeom prst="roundRect">
              <a:avLst/>
            </a:prstGeom>
            <a:solidFill>
              <a:schemeClr val="bg1">
                <a:lumMod val="9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6" name="Picture 15">
              <a:extLst>
                <a:ext uri="{FF2B5EF4-FFF2-40B4-BE49-F238E27FC236}">
                  <a16:creationId xmlns:a16="http://schemas.microsoft.com/office/drawing/2014/main" id="{FA384E82-119F-E04A-952E-3F7A01B5D1D7}"/>
                </a:ext>
              </a:extLst>
            </p:cNvPr>
            <p:cNvPicPr>
              <a:picLocks noChangeAspect="1"/>
            </p:cNvPicPr>
            <p:nvPr/>
          </p:nvPicPr>
          <p:blipFill>
            <a:blip r:embed="rId6"/>
            <a:stretch>
              <a:fillRect/>
            </a:stretch>
          </p:blipFill>
          <p:spPr>
            <a:xfrm>
              <a:off x="-718625" y="3209833"/>
              <a:ext cx="3942443" cy="1112904"/>
            </a:xfrm>
            <a:prstGeom prst="rect">
              <a:avLst/>
            </a:prstGeom>
          </p:spPr>
        </p:pic>
      </p:grpSp>
      <p:pic>
        <p:nvPicPr>
          <p:cNvPr id="9" name="Picture 8">
            <a:extLst>
              <a:ext uri="{FF2B5EF4-FFF2-40B4-BE49-F238E27FC236}">
                <a16:creationId xmlns:a16="http://schemas.microsoft.com/office/drawing/2014/main" id="{70426CFD-3E70-9B44-A78D-FF86B0AC416E}"/>
              </a:ext>
            </a:extLst>
          </p:cNvPr>
          <p:cNvPicPr>
            <a:picLocks noChangeAspect="1"/>
          </p:cNvPicPr>
          <p:nvPr/>
        </p:nvPicPr>
        <p:blipFill>
          <a:blip r:embed="rId7"/>
          <a:stretch>
            <a:fillRect/>
          </a:stretch>
        </p:blipFill>
        <p:spPr>
          <a:xfrm>
            <a:off x="5655794" y="4165328"/>
            <a:ext cx="6315456" cy="463335"/>
          </a:xfrm>
          <a:prstGeom prst="rect">
            <a:avLst/>
          </a:prstGeom>
        </p:spPr>
      </p:pic>
      <p:sp>
        <p:nvSpPr>
          <p:cNvPr id="8" name="Title 1">
            <a:extLst>
              <a:ext uri="{FF2B5EF4-FFF2-40B4-BE49-F238E27FC236}">
                <a16:creationId xmlns:a16="http://schemas.microsoft.com/office/drawing/2014/main" id="{4D1724E1-4B37-67C7-2532-92B6535B7A75}"/>
              </a:ext>
            </a:extLst>
          </p:cNvPr>
          <p:cNvSpPr txBox="1">
            <a:spLocks/>
          </p:cNvSpPr>
          <p:nvPr/>
        </p:nvSpPr>
        <p:spPr>
          <a:xfrm>
            <a:off x="1352457" y="248083"/>
            <a:ext cx="9627220" cy="7923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F0000"/>
                </a:solidFill>
                <a:latin typeface="+mn-lt"/>
              </a:rPr>
              <a:t>Reminder about statistical correlations</a:t>
            </a:r>
          </a:p>
        </p:txBody>
      </p:sp>
      <p:sp>
        <p:nvSpPr>
          <p:cNvPr id="11" name="TextBox 10">
            <a:extLst>
              <a:ext uri="{FF2B5EF4-FFF2-40B4-BE49-F238E27FC236}">
                <a16:creationId xmlns:a16="http://schemas.microsoft.com/office/drawing/2014/main" id="{3B5BDF39-2F64-C358-C967-EB232C1324DE}"/>
              </a:ext>
            </a:extLst>
          </p:cNvPr>
          <p:cNvSpPr txBox="1"/>
          <p:nvPr/>
        </p:nvSpPr>
        <p:spPr>
          <a:xfrm>
            <a:off x="1212972" y="4348801"/>
            <a:ext cx="674415" cy="400110"/>
          </a:xfrm>
          <a:prstGeom prst="rect">
            <a:avLst/>
          </a:prstGeom>
          <a:noFill/>
        </p:spPr>
        <p:txBody>
          <a:bodyPr wrap="none" rtlCol="0">
            <a:spAutoFit/>
          </a:bodyPr>
          <a:lstStyle/>
          <a:p>
            <a:r>
              <a:rPr lang="en-US" sz="2000" b="1" dirty="0">
                <a:solidFill>
                  <a:srgbClr val="FF0000"/>
                </a:solidFill>
              </a:rPr>
              <a:t>joint</a:t>
            </a:r>
          </a:p>
        </p:txBody>
      </p:sp>
      <p:grpSp>
        <p:nvGrpSpPr>
          <p:cNvPr id="12" name="Group 11">
            <a:extLst>
              <a:ext uri="{FF2B5EF4-FFF2-40B4-BE49-F238E27FC236}">
                <a16:creationId xmlns:a16="http://schemas.microsoft.com/office/drawing/2014/main" id="{3D023A50-832C-E4FE-CE7E-49B6102955DD}"/>
              </a:ext>
            </a:extLst>
          </p:cNvPr>
          <p:cNvGrpSpPr/>
          <p:nvPr/>
        </p:nvGrpSpPr>
        <p:grpSpPr>
          <a:xfrm>
            <a:off x="2614235" y="2241766"/>
            <a:ext cx="2622173" cy="1625403"/>
            <a:chOff x="2614235" y="2241766"/>
            <a:chExt cx="2622173" cy="1625403"/>
          </a:xfrm>
        </p:grpSpPr>
        <p:sp>
          <p:nvSpPr>
            <p:cNvPr id="13" name="TextBox 12">
              <a:extLst>
                <a:ext uri="{FF2B5EF4-FFF2-40B4-BE49-F238E27FC236}">
                  <a16:creationId xmlns:a16="http://schemas.microsoft.com/office/drawing/2014/main" id="{2528CB56-A126-9A8F-8A20-432101F0D60E}"/>
                </a:ext>
              </a:extLst>
            </p:cNvPr>
            <p:cNvSpPr txBox="1"/>
            <p:nvPr/>
          </p:nvSpPr>
          <p:spPr>
            <a:xfrm>
              <a:off x="3618854" y="2241766"/>
              <a:ext cx="1547475" cy="400110"/>
            </a:xfrm>
            <a:prstGeom prst="rect">
              <a:avLst/>
            </a:prstGeom>
            <a:noFill/>
          </p:spPr>
          <p:txBody>
            <a:bodyPr wrap="none" rtlCol="0">
              <a:spAutoFit/>
            </a:bodyPr>
            <a:lstStyle/>
            <a:p>
              <a:r>
                <a:rPr lang="en-US" sz="2000" b="1" dirty="0">
                  <a:solidFill>
                    <a:srgbClr val="FF0000"/>
                  </a:solidFill>
                </a:rPr>
                <a:t>marginalized</a:t>
              </a:r>
            </a:p>
          </p:txBody>
        </p:sp>
        <p:cxnSp>
          <p:nvCxnSpPr>
            <p:cNvPr id="17" name="Straight Connector 16">
              <a:extLst>
                <a:ext uri="{FF2B5EF4-FFF2-40B4-BE49-F238E27FC236}">
                  <a16:creationId xmlns:a16="http://schemas.microsoft.com/office/drawing/2014/main" id="{7F781907-787B-3B52-E7B4-0B4E5EEB6459}"/>
                </a:ext>
              </a:extLst>
            </p:cNvPr>
            <p:cNvCxnSpPr>
              <a:cxnSpLocks/>
            </p:cNvCxnSpPr>
            <p:nvPr/>
          </p:nvCxnSpPr>
          <p:spPr>
            <a:xfrm flipH="1">
              <a:off x="3177155" y="2641876"/>
              <a:ext cx="915822" cy="543037"/>
            </a:xfrm>
            <a:prstGeom prst="line">
              <a:avLst/>
            </a:prstGeom>
            <a:ln w="349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01BB19A-C6F0-8CEC-BC0E-A3615DD6862B}"/>
                </a:ext>
              </a:extLst>
            </p:cNvPr>
            <p:cNvCxnSpPr>
              <a:cxnSpLocks/>
            </p:cNvCxnSpPr>
            <p:nvPr/>
          </p:nvCxnSpPr>
          <p:spPr>
            <a:xfrm flipH="1">
              <a:off x="4249587" y="2641876"/>
              <a:ext cx="143004" cy="1225293"/>
            </a:xfrm>
            <a:prstGeom prst="line">
              <a:avLst/>
            </a:prstGeom>
            <a:ln w="349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8131B92-BB40-0503-38C8-7AC38674EE82}"/>
                </a:ext>
              </a:extLst>
            </p:cNvPr>
            <p:cNvSpPr txBox="1"/>
            <p:nvPr/>
          </p:nvSpPr>
          <p:spPr>
            <a:xfrm>
              <a:off x="4335199" y="3221217"/>
              <a:ext cx="901209" cy="400110"/>
            </a:xfrm>
            <a:prstGeom prst="rect">
              <a:avLst/>
            </a:prstGeom>
            <a:noFill/>
          </p:spPr>
          <p:txBody>
            <a:bodyPr wrap="none" rtlCol="0">
              <a:spAutoFit/>
            </a:bodyPr>
            <a:lstStyle/>
            <a:p>
              <a:r>
                <a:rPr lang="en-US" sz="2000" dirty="0">
                  <a:solidFill>
                    <a:srgbClr val="FF0000"/>
                  </a:solidFill>
                </a:rPr>
                <a:t>pr(</a:t>
              </a:r>
              <a:r>
                <a:rPr lang="en-US" sz="2000" i="1" dirty="0" err="1">
                  <a:solidFill>
                    <a:srgbClr val="FF0000"/>
                  </a:solidFill>
                </a:rPr>
                <a:t>y</a:t>
              </a:r>
              <a:r>
                <a:rPr lang="en-US" sz="2000" dirty="0" err="1">
                  <a:solidFill>
                    <a:srgbClr val="FF0000"/>
                  </a:solidFill>
                </a:rPr>
                <a:t>|</a:t>
              </a:r>
              <a:r>
                <a:rPr lang="en-US" sz="2000" i="1" dirty="0" err="1">
                  <a:solidFill>
                    <a:srgbClr val="FF0000"/>
                  </a:solidFill>
                </a:rPr>
                <a:t>z</a:t>
              </a:r>
              <a:r>
                <a:rPr lang="en-US" sz="2000" dirty="0">
                  <a:solidFill>
                    <a:srgbClr val="FF0000"/>
                  </a:solidFill>
                </a:rPr>
                <a:t>)</a:t>
              </a:r>
            </a:p>
          </p:txBody>
        </p:sp>
        <p:sp>
          <p:nvSpPr>
            <p:cNvPr id="21" name="TextBox 20">
              <a:extLst>
                <a:ext uri="{FF2B5EF4-FFF2-40B4-BE49-F238E27FC236}">
                  <a16:creationId xmlns:a16="http://schemas.microsoft.com/office/drawing/2014/main" id="{4F795A0C-A6DA-AE9B-AD4B-89826598D5CB}"/>
                </a:ext>
              </a:extLst>
            </p:cNvPr>
            <p:cNvSpPr txBox="1"/>
            <p:nvPr/>
          </p:nvSpPr>
          <p:spPr>
            <a:xfrm>
              <a:off x="2614235" y="2575499"/>
              <a:ext cx="896399" cy="400110"/>
            </a:xfrm>
            <a:prstGeom prst="rect">
              <a:avLst/>
            </a:prstGeom>
            <a:noFill/>
          </p:spPr>
          <p:txBody>
            <a:bodyPr wrap="none" rtlCol="0">
              <a:spAutoFit/>
            </a:bodyPr>
            <a:lstStyle/>
            <a:p>
              <a:r>
                <a:rPr lang="en-US" sz="2000" dirty="0">
                  <a:solidFill>
                    <a:srgbClr val="FF0000"/>
                  </a:solidFill>
                </a:rPr>
                <a:t>pr(</a:t>
              </a:r>
              <a:r>
                <a:rPr lang="en-US" sz="2000" i="1" dirty="0" err="1">
                  <a:solidFill>
                    <a:srgbClr val="FF0000"/>
                  </a:solidFill>
                </a:rPr>
                <a:t>x</a:t>
              </a:r>
              <a:r>
                <a:rPr lang="en-US" sz="2000" dirty="0" err="1">
                  <a:solidFill>
                    <a:srgbClr val="FF0000"/>
                  </a:solidFill>
                </a:rPr>
                <a:t>|</a:t>
              </a:r>
              <a:r>
                <a:rPr lang="en-US" sz="2000" i="1" dirty="0" err="1">
                  <a:solidFill>
                    <a:srgbClr val="FF0000"/>
                  </a:solidFill>
                </a:rPr>
                <a:t>z</a:t>
              </a:r>
              <a:r>
                <a:rPr lang="en-US" sz="2000" dirty="0">
                  <a:solidFill>
                    <a:srgbClr val="FF0000"/>
                  </a:solidFill>
                </a:rPr>
                <a:t>)</a:t>
              </a:r>
            </a:p>
          </p:txBody>
        </p:sp>
      </p:grpSp>
      <p:sp>
        <p:nvSpPr>
          <p:cNvPr id="24" name="TextBox 23">
            <a:extLst>
              <a:ext uri="{FF2B5EF4-FFF2-40B4-BE49-F238E27FC236}">
                <a16:creationId xmlns:a16="http://schemas.microsoft.com/office/drawing/2014/main" id="{3F9DB248-7C0B-CBD6-F1B3-A0500E2F1E0B}"/>
              </a:ext>
            </a:extLst>
          </p:cNvPr>
          <p:cNvSpPr txBox="1"/>
          <p:nvPr/>
        </p:nvSpPr>
        <p:spPr>
          <a:xfrm>
            <a:off x="2101219" y="5510268"/>
            <a:ext cx="1075936" cy="400110"/>
          </a:xfrm>
          <a:prstGeom prst="rect">
            <a:avLst/>
          </a:prstGeom>
          <a:noFill/>
        </p:spPr>
        <p:txBody>
          <a:bodyPr wrap="none" rtlCol="0">
            <a:spAutoFit/>
          </a:bodyPr>
          <a:lstStyle/>
          <a:p>
            <a:r>
              <a:rPr lang="en-US" sz="2000" dirty="0">
                <a:solidFill>
                  <a:srgbClr val="FF0000"/>
                </a:solidFill>
              </a:rPr>
              <a:t>pr(</a:t>
            </a:r>
            <a:r>
              <a:rPr lang="en-US" sz="2000" i="1" dirty="0" err="1">
                <a:solidFill>
                  <a:srgbClr val="FF0000"/>
                </a:solidFill>
              </a:rPr>
              <a:t>x,y</a:t>
            </a:r>
            <a:r>
              <a:rPr lang="en-US" sz="2000" dirty="0" err="1">
                <a:solidFill>
                  <a:srgbClr val="FF0000"/>
                </a:solidFill>
              </a:rPr>
              <a:t>|</a:t>
            </a:r>
            <a:r>
              <a:rPr lang="en-US" sz="2000" i="1" dirty="0" err="1">
                <a:solidFill>
                  <a:srgbClr val="FF0000"/>
                </a:solidFill>
              </a:rPr>
              <a:t>z</a:t>
            </a:r>
            <a:r>
              <a:rPr lang="en-US" sz="2000" dirty="0">
                <a:solidFill>
                  <a:srgbClr val="FF0000"/>
                </a:solidFill>
              </a:rPr>
              <a:t>)</a:t>
            </a:r>
          </a:p>
        </p:txBody>
      </p:sp>
      <p:grpSp>
        <p:nvGrpSpPr>
          <p:cNvPr id="2" name="Group 1">
            <a:extLst>
              <a:ext uri="{FF2B5EF4-FFF2-40B4-BE49-F238E27FC236}">
                <a16:creationId xmlns:a16="http://schemas.microsoft.com/office/drawing/2014/main" id="{A42C06AD-F5B7-444F-8737-A38ECDB03563}"/>
              </a:ext>
            </a:extLst>
          </p:cNvPr>
          <p:cNvGrpSpPr/>
          <p:nvPr/>
        </p:nvGrpSpPr>
        <p:grpSpPr>
          <a:xfrm>
            <a:off x="466387" y="4903779"/>
            <a:ext cx="3905893" cy="1808231"/>
            <a:chOff x="466387" y="4903779"/>
            <a:chExt cx="3905893" cy="1808231"/>
          </a:xfrm>
        </p:grpSpPr>
        <p:sp>
          <p:nvSpPr>
            <p:cNvPr id="3" name="TextBox 2">
              <a:extLst>
                <a:ext uri="{FF2B5EF4-FFF2-40B4-BE49-F238E27FC236}">
                  <a16:creationId xmlns:a16="http://schemas.microsoft.com/office/drawing/2014/main" id="{E3EA36F8-79B8-291D-93DF-54E098901C58}"/>
                </a:ext>
              </a:extLst>
            </p:cNvPr>
            <p:cNvSpPr txBox="1"/>
            <p:nvPr/>
          </p:nvSpPr>
          <p:spPr>
            <a:xfrm>
              <a:off x="2044700" y="6299026"/>
              <a:ext cx="317716" cy="400110"/>
            </a:xfrm>
            <a:prstGeom prst="rect">
              <a:avLst/>
            </a:prstGeom>
            <a:solidFill>
              <a:schemeClr val="bg2"/>
            </a:solidFill>
          </p:spPr>
          <p:txBody>
            <a:bodyPr wrap="none" rtlCol="0">
              <a:spAutoFit/>
            </a:bodyPr>
            <a:lstStyle/>
            <a:p>
              <a:r>
                <a:rPr lang="en-US" sz="2000" i="1" dirty="0"/>
                <a:t>X</a:t>
              </a:r>
            </a:p>
          </p:txBody>
        </p:sp>
        <p:sp>
          <p:nvSpPr>
            <p:cNvPr id="7" name="TextBox 6">
              <a:extLst>
                <a:ext uri="{FF2B5EF4-FFF2-40B4-BE49-F238E27FC236}">
                  <a16:creationId xmlns:a16="http://schemas.microsoft.com/office/drawing/2014/main" id="{0EAC9F8F-CE81-6C17-4FAF-97CAD7EABB40}"/>
                </a:ext>
              </a:extLst>
            </p:cNvPr>
            <p:cNvSpPr txBox="1"/>
            <p:nvPr/>
          </p:nvSpPr>
          <p:spPr>
            <a:xfrm>
              <a:off x="466387" y="4903779"/>
              <a:ext cx="300082" cy="400110"/>
            </a:xfrm>
            <a:prstGeom prst="rect">
              <a:avLst/>
            </a:prstGeom>
            <a:solidFill>
              <a:schemeClr val="bg2"/>
            </a:solidFill>
          </p:spPr>
          <p:txBody>
            <a:bodyPr wrap="none" rtlCol="0">
              <a:spAutoFit/>
            </a:bodyPr>
            <a:lstStyle/>
            <a:p>
              <a:r>
                <a:rPr lang="en-US" sz="2000" i="1" dirty="0"/>
                <a:t>y</a:t>
              </a:r>
            </a:p>
          </p:txBody>
        </p:sp>
        <p:sp>
          <p:nvSpPr>
            <p:cNvPr id="25" name="TextBox 24">
              <a:extLst>
                <a:ext uri="{FF2B5EF4-FFF2-40B4-BE49-F238E27FC236}">
                  <a16:creationId xmlns:a16="http://schemas.microsoft.com/office/drawing/2014/main" id="{28AF8B74-A027-AECF-779A-BF9437082366}"/>
                </a:ext>
              </a:extLst>
            </p:cNvPr>
            <p:cNvSpPr txBox="1"/>
            <p:nvPr/>
          </p:nvSpPr>
          <p:spPr>
            <a:xfrm>
              <a:off x="4072198" y="6311900"/>
              <a:ext cx="300082" cy="400110"/>
            </a:xfrm>
            <a:prstGeom prst="rect">
              <a:avLst/>
            </a:prstGeom>
            <a:solidFill>
              <a:schemeClr val="bg2"/>
            </a:solidFill>
          </p:spPr>
          <p:txBody>
            <a:bodyPr wrap="none" rtlCol="0">
              <a:spAutoFit/>
            </a:bodyPr>
            <a:lstStyle/>
            <a:p>
              <a:r>
                <a:rPr lang="en-US" sz="2000" i="1" dirty="0"/>
                <a:t>y</a:t>
              </a:r>
            </a:p>
          </p:txBody>
        </p:sp>
      </p:grpSp>
    </p:spTree>
    <p:extLst>
      <p:ext uri="{BB962C8B-B14F-4D97-AF65-F5344CB8AC3E}">
        <p14:creationId xmlns:p14="http://schemas.microsoft.com/office/powerpoint/2010/main" val="3340996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585948-0BCE-2F4B-A599-C70256673BB2}"/>
              </a:ext>
            </a:extLst>
          </p:cNvPr>
          <p:cNvSpPr/>
          <p:nvPr/>
        </p:nvSpPr>
        <p:spPr>
          <a:xfrm>
            <a:off x="1816717" y="346839"/>
            <a:ext cx="9773900" cy="646331"/>
          </a:xfrm>
          <a:prstGeom prst="rect">
            <a:avLst/>
          </a:prstGeom>
        </p:spPr>
        <p:txBody>
          <a:bodyPr wrap="square">
            <a:spAutoFit/>
          </a:bodyPr>
          <a:lstStyle/>
          <a:p>
            <a:r>
              <a:rPr lang="en-US" sz="3600" b="1" dirty="0">
                <a:solidFill>
                  <a:srgbClr val="FF0000"/>
                </a:solidFill>
              </a:rPr>
              <a:t>Two ways to treat theory model discrepancy</a:t>
            </a:r>
          </a:p>
        </p:txBody>
      </p:sp>
      <p:sp>
        <p:nvSpPr>
          <p:cNvPr id="3" name="TextBox 2">
            <a:extLst>
              <a:ext uri="{FF2B5EF4-FFF2-40B4-BE49-F238E27FC236}">
                <a16:creationId xmlns:a16="http://schemas.microsoft.com/office/drawing/2014/main" id="{EDEF0FCE-9F11-6F48-9861-9A3B13946EEF}"/>
              </a:ext>
            </a:extLst>
          </p:cNvPr>
          <p:cNvSpPr txBox="1"/>
          <p:nvPr/>
        </p:nvSpPr>
        <p:spPr>
          <a:xfrm>
            <a:off x="236390" y="1686656"/>
            <a:ext cx="11801051" cy="872098"/>
          </a:xfrm>
          <a:prstGeom prst="rect">
            <a:avLst/>
          </a:prstGeom>
          <a:noFill/>
        </p:spPr>
        <p:txBody>
          <a:bodyPr wrap="none" rtlCol="0">
            <a:spAutoFit/>
          </a:bodyPr>
          <a:lstStyle/>
          <a:p>
            <a:pPr marL="380990" indent="-380990">
              <a:buFont typeface="Arial" panose="020B0604020202020204" pitchFamily="34" charset="0"/>
              <a:buChar char="•"/>
            </a:pPr>
            <a:endParaRPr lang="en-US" sz="2400" dirty="0"/>
          </a:p>
          <a:p>
            <a:r>
              <a:rPr lang="en-US" sz="2667" dirty="0">
                <a:solidFill>
                  <a:srgbClr val="FF0000"/>
                </a:solidFill>
              </a:rPr>
              <a:t>Advice from statisticians: </a:t>
            </a:r>
            <a:r>
              <a:rPr lang="en-US" sz="2667" i="1" dirty="0">
                <a:solidFill>
                  <a:srgbClr val="FF0000"/>
                </a:solidFill>
              </a:rPr>
              <a:t>any</a:t>
            </a:r>
            <a:r>
              <a:rPr lang="en-US" sz="2667" dirty="0">
                <a:solidFill>
                  <a:srgbClr val="FF0000"/>
                </a:solidFill>
              </a:rPr>
              <a:t> model for theory discrepancy is better than no model!</a:t>
            </a:r>
          </a:p>
        </p:txBody>
      </p:sp>
      <p:pic>
        <p:nvPicPr>
          <p:cNvPr id="8" name="Picture 7">
            <a:extLst>
              <a:ext uri="{FF2B5EF4-FFF2-40B4-BE49-F238E27FC236}">
                <a16:creationId xmlns:a16="http://schemas.microsoft.com/office/drawing/2014/main" id="{C64098F1-12C4-0342-857D-82C7FA698B6F}"/>
              </a:ext>
            </a:extLst>
          </p:cNvPr>
          <p:cNvPicPr>
            <a:picLocks noChangeAspect="1"/>
          </p:cNvPicPr>
          <p:nvPr/>
        </p:nvPicPr>
        <p:blipFill>
          <a:blip r:embed="rId3"/>
          <a:stretch>
            <a:fillRect/>
          </a:stretch>
        </p:blipFill>
        <p:spPr>
          <a:xfrm>
            <a:off x="6637838" y="2648085"/>
            <a:ext cx="2745199" cy="628788"/>
          </a:xfrm>
          <a:prstGeom prst="rect">
            <a:avLst/>
          </a:prstGeom>
        </p:spPr>
      </p:pic>
      <p:sp>
        <p:nvSpPr>
          <p:cNvPr id="15" name="TextBox 14">
            <a:extLst>
              <a:ext uri="{FF2B5EF4-FFF2-40B4-BE49-F238E27FC236}">
                <a16:creationId xmlns:a16="http://schemas.microsoft.com/office/drawing/2014/main" id="{1C1FCCDD-9296-AA4A-B096-690A8333809F}"/>
              </a:ext>
            </a:extLst>
          </p:cNvPr>
          <p:cNvSpPr txBox="1"/>
          <p:nvPr/>
        </p:nvSpPr>
        <p:spPr>
          <a:xfrm>
            <a:off x="275278" y="2610190"/>
            <a:ext cx="6567439" cy="584775"/>
          </a:xfrm>
          <a:prstGeom prst="rect">
            <a:avLst/>
          </a:prstGeom>
          <a:noFill/>
        </p:spPr>
        <p:txBody>
          <a:bodyPr wrap="none" rtlCol="0">
            <a:spAutoFit/>
          </a:bodyPr>
          <a:lstStyle/>
          <a:p>
            <a:r>
              <a:rPr lang="en-US" sz="3200" dirty="0">
                <a:solidFill>
                  <a:srgbClr val="0070C0"/>
                </a:solidFill>
              </a:rPr>
              <a:t>1</a:t>
            </a:r>
            <a:r>
              <a:rPr lang="en-US" sz="3200" dirty="0"/>
              <a:t>. </a:t>
            </a:r>
            <a:r>
              <a:rPr lang="en-US" sz="3200" dirty="0">
                <a:solidFill>
                  <a:srgbClr val="0070C0"/>
                </a:solidFill>
              </a:rPr>
              <a:t>Model the distribution of residuals: </a:t>
            </a:r>
            <a:endParaRPr lang="en-US" sz="3200" b="1" i="1" dirty="0">
              <a:solidFill>
                <a:srgbClr val="0070C0"/>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7F10485D-8D12-2B4D-8491-786F8377627A}"/>
              </a:ext>
            </a:extLst>
          </p:cNvPr>
          <p:cNvGrpSpPr/>
          <p:nvPr/>
        </p:nvGrpSpPr>
        <p:grpSpPr>
          <a:xfrm>
            <a:off x="669964" y="1168519"/>
            <a:ext cx="10852069" cy="832319"/>
            <a:chOff x="206458" y="934395"/>
            <a:chExt cx="8139052" cy="624239"/>
          </a:xfrm>
        </p:grpSpPr>
        <p:sp>
          <p:nvSpPr>
            <p:cNvPr id="4" name="Rounded Rectangle 3">
              <a:extLst>
                <a:ext uri="{FF2B5EF4-FFF2-40B4-BE49-F238E27FC236}">
                  <a16:creationId xmlns:a16="http://schemas.microsoft.com/office/drawing/2014/main" id="{757BD6E6-F9A6-D54B-9831-10056174D9FA}"/>
                </a:ext>
              </a:extLst>
            </p:cNvPr>
            <p:cNvSpPr/>
            <p:nvPr/>
          </p:nvSpPr>
          <p:spPr>
            <a:xfrm>
              <a:off x="206458" y="934395"/>
              <a:ext cx="8139052" cy="624239"/>
            </a:xfrm>
            <a:prstGeom prst="roundRect">
              <a:avLst/>
            </a:prstGeom>
            <a:solidFill>
              <a:schemeClr val="bg2"/>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5" name="Picture 4">
              <a:extLst>
                <a:ext uri="{FF2B5EF4-FFF2-40B4-BE49-F238E27FC236}">
                  <a16:creationId xmlns:a16="http://schemas.microsoft.com/office/drawing/2014/main" id="{EA72F37C-77F7-F74F-BC0E-EBB60717DA70}"/>
                </a:ext>
              </a:extLst>
            </p:cNvPr>
            <p:cNvPicPr>
              <a:picLocks noChangeAspect="1"/>
            </p:cNvPicPr>
            <p:nvPr/>
          </p:nvPicPr>
          <p:blipFill>
            <a:blip r:embed="rId4"/>
            <a:stretch>
              <a:fillRect/>
            </a:stretch>
          </p:blipFill>
          <p:spPr>
            <a:xfrm>
              <a:off x="4835108" y="1088186"/>
              <a:ext cx="3340989" cy="329162"/>
            </a:xfrm>
            <a:prstGeom prst="rect">
              <a:avLst/>
            </a:prstGeom>
          </p:spPr>
        </p:pic>
        <p:sp>
          <p:nvSpPr>
            <p:cNvPr id="16" name="TextBox 15">
              <a:extLst>
                <a:ext uri="{FF2B5EF4-FFF2-40B4-BE49-F238E27FC236}">
                  <a16:creationId xmlns:a16="http://schemas.microsoft.com/office/drawing/2014/main" id="{F53F4FCA-C908-854C-A169-EC8CFBEADCCF}"/>
                </a:ext>
              </a:extLst>
            </p:cNvPr>
            <p:cNvSpPr txBox="1"/>
            <p:nvPr/>
          </p:nvSpPr>
          <p:spPr>
            <a:xfrm>
              <a:off x="206458" y="1011669"/>
              <a:ext cx="4368648" cy="438581"/>
            </a:xfrm>
            <a:prstGeom prst="rect">
              <a:avLst/>
            </a:prstGeom>
            <a:noFill/>
          </p:spPr>
          <p:txBody>
            <a:bodyPr wrap="none" rtlCol="0">
              <a:spAutoFit/>
            </a:bodyPr>
            <a:lstStyle/>
            <a:p>
              <a:r>
                <a:rPr lang="en-US" sz="3200" dirty="0"/>
                <a:t>Statistical model for observable </a:t>
              </a:r>
              <a:r>
                <a:rPr lang="en-US" sz="3200" b="1" i="1" dirty="0"/>
                <a:t>y</a:t>
              </a:r>
              <a:r>
                <a:rPr lang="en-US" sz="3200" dirty="0"/>
                <a:t>:</a:t>
              </a:r>
              <a:endParaRPr lang="en-US" sz="3200" b="1" i="1" dirty="0"/>
            </a:p>
          </p:txBody>
        </p:sp>
      </p:grpSp>
      <p:sp>
        <p:nvSpPr>
          <p:cNvPr id="17" name="TextBox 16">
            <a:extLst>
              <a:ext uri="{FF2B5EF4-FFF2-40B4-BE49-F238E27FC236}">
                <a16:creationId xmlns:a16="http://schemas.microsoft.com/office/drawing/2014/main" id="{574BCEF1-17D3-2E45-B9A1-B5847732C0FD}"/>
              </a:ext>
            </a:extLst>
          </p:cNvPr>
          <p:cNvSpPr txBox="1"/>
          <p:nvPr/>
        </p:nvSpPr>
        <p:spPr>
          <a:xfrm>
            <a:off x="832393" y="3074754"/>
            <a:ext cx="10953207" cy="1140697"/>
          </a:xfrm>
          <a:prstGeom prst="rect">
            <a:avLst/>
          </a:prstGeom>
          <a:noFill/>
        </p:spPr>
        <p:txBody>
          <a:bodyPr wrap="square" rtlCol="0">
            <a:spAutoFit/>
          </a:bodyPr>
          <a:lstStyle/>
          <a:p>
            <a:pPr marL="259074" indent="-259074">
              <a:lnSpc>
                <a:spcPct val="150000"/>
              </a:lnSpc>
              <a:buFont typeface="Arial" panose="020B0604020202020204" pitchFamily="34" charset="0"/>
              <a:buChar char="•"/>
            </a:pPr>
            <a:r>
              <a:rPr lang="en-US" sz="2400" dirty="0"/>
              <a:t>(</a:t>
            </a:r>
            <a:r>
              <a:rPr lang="en-US" sz="2400" dirty="0" err="1"/>
              <a:t>δ</a:t>
            </a:r>
            <a:r>
              <a:rPr lang="en-US" sz="2400" b="1" i="1" dirty="0" err="1"/>
              <a:t>y</a:t>
            </a:r>
            <a:r>
              <a:rPr lang="en-US" sz="2400" b="1" baseline="-25000" dirty="0" err="1"/>
              <a:t>exp</a:t>
            </a:r>
            <a:r>
              <a:rPr lang="en-US" sz="2400" dirty="0"/>
              <a:t>)</a:t>
            </a:r>
            <a:r>
              <a:rPr lang="en-US" sz="2400" baseline="-25000" dirty="0"/>
              <a:t>n</a:t>
            </a:r>
            <a:r>
              <a:rPr lang="en-US" sz="2400" b="1" baseline="-25000" dirty="0"/>
              <a:t> </a:t>
            </a:r>
            <a:r>
              <a:rPr lang="en-US" sz="2400" dirty="0"/>
              <a:t>is often a Gaussian with mean </a:t>
            </a:r>
            <a:r>
              <a:rPr lang="en-US" sz="2400" dirty="0" err="1"/>
              <a:t>μ</a:t>
            </a:r>
            <a:r>
              <a:rPr lang="en-US" sz="2400" dirty="0"/>
              <a:t> = 0 and variance σ</a:t>
            </a:r>
            <a:r>
              <a:rPr lang="en-US" sz="2400" baseline="-25000" dirty="0"/>
              <a:t>n</a:t>
            </a:r>
            <a:r>
              <a:rPr lang="en-US" sz="2400" baseline="30000" dirty="0"/>
              <a:t>2</a:t>
            </a:r>
            <a:r>
              <a:rPr lang="en-US" sz="2400" dirty="0"/>
              <a:t> </a:t>
            </a:r>
            <a:r>
              <a:rPr lang="en-US" sz="2400" dirty="0">
                <a:sym typeface="Wingdings" pitchFamily="2" charset="2"/>
              </a:rPr>
              <a:t></a:t>
            </a:r>
            <a:r>
              <a:rPr lang="en-US" sz="2400" dirty="0"/>
              <a:t> error bars of size </a:t>
            </a:r>
            <a:r>
              <a:rPr lang="en-US" sz="2400" dirty="0" err="1"/>
              <a:t>σ</a:t>
            </a:r>
            <a:r>
              <a:rPr lang="en-US" sz="2400" baseline="-25000" dirty="0" err="1"/>
              <a:t>n</a:t>
            </a:r>
            <a:r>
              <a:rPr lang="en-US" sz="2400" dirty="0"/>
              <a:t> </a:t>
            </a:r>
          </a:p>
          <a:p>
            <a:pPr marL="259074" indent="-259074">
              <a:lnSpc>
                <a:spcPct val="150000"/>
              </a:lnSpc>
              <a:buFont typeface="Arial" panose="020B0604020202020204" pitchFamily="34" charset="0"/>
              <a:buChar char="•"/>
            </a:pPr>
            <a:r>
              <a:rPr lang="en-US" sz="2400" dirty="0"/>
              <a:t>For </a:t>
            </a:r>
            <a:r>
              <a:rPr lang="en-US" sz="2400" dirty="0" err="1"/>
              <a:t>δ</a:t>
            </a:r>
            <a:r>
              <a:rPr lang="en-US" sz="2400" b="1" i="1" dirty="0" err="1"/>
              <a:t>y</a:t>
            </a:r>
            <a:r>
              <a:rPr lang="en-US" sz="2400" b="1" baseline="-25000" dirty="0" err="1"/>
              <a:t>th</a:t>
            </a:r>
            <a:r>
              <a:rPr lang="en-US" sz="2400" dirty="0"/>
              <a:t>, look at pattern of residuals and </a:t>
            </a:r>
            <a:r>
              <a:rPr lang="en-US" sz="2400" i="1" dirty="0"/>
              <a:t>learn</a:t>
            </a:r>
            <a:r>
              <a:rPr lang="en-US" sz="2400" dirty="0"/>
              <a:t> it (train and test; correlated </a:t>
            </a:r>
            <a:r>
              <a:rPr lang="en-US" sz="2400" dirty="0">
                <a:sym typeface="Wingdings" pitchFamily="2" charset="2"/>
              </a:rPr>
              <a:t> GP</a:t>
            </a:r>
            <a:r>
              <a:rPr lang="en-US" sz="2400" dirty="0"/>
              <a:t>).</a:t>
            </a:r>
          </a:p>
        </p:txBody>
      </p:sp>
      <p:sp>
        <p:nvSpPr>
          <p:cNvPr id="18" name="TextBox 17">
            <a:extLst>
              <a:ext uri="{FF2B5EF4-FFF2-40B4-BE49-F238E27FC236}">
                <a16:creationId xmlns:a16="http://schemas.microsoft.com/office/drawing/2014/main" id="{CF296581-082A-C84A-BA7A-A52CAE697D31}"/>
              </a:ext>
            </a:extLst>
          </p:cNvPr>
          <p:cNvSpPr txBox="1"/>
          <p:nvPr/>
        </p:nvSpPr>
        <p:spPr>
          <a:xfrm>
            <a:off x="265840" y="4430262"/>
            <a:ext cx="11763028" cy="584775"/>
          </a:xfrm>
          <a:prstGeom prst="rect">
            <a:avLst/>
          </a:prstGeom>
          <a:noFill/>
        </p:spPr>
        <p:txBody>
          <a:bodyPr wrap="none" rtlCol="0">
            <a:spAutoFit/>
          </a:bodyPr>
          <a:lstStyle/>
          <a:p>
            <a:r>
              <a:rPr lang="en-US" sz="3200" dirty="0">
                <a:solidFill>
                  <a:srgbClr val="0070C0"/>
                </a:solidFill>
              </a:rPr>
              <a:t>2. For EFTs, can learn from </a:t>
            </a:r>
            <a:r>
              <a:rPr lang="en-US" sz="3200" i="1" dirty="0">
                <a:solidFill>
                  <a:srgbClr val="0070C0"/>
                </a:solidFill>
              </a:rPr>
              <a:t>convergence pattern </a:t>
            </a:r>
            <a:r>
              <a:rPr lang="en-US" sz="3200" dirty="0">
                <a:solidFill>
                  <a:srgbClr val="0070C0"/>
                </a:solidFill>
              </a:rPr>
              <a:t>(cutoff dependence?)</a:t>
            </a:r>
            <a:endParaRPr lang="en-US" sz="3200" b="1" i="1" dirty="0">
              <a:solidFill>
                <a:srgbClr val="0070C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578E81B1-F2BC-5440-B8EA-1BFF8F56A0B7}"/>
              </a:ext>
            </a:extLst>
          </p:cNvPr>
          <p:cNvSpPr txBox="1"/>
          <p:nvPr/>
        </p:nvSpPr>
        <p:spPr>
          <a:xfrm>
            <a:off x="810054" y="4965992"/>
            <a:ext cx="11124969" cy="1723549"/>
          </a:xfrm>
          <a:prstGeom prst="rect">
            <a:avLst/>
          </a:prstGeom>
          <a:noFill/>
        </p:spPr>
        <p:txBody>
          <a:bodyPr wrap="none" rtlCol="0">
            <a:spAutoFit/>
          </a:bodyPr>
          <a:lstStyle/>
          <a:p>
            <a:pPr marL="259074" indent="-259074">
              <a:spcAft>
                <a:spcPts val="400"/>
              </a:spcAft>
              <a:buFont typeface="Arial" panose="020B0604020202020204" pitchFamily="34" charset="0"/>
              <a:buChar char="•"/>
            </a:pPr>
            <a:r>
              <a:rPr lang="en-US" sz="2400" dirty="0"/>
              <a:t>Expect that each order will </a:t>
            </a:r>
            <a:r>
              <a:rPr lang="en-US" sz="2400" i="1" dirty="0"/>
              <a:t>roughly</a:t>
            </a:r>
            <a:r>
              <a:rPr lang="en-US" sz="2400" dirty="0"/>
              <a:t> improve by expansion parameter Q &lt; 1:</a:t>
            </a:r>
          </a:p>
          <a:p>
            <a:pPr>
              <a:spcAft>
                <a:spcPts val="400"/>
              </a:spcAft>
            </a:pPr>
            <a:endParaRPr lang="en-US" sz="2400" dirty="0"/>
          </a:p>
          <a:p>
            <a:pPr>
              <a:spcAft>
                <a:spcPts val="400"/>
              </a:spcAft>
            </a:pPr>
            <a:endParaRPr lang="en-US" sz="2400" dirty="0"/>
          </a:p>
          <a:p>
            <a:pPr marL="259074" indent="-259074">
              <a:spcAft>
                <a:spcPts val="400"/>
              </a:spcAft>
              <a:buFont typeface="Arial" panose="020B0604020202020204" pitchFamily="34" charset="0"/>
              <a:buChar char="•"/>
            </a:pPr>
            <a:r>
              <a:rPr lang="en-US" sz="2400" b="1" dirty="0">
                <a:solidFill>
                  <a:srgbClr val="FF0000"/>
                </a:solidFill>
              </a:rPr>
              <a:t>Treat the </a:t>
            </a:r>
            <a:r>
              <a:rPr lang="en-US" sz="2400" b="1" dirty="0" err="1">
                <a:solidFill>
                  <a:srgbClr val="FF0000"/>
                </a:solidFill>
              </a:rPr>
              <a:t>c</a:t>
            </a:r>
            <a:r>
              <a:rPr lang="en-US" sz="2400" b="1" baseline="-25000" dirty="0" err="1">
                <a:solidFill>
                  <a:srgbClr val="FF0000"/>
                </a:solidFill>
              </a:rPr>
              <a:t>n</a:t>
            </a:r>
            <a:r>
              <a:rPr lang="en-US" sz="2400" b="1" dirty="0" err="1">
                <a:solidFill>
                  <a:srgbClr val="FF0000"/>
                </a:solidFill>
              </a:rPr>
              <a:t>s</a:t>
            </a:r>
            <a:r>
              <a:rPr lang="en-US" sz="2400" b="1" dirty="0">
                <a:solidFill>
                  <a:srgbClr val="FF0000"/>
                </a:solidFill>
              </a:rPr>
              <a:t> as random variables and learn their distribution from calculated orders</a:t>
            </a:r>
          </a:p>
        </p:txBody>
      </p:sp>
      <p:grpSp>
        <p:nvGrpSpPr>
          <p:cNvPr id="10" name="Group 9">
            <a:extLst>
              <a:ext uri="{FF2B5EF4-FFF2-40B4-BE49-F238E27FC236}">
                <a16:creationId xmlns:a16="http://schemas.microsoft.com/office/drawing/2014/main" id="{06043569-6657-D84C-82B3-8CE63C9B5731}"/>
              </a:ext>
            </a:extLst>
          </p:cNvPr>
          <p:cNvGrpSpPr/>
          <p:nvPr/>
        </p:nvGrpSpPr>
        <p:grpSpPr>
          <a:xfrm>
            <a:off x="810053" y="5417893"/>
            <a:ext cx="10607907" cy="828383"/>
            <a:chOff x="607540" y="4043099"/>
            <a:chExt cx="7955930" cy="621287"/>
          </a:xfrm>
        </p:grpSpPr>
        <p:pic>
          <p:nvPicPr>
            <p:cNvPr id="21" name="Picture 20">
              <a:extLst>
                <a:ext uri="{FF2B5EF4-FFF2-40B4-BE49-F238E27FC236}">
                  <a16:creationId xmlns:a16="http://schemas.microsoft.com/office/drawing/2014/main" id="{543AA3BA-965C-5746-86DF-656A7708705A}"/>
                </a:ext>
              </a:extLst>
            </p:cNvPr>
            <p:cNvPicPr>
              <a:picLocks noChangeAspect="1"/>
            </p:cNvPicPr>
            <p:nvPr/>
          </p:nvPicPr>
          <p:blipFill>
            <a:blip r:embed="rId5"/>
            <a:stretch>
              <a:fillRect/>
            </a:stretch>
          </p:blipFill>
          <p:spPr>
            <a:xfrm>
              <a:off x="6516799" y="4073890"/>
              <a:ext cx="2046671" cy="590496"/>
            </a:xfrm>
            <a:prstGeom prst="rect">
              <a:avLst/>
            </a:prstGeom>
          </p:spPr>
        </p:pic>
        <p:pic>
          <p:nvPicPr>
            <p:cNvPr id="14" name="Picture 13">
              <a:extLst>
                <a:ext uri="{FF2B5EF4-FFF2-40B4-BE49-F238E27FC236}">
                  <a16:creationId xmlns:a16="http://schemas.microsoft.com/office/drawing/2014/main" id="{B64452F5-2443-0349-B1A6-3F666A71B2DE}"/>
                </a:ext>
              </a:extLst>
            </p:cNvPr>
            <p:cNvPicPr>
              <a:picLocks noChangeAspect="1"/>
            </p:cNvPicPr>
            <p:nvPr/>
          </p:nvPicPr>
          <p:blipFill>
            <a:blip r:embed="rId6"/>
            <a:stretch>
              <a:fillRect/>
            </a:stretch>
          </p:blipFill>
          <p:spPr>
            <a:xfrm>
              <a:off x="2567841" y="4043099"/>
              <a:ext cx="1685606" cy="604493"/>
            </a:xfrm>
            <a:prstGeom prst="rect">
              <a:avLst/>
            </a:prstGeom>
          </p:spPr>
        </p:pic>
        <p:sp>
          <p:nvSpPr>
            <p:cNvPr id="7" name="TextBox 6">
              <a:extLst>
                <a:ext uri="{FF2B5EF4-FFF2-40B4-BE49-F238E27FC236}">
                  <a16:creationId xmlns:a16="http://schemas.microsoft.com/office/drawing/2014/main" id="{40F46E09-70DC-834E-9A5F-DBDC1466EC61}"/>
                </a:ext>
              </a:extLst>
            </p:cNvPr>
            <p:cNvSpPr txBox="1"/>
            <p:nvPr/>
          </p:nvSpPr>
          <p:spPr>
            <a:xfrm>
              <a:off x="607540" y="4174265"/>
              <a:ext cx="1818623" cy="346249"/>
            </a:xfrm>
            <a:prstGeom prst="rect">
              <a:avLst/>
            </a:prstGeom>
            <a:noFill/>
          </p:spPr>
          <p:txBody>
            <a:bodyPr wrap="none" rtlCol="0">
              <a:spAutoFit/>
            </a:bodyPr>
            <a:lstStyle/>
            <a:p>
              <a:r>
                <a:rPr lang="en-US" sz="2400" dirty="0">
                  <a:solidFill>
                    <a:srgbClr val="FF0000"/>
                  </a:solidFill>
                </a:rPr>
                <a:t>Theory at order k:</a:t>
              </a:r>
            </a:p>
          </p:txBody>
        </p:sp>
        <p:sp>
          <p:nvSpPr>
            <p:cNvPr id="9" name="TextBox 8">
              <a:extLst>
                <a:ext uri="{FF2B5EF4-FFF2-40B4-BE49-F238E27FC236}">
                  <a16:creationId xmlns:a16="http://schemas.microsoft.com/office/drawing/2014/main" id="{F4161EBB-3C9F-A74F-8210-FC864561FDA4}"/>
                </a:ext>
              </a:extLst>
            </p:cNvPr>
            <p:cNvSpPr txBox="1"/>
            <p:nvPr/>
          </p:nvSpPr>
          <p:spPr>
            <a:xfrm>
              <a:off x="4707944" y="4161152"/>
              <a:ext cx="1628426" cy="346249"/>
            </a:xfrm>
            <a:prstGeom prst="rect">
              <a:avLst/>
            </a:prstGeom>
            <a:noFill/>
          </p:spPr>
          <p:txBody>
            <a:bodyPr wrap="none" rtlCol="0">
              <a:spAutoFit/>
            </a:bodyPr>
            <a:lstStyle/>
            <a:p>
              <a:r>
                <a:rPr lang="en-US" sz="2400" dirty="0">
                  <a:solidFill>
                    <a:srgbClr val="FF0000"/>
                  </a:solidFill>
                </a:rPr>
                <a:t>Omitted orders:</a:t>
              </a:r>
            </a:p>
          </p:txBody>
        </p:sp>
      </p:grpSp>
    </p:spTree>
    <p:extLst>
      <p:ext uri="{BB962C8B-B14F-4D97-AF65-F5344CB8AC3E}">
        <p14:creationId xmlns:p14="http://schemas.microsoft.com/office/powerpoint/2010/main" val="153391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F289477-72AD-554D-B77C-5A94CE61C756}"/>
              </a:ext>
            </a:extLst>
          </p:cNvPr>
          <p:cNvSpPr txBox="1">
            <a:spLocks/>
          </p:cNvSpPr>
          <p:nvPr/>
        </p:nvSpPr>
        <p:spPr>
          <a:xfrm>
            <a:off x="306939" y="-30443"/>
            <a:ext cx="11712872" cy="950300"/>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chemeClr val="tx1"/>
                </a:solidFill>
                <a:latin typeface="+mj-lt"/>
                <a:ea typeface="+mj-ea"/>
                <a:cs typeface="+mj-cs"/>
              </a:defRPr>
            </a:lvl1pPr>
          </a:lstStyle>
          <a:p>
            <a:r>
              <a:rPr lang="en-US" sz="3600" b="1" dirty="0">
                <a:solidFill>
                  <a:srgbClr val="FF0000"/>
                </a:solidFill>
                <a:latin typeface="+mn-lt"/>
              </a:rPr>
              <a:t>Coefficients for a Bayesian EFT truncation model (not LECs!)</a:t>
            </a:r>
          </a:p>
        </p:txBody>
      </p:sp>
      <p:pic>
        <p:nvPicPr>
          <p:cNvPr id="7" name="Picture 6">
            <a:extLst>
              <a:ext uri="{FF2B5EF4-FFF2-40B4-BE49-F238E27FC236}">
                <a16:creationId xmlns:a16="http://schemas.microsoft.com/office/drawing/2014/main" id="{43BC8796-0397-EA44-B437-7A7BFACB0EC7}"/>
              </a:ext>
            </a:extLst>
          </p:cNvPr>
          <p:cNvPicPr>
            <a:picLocks noChangeAspect="1"/>
          </p:cNvPicPr>
          <p:nvPr/>
        </p:nvPicPr>
        <p:blipFill>
          <a:blip r:embed="rId3"/>
          <a:stretch>
            <a:fillRect/>
          </a:stretch>
        </p:blipFill>
        <p:spPr>
          <a:xfrm>
            <a:off x="2270504" y="845090"/>
            <a:ext cx="3048000" cy="3227293"/>
          </a:xfrm>
          <a:prstGeom prst="rect">
            <a:avLst/>
          </a:prstGeom>
        </p:spPr>
      </p:pic>
      <p:pic>
        <p:nvPicPr>
          <p:cNvPr id="9" name="Picture 8">
            <a:extLst>
              <a:ext uri="{FF2B5EF4-FFF2-40B4-BE49-F238E27FC236}">
                <a16:creationId xmlns:a16="http://schemas.microsoft.com/office/drawing/2014/main" id="{4BAFA6F4-51D9-1249-BF93-E6668F8D4A84}"/>
              </a:ext>
            </a:extLst>
          </p:cNvPr>
          <p:cNvPicPr>
            <a:picLocks noChangeAspect="1"/>
          </p:cNvPicPr>
          <p:nvPr/>
        </p:nvPicPr>
        <p:blipFill>
          <a:blip r:embed="rId4"/>
          <a:stretch>
            <a:fillRect/>
          </a:stretch>
        </p:blipFill>
        <p:spPr>
          <a:xfrm>
            <a:off x="5422700" y="845090"/>
            <a:ext cx="2997539" cy="3230880"/>
          </a:xfrm>
          <a:prstGeom prst="rect">
            <a:avLst/>
          </a:prstGeom>
        </p:spPr>
      </p:pic>
      <p:sp>
        <p:nvSpPr>
          <p:cNvPr id="15" name="TextBox 14">
            <a:extLst>
              <a:ext uri="{FF2B5EF4-FFF2-40B4-BE49-F238E27FC236}">
                <a16:creationId xmlns:a16="http://schemas.microsoft.com/office/drawing/2014/main" id="{4377A23B-E2A0-004C-902C-19EB6D17E6A7}"/>
              </a:ext>
            </a:extLst>
          </p:cNvPr>
          <p:cNvSpPr txBox="1"/>
          <p:nvPr/>
        </p:nvSpPr>
        <p:spPr>
          <a:xfrm>
            <a:off x="675885" y="4007679"/>
            <a:ext cx="9781076" cy="1302921"/>
          </a:xfrm>
          <a:prstGeom prst="rect">
            <a:avLst/>
          </a:prstGeom>
          <a:noFill/>
        </p:spPr>
        <p:txBody>
          <a:bodyPr wrap="none" rtlCol="0">
            <a:spAutoFit/>
          </a:bodyPr>
          <a:lstStyle/>
          <a:p>
            <a:pPr marL="259074" indent="-259074">
              <a:spcAft>
                <a:spcPts val="400"/>
              </a:spcAft>
              <a:buFont typeface="Arial" panose="020B0604020202020204" pitchFamily="34" charset="0"/>
              <a:buChar char="•"/>
            </a:pPr>
            <a:r>
              <a:rPr lang="en-US" sz="2400" dirty="0"/>
              <a:t>Order-by-order predictions of </a:t>
            </a:r>
            <a:r>
              <a:rPr lang="en-US" sz="2400" i="1" dirty="0"/>
              <a:t>y</a:t>
            </a:r>
            <a:r>
              <a:rPr lang="en-US" sz="2400" dirty="0"/>
              <a:t>:</a:t>
            </a:r>
          </a:p>
          <a:p>
            <a:pPr marL="259074" indent="-259074">
              <a:spcAft>
                <a:spcPts val="400"/>
              </a:spcAft>
              <a:buFont typeface="Arial" panose="020B0604020202020204" pitchFamily="34" charset="0"/>
              <a:buChar char="•"/>
            </a:pPr>
            <a:r>
              <a:rPr lang="en-US" sz="2400" dirty="0"/>
              <a:t>Focus on differences:                                  </a:t>
            </a:r>
            <a:r>
              <a:rPr lang="en-US" sz="2400" dirty="0">
                <a:sym typeface="Wingdings" pitchFamily="2" charset="2"/>
              </a:rPr>
              <a:t> rescale by reference and </a:t>
            </a:r>
            <a:r>
              <a:rPr lang="en-US" sz="2400" i="1" dirty="0" err="1"/>
              <a:t>Q</a:t>
            </a:r>
            <a:r>
              <a:rPr lang="en-US" sz="2400" i="1" baseline="30000" dirty="0" err="1"/>
              <a:t>n</a:t>
            </a:r>
            <a:r>
              <a:rPr lang="en-US" sz="2400" i="1" baseline="30000" dirty="0"/>
              <a:t> </a:t>
            </a:r>
            <a:r>
              <a:rPr lang="en-US" sz="2400" dirty="0"/>
              <a:t>:</a:t>
            </a:r>
          </a:p>
          <a:p>
            <a:pPr marL="259074" indent="-259074">
              <a:spcAft>
                <a:spcPts val="400"/>
              </a:spcAft>
              <a:buFont typeface="Arial" panose="020B0604020202020204" pitchFamily="34" charset="0"/>
              <a:buChar char="•"/>
            </a:pPr>
            <a:r>
              <a:rPr lang="en-US" sz="2400" dirty="0"/>
              <a:t>Treat </a:t>
            </a:r>
            <a:r>
              <a:rPr lang="en-US" sz="2400" i="1" dirty="0" err="1">
                <a:sym typeface="Wingdings" pitchFamily="2" charset="2"/>
              </a:rPr>
              <a:t>c</a:t>
            </a:r>
            <a:r>
              <a:rPr lang="en-US" sz="2400" i="1" baseline="-25000" dirty="0" err="1">
                <a:sym typeface="Wingdings" pitchFamily="2" charset="2"/>
              </a:rPr>
              <a:t>n</a:t>
            </a:r>
            <a:r>
              <a:rPr lang="en-US" sz="2400" dirty="0" err="1">
                <a:sym typeface="Wingdings" pitchFamily="2" charset="2"/>
              </a:rPr>
              <a:t>s</a:t>
            </a:r>
            <a:r>
              <a:rPr lang="en-US" sz="2400" dirty="0">
                <a:sym typeface="Wingdings" pitchFamily="2" charset="2"/>
              </a:rPr>
              <a:t> (</a:t>
            </a:r>
            <a:r>
              <a:rPr lang="en-US" sz="2400" i="1" dirty="0">
                <a:sym typeface="Wingdings" pitchFamily="2" charset="2"/>
              </a:rPr>
              <a:t>not</a:t>
            </a:r>
            <a:r>
              <a:rPr lang="en-US" sz="2400" dirty="0">
                <a:sym typeface="Wingdings" pitchFamily="2" charset="2"/>
              </a:rPr>
              <a:t> LECs!!) as random variables and learn from calculated orders </a:t>
            </a:r>
            <a:endParaRPr lang="en-US" sz="2400" i="1" dirty="0"/>
          </a:p>
        </p:txBody>
      </p:sp>
      <p:grpSp>
        <p:nvGrpSpPr>
          <p:cNvPr id="18" name="Group 17">
            <a:extLst>
              <a:ext uri="{FF2B5EF4-FFF2-40B4-BE49-F238E27FC236}">
                <a16:creationId xmlns:a16="http://schemas.microsoft.com/office/drawing/2014/main" id="{DC294033-2CE5-0647-828C-960617257400}"/>
              </a:ext>
            </a:extLst>
          </p:cNvPr>
          <p:cNvGrpSpPr/>
          <p:nvPr/>
        </p:nvGrpSpPr>
        <p:grpSpPr>
          <a:xfrm>
            <a:off x="473563" y="5348721"/>
            <a:ext cx="5685820" cy="828383"/>
            <a:chOff x="2567841" y="4043099"/>
            <a:chExt cx="4264365" cy="621287"/>
          </a:xfrm>
        </p:grpSpPr>
        <p:pic>
          <p:nvPicPr>
            <p:cNvPr id="19" name="Picture 18">
              <a:extLst>
                <a:ext uri="{FF2B5EF4-FFF2-40B4-BE49-F238E27FC236}">
                  <a16:creationId xmlns:a16="http://schemas.microsoft.com/office/drawing/2014/main" id="{7B465487-A176-7D4B-B63D-754E1991D91A}"/>
                </a:ext>
              </a:extLst>
            </p:cNvPr>
            <p:cNvPicPr>
              <a:picLocks noChangeAspect="1"/>
            </p:cNvPicPr>
            <p:nvPr/>
          </p:nvPicPr>
          <p:blipFill>
            <a:blip r:embed="rId5"/>
            <a:stretch>
              <a:fillRect/>
            </a:stretch>
          </p:blipFill>
          <p:spPr>
            <a:xfrm>
              <a:off x="4785535" y="4073890"/>
              <a:ext cx="2046671" cy="590496"/>
            </a:xfrm>
            <a:prstGeom prst="rect">
              <a:avLst/>
            </a:prstGeom>
          </p:spPr>
        </p:pic>
        <p:pic>
          <p:nvPicPr>
            <p:cNvPr id="20" name="Picture 19">
              <a:extLst>
                <a:ext uri="{FF2B5EF4-FFF2-40B4-BE49-F238E27FC236}">
                  <a16:creationId xmlns:a16="http://schemas.microsoft.com/office/drawing/2014/main" id="{6FFBF114-2DB1-7446-914A-96F6398862FB}"/>
                </a:ext>
              </a:extLst>
            </p:cNvPr>
            <p:cNvPicPr>
              <a:picLocks noChangeAspect="1"/>
            </p:cNvPicPr>
            <p:nvPr/>
          </p:nvPicPr>
          <p:blipFill>
            <a:blip r:embed="rId6"/>
            <a:stretch>
              <a:fillRect/>
            </a:stretch>
          </p:blipFill>
          <p:spPr>
            <a:xfrm>
              <a:off x="2567841" y="4043099"/>
              <a:ext cx="1685606" cy="604493"/>
            </a:xfrm>
            <a:prstGeom prst="rect">
              <a:avLst/>
            </a:prstGeom>
          </p:spPr>
        </p:pic>
        <p:sp>
          <p:nvSpPr>
            <p:cNvPr id="22" name="TextBox 21">
              <a:extLst>
                <a:ext uri="{FF2B5EF4-FFF2-40B4-BE49-F238E27FC236}">
                  <a16:creationId xmlns:a16="http://schemas.microsoft.com/office/drawing/2014/main" id="{F85D5CD1-EE3F-114A-887E-CA0C85AF069E}"/>
                </a:ext>
              </a:extLst>
            </p:cNvPr>
            <p:cNvSpPr txBox="1"/>
            <p:nvPr/>
          </p:nvSpPr>
          <p:spPr>
            <a:xfrm>
              <a:off x="4332920" y="4185063"/>
              <a:ext cx="364523" cy="346249"/>
            </a:xfrm>
            <a:prstGeom prst="rect">
              <a:avLst/>
            </a:prstGeom>
            <a:noFill/>
          </p:spPr>
          <p:txBody>
            <a:bodyPr wrap="none" rtlCol="0">
              <a:spAutoFit/>
            </a:bodyPr>
            <a:lstStyle/>
            <a:p>
              <a:r>
                <a:rPr lang="en-US" sz="2400" dirty="0">
                  <a:solidFill>
                    <a:srgbClr val="FF0000"/>
                  </a:solidFill>
                  <a:sym typeface="Wingdings" pitchFamily="2" charset="2"/>
                </a:rPr>
                <a:t></a:t>
              </a:r>
              <a:endParaRPr lang="en-US" sz="2400" dirty="0">
                <a:solidFill>
                  <a:srgbClr val="FF0000"/>
                </a:solidFill>
              </a:endParaRPr>
            </a:p>
          </p:txBody>
        </p:sp>
      </p:grpSp>
      <p:pic>
        <p:nvPicPr>
          <p:cNvPr id="24" name="Picture 23">
            <a:extLst>
              <a:ext uri="{FF2B5EF4-FFF2-40B4-BE49-F238E27FC236}">
                <a16:creationId xmlns:a16="http://schemas.microsoft.com/office/drawing/2014/main" id="{E7C334F8-23B8-8D48-880A-EF3F15B60233}"/>
              </a:ext>
            </a:extLst>
          </p:cNvPr>
          <p:cNvPicPr>
            <a:picLocks noChangeAspect="1"/>
          </p:cNvPicPr>
          <p:nvPr/>
        </p:nvPicPr>
        <p:blipFill>
          <a:blip r:embed="rId7"/>
          <a:stretch>
            <a:fillRect/>
          </a:stretch>
        </p:blipFill>
        <p:spPr>
          <a:xfrm>
            <a:off x="3775456" y="4548481"/>
            <a:ext cx="2145792" cy="276352"/>
          </a:xfrm>
          <a:prstGeom prst="rect">
            <a:avLst/>
          </a:prstGeom>
        </p:spPr>
      </p:pic>
      <p:pic>
        <p:nvPicPr>
          <p:cNvPr id="27" name="Picture 26">
            <a:extLst>
              <a:ext uri="{FF2B5EF4-FFF2-40B4-BE49-F238E27FC236}">
                <a16:creationId xmlns:a16="http://schemas.microsoft.com/office/drawing/2014/main" id="{B46ECFB3-6EEE-F845-9BB9-DA17956AF6AA}"/>
              </a:ext>
            </a:extLst>
          </p:cNvPr>
          <p:cNvPicPr>
            <a:picLocks noChangeAspect="1"/>
          </p:cNvPicPr>
          <p:nvPr/>
        </p:nvPicPr>
        <p:blipFill>
          <a:blip r:embed="rId8"/>
          <a:stretch>
            <a:fillRect/>
          </a:stretch>
        </p:blipFill>
        <p:spPr>
          <a:xfrm>
            <a:off x="10002478" y="4306215"/>
            <a:ext cx="1600200" cy="702733"/>
          </a:xfrm>
          <a:prstGeom prst="rect">
            <a:avLst/>
          </a:prstGeom>
        </p:spPr>
      </p:pic>
      <p:pic>
        <p:nvPicPr>
          <p:cNvPr id="29" name="Picture 28">
            <a:extLst>
              <a:ext uri="{FF2B5EF4-FFF2-40B4-BE49-F238E27FC236}">
                <a16:creationId xmlns:a16="http://schemas.microsoft.com/office/drawing/2014/main" id="{71DAC506-14F1-494B-95CD-95696B265E5F}"/>
              </a:ext>
            </a:extLst>
          </p:cNvPr>
          <p:cNvPicPr>
            <a:picLocks noChangeAspect="1"/>
          </p:cNvPicPr>
          <p:nvPr/>
        </p:nvPicPr>
        <p:blipFill>
          <a:blip r:embed="rId9"/>
          <a:stretch>
            <a:fillRect/>
          </a:stretch>
        </p:blipFill>
        <p:spPr>
          <a:xfrm>
            <a:off x="5226614" y="4104418"/>
            <a:ext cx="3741119" cy="313001"/>
          </a:xfrm>
          <a:prstGeom prst="rect">
            <a:avLst/>
          </a:prstGeom>
        </p:spPr>
      </p:pic>
      <p:sp>
        <p:nvSpPr>
          <p:cNvPr id="2" name="TextBox 1">
            <a:extLst>
              <a:ext uri="{FF2B5EF4-FFF2-40B4-BE49-F238E27FC236}">
                <a16:creationId xmlns:a16="http://schemas.microsoft.com/office/drawing/2014/main" id="{D055B3EF-35D4-B44A-803E-8D61DB3FFC26}"/>
              </a:ext>
            </a:extLst>
          </p:cNvPr>
          <p:cNvSpPr txBox="1"/>
          <p:nvPr/>
        </p:nvSpPr>
        <p:spPr>
          <a:xfrm>
            <a:off x="150729" y="1515316"/>
            <a:ext cx="2119775" cy="1200329"/>
          </a:xfrm>
          <a:prstGeom prst="rect">
            <a:avLst/>
          </a:prstGeom>
          <a:noFill/>
        </p:spPr>
        <p:txBody>
          <a:bodyPr wrap="square" rtlCol="0">
            <a:spAutoFit/>
          </a:bodyPr>
          <a:lstStyle/>
          <a:p>
            <a:r>
              <a:rPr lang="en-US" i="1" dirty="0">
                <a:solidFill>
                  <a:srgbClr val="0070C0"/>
                </a:solidFill>
              </a:rPr>
              <a:t>x</a:t>
            </a:r>
            <a:r>
              <a:rPr lang="en-US" dirty="0">
                <a:solidFill>
                  <a:srgbClr val="0070C0"/>
                </a:solidFill>
              </a:rPr>
              <a:t> can be continuous (e.g., energy, angle, density,) or discrete (e.g., nuclear level).</a:t>
            </a:r>
          </a:p>
        </p:txBody>
      </p:sp>
      <p:grpSp>
        <p:nvGrpSpPr>
          <p:cNvPr id="8" name="Group 7">
            <a:extLst>
              <a:ext uri="{FF2B5EF4-FFF2-40B4-BE49-F238E27FC236}">
                <a16:creationId xmlns:a16="http://schemas.microsoft.com/office/drawing/2014/main" id="{EC98759C-BFAF-0E4B-9C57-BCEF6687E9FB}"/>
              </a:ext>
            </a:extLst>
          </p:cNvPr>
          <p:cNvGrpSpPr/>
          <p:nvPr/>
        </p:nvGrpSpPr>
        <p:grpSpPr>
          <a:xfrm>
            <a:off x="8518576" y="840464"/>
            <a:ext cx="2997539" cy="3230880"/>
            <a:chOff x="8518576" y="865178"/>
            <a:chExt cx="2997539" cy="3230880"/>
          </a:xfrm>
        </p:grpSpPr>
        <p:pic>
          <p:nvPicPr>
            <p:cNvPr id="11" name="Picture 10">
              <a:extLst>
                <a:ext uri="{FF2B5EF4-FFF2-40B4-BE49-F238E27FC236}">
                  <a16:creationId xmlns:a16="http://schemas.microsoft.com/office/drawing/2014/main" id="{50A5BF8B-DF81-2E43-AE8B-4BF9AB8317D9}"/>
                </a:ext>
              </a:extLst>
            </p:cNvPr>
            <p:cNvPicPr>
              <a:picLocks noChangeAspect="1"/>
            </p:cNvPicPr>
            <p:nvPr/>
          </p:nvPicPr>
          <p:blipFill>
            <a:blip r:embed="rId10"/>
            <a:stretch>
              <a:fillRect/>
            </a:stretch>
          </p:blipFill>
          <p:spPr>
            <a:xfrm>
              <a:off x="8518576" y="865178"/>
              <a:ext cx="2997539" cy="3230880"/>
            </a:xfrm>
            <a:prstGeom prst="rect">
              <a:avLst/>
            </a:prstGeom>
          </p:spPr>
        </p:pic>
        <p:sp>
          <p:nvSpPr>
            <p:cNvPr id="6" name="TextBox 5">
              <a:extLst>
                <a:ext uri="{FF2B5EF4-FFF2-40B4-BE49-F238E27FC236}">
                  <a16:creationId xmlns:a16="http://schemas.microsoft.com/office/drawing/2014/main" id="{9D24C766-3205-814C-A3EA-A34D7FDED906}"/>
                </a:ext>
              </a:extLst>
            </p:cNvPr>
            <p:cNvSpPr txBox="1"/>
            <p:nvPr/>
          </p:nvSpPr>
          <p:spPr>
            <a:xfrm>
              <a:off x="10177334" y="1451148"/>
              <a:ext cx="1330814" cy="307777"/>
            </a:xfrm>
            <a:prstGeom prst="rect">
              <a:avLst/>
            </a:prstGeom>
            <a:noFill/>
          </p:spPr>
          <p:txBody>
            <a:bodyPr wrap="none" rtlCol="0">
              <a:spAutoFit/>
            </a:bodyPr>
            <a:lstStyle/>
            <a:p>
              <a:r>
                <a:rPr lang="en-US" sz="1400" dirty="0"/>
                <a:t>[dimensionless]</a:t>
              </a:r>
            </a:p>
          </p:txBody>
        </p:sp>
      </p:grpSp>
      <p:sp>
        <p:nvSpPr>
          <p:cNvPr id="10" name="TextBox 9">
            <a:extLst>
              <a:ext uri="{FF2B5EF4-FFF2-40B4-BE49-F238E27FC236}">
                <a16:creationId xmlns:a16="http://schemas.microsoft.com/office/drawing/2014/main" id="{628820C2-BF45-234D-9B3F-D0542D9F351D}"/>
              </a:ext>
            </a:extLst>
          </p:cNvPr>
          <p:cNvSpPr txBox="1"/>
          <p:nvPr/>
        </p:nvSpPr>
        <p:spPr>
          <a:xfrm>
            <a:off x="306940" y="2926399"/>
            <a:ext cx="1698324" cy="646331"/>
          </a:xfrm>
          <a:prstGeom prst="rect">
            <a:avLst/>
          </a:prstGeom>
          <a:noFill/>
        </p:spPr>
        <p:txBody>
          <a:bodyPr wrap="square" rtlCol="0">
            <a:spAutoFit/>
          </a:bodyPr>
          <a:lstStyle/>
          <a:p>
            <a:r>
              <a:rPr lang="en-US" dirty="0">
                <a:solidFill>
                  <a:srgbClr val="FF0000"/>
                </a:solidFill>
              </a:rPr>
              <a:t>Either case can be correlated!</a:t>
            </a:r>
          </a:p>
        </p:txBody>
      </p:sp>
      <p:grpSp>
        <p:nvGrpSpPr>
          <p:cNvPr id="16" name="Group 15">
            <a:extLst>
              <a:ext uri="{FF2B5EF4-FFF2-40B4-BE49-F238E27FC236}">
                <a16:creationId xmlns:a16="http://schemas.microsoft.com/office/drawing/2014/main" id="{4BE847F3-1DDF-EF46-9A1E-4307CB91DE2B}"/>
              </a:ext>
            </a:extLst>
          </p:cNvPr>
          <p:cNvGrpSpPr/>
          <p:nvPr/>
        </p:nvGrpSpPr>
        <p:grpSpPr>
          <a:xfrm>
            <a:off x="511338" y="6263544"/>
            <a:ext cx="10752302" cy="461665"/>
            <a:chOff x="511338" y="6263544"/>
            <a:chExt cx="10752302" cy="461665"/>
          </a:xfrm>
        </p:grpSpPr>
        <p:sp>
          <p:nvSpPr>
            <p:cNvPr id="12" name="TextBox 11">
              <a:extLst>
                <a:ext uri="{FF2B5EF4-FFF2-40B4-BE49-F238E27FC236}">
                  <a16:creationId xmlns:a16="http://schemas.microsoft.com/office/drawing/2014/main" id="{A0DE76D3-C231-454F-A6EC-0F510F0B4520}"/>
                </a:ext>
              </a:extLst>
            </p:cNvPr>
            <p:cNvSpPr txBox="1"/>
            <p:nvPr/>
          </p:nvSpPr>
          <p:spPr>
            <a:xfrm>
              <a:off x="511338" y="6263544"/>
              <a:ext cx="10752302" cy="461665"/>
            </a:xfrm>
            <a:prstGeom prst="rect">
              <a:avLst/>
            </a:prstGeom>
            <a:noFill/>
          </p:spPr>
          <p:txBody>
            <a:bodyPr wrap="none" rtlCol="0">
              <a:spAutoFit/>
            </a:bodyPr>
            <a:lstStyle/>
            <a:p>
              <a:r>
                <a:rPr lang="en-US" sz="2400" b="1" dirty="0">
                  <a:solidFill>
                    <a:srgbClr val="0070C0"/>
                  </a:solidFill>
                </a:rPr>
                <a:t>Assumption:  </a:t>
              </a:r>
              <a:r>
                <a:rPr lang="en-US" sz="2400" dirty="0">
                  <a:solidFill>
                    <a:srgbClr val="0070C0"/>
                  </a:solidFill>
                </a:rPr>
                <a:t>behavior of </a:t>
              </a:r>
              <a:r>
                <a:rPr lang="en-US" sz="2400" i="1" dirty="0" err="1">
                  <a:solidFill>
                    <a:srgbClr val="0070C0"/>
                  </a:solidFill>
                  <a:sym typeface="Wingdings" pitchFamily="2" charset="2"/>
                </a:rPr>
                <a:t>c</a:t>
              </a:r>
              <a:r>
                <a:rPr lang="en-US" sz="2400" i="1" baseline="-25000" dirty="0" err="1">
                  <a:solidFill>
                    <a:srgbClr val="0070C0"/>
                  </a:solidFill>
                  <a:sym typeface="Wingdings" pitchFamily="2" charset="2"/>
                </a:rPr>
                <a:t>n</a:t>
              </a:r>
              <a:r>
                <a:rPr lang="en-US" sz="2400" dirty="0" err="1">
                  <a:solidFill>
                    <a:srgbClr val="0070C0"/>
                  </a:solidFill>
                  <a:sym typeface="Wingdings" pitchFamily="2" charset="2"/>
                </a:rPr>
                <a:t>s</a:t>
              </a:r>
              <a:r>
                <a:rPr lang="en-US" sz="2400" dirty="0">
                  <a:solidFill>
                    <a:srgbClr val="0070C0"/>
                  </a:solidFill>
                  <a:sym typeface="Wingdings" pitchFamily="2" charset="2"/>
                </a:rPr>
                <a:t> persists across orders with characteristic size </a:t>
              </a:r>
              <a:r>
                <a:rPr lang="en-US" sz="2400" i="1" dirty="0">
                  <a:solidFill>
                    <a:srgbClr val="0070C0"/>
                  </a:solidFill>
                  <a:sym typeface="Wingdings" pitchFamily="2" charset="2"/>
                </a:rPr>
                <a:t>c</a:t>
              </a:r>
              <a:r>
                <a:rPr lang="en-US" sz="2400" dirty="0">
                  <a:solidFill>
                    <a:srgbClr val="0070C0"/>
                  </a:solidFill>
                  <a:sym typeface="Wingdings" pitchFamily="2" charset="2"/>
                </a:rPr>
                <a:t> (natural)</a:t>
              </a:r>
              <a:endParaRPr lang="en-US" sz="2400" dirty="0">
                <a:solidFill>
                  <a:srgbClr val="0070C0"/>
                </a:solidFill>
              </a:endParaRPr>
            </a:p>
          </p:txBody>
        </p:sp>
        <p:cxnSp>
          <p:nvCxnSpPr>
            <p:cNvPr id="14" name="Straight Connector 13">
              <a:extLst>
                <a:ext uri="{FF2B5EF4-FFF2-40B4-BE49-F238E27FC236}">
                  <a16:creationId xmlns:a16="http://schemas.microsoft.com/office/drawing/2014/main" id="{B6D1DFFE-DCB6-4D47-95FE-5E97F5466976}"/>
                </a:ext>
              </a:extLst>
            </p:cNvPr>
            <p:cNvCxnSpPr/>
            <p:nvPr/>
          </p:nvCxnSpPr>
          <p:spPr>
            <a:xfrm>
              <a:off x="9776078" y="6414448"/>
              <a:ext cx="13716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3" name="Picture 12">
            <a:extLst>
              <a:ext uri="{FF2B5EF4-FFF2-40B4-BE49-F238E27FC236}">
                <a16:creationId xmlns:a16="http://schemas.microsoft.com/office/drawing/2014/main" id="{FF5A84AA-C894-75D6-64F7-6288A32BC414}"/>
              </a:ext>
            </a:extLst>
          </p:cNvPr>
          <p:cNvPicPr>
            <a:picLocks noChangeAspect="1"/>
          </p:cNvPicPr>
          <p:nvPr/>
        </p:nvPicPr>
        <p:blipFill>
          <a:blip r:embed="rId11"/>
          <a:stretch>
            <a:fillRect/>
          </a:stretch>
        </p:blipFill>
        <p:spPr>
          <a:xfrm>
            <a:off x="6474951" y="5415646"/>
            <a:ext cx="5213058" cy="724527"/>
          </a:xfrm>
          <a:prstGeom prst="rect">
            <a:avLst/>
          </a:prstGeom>
        </p:spPr>
      </p:pic>
    </p:spTree>
    <p:extLst>
      <p:ext uri="{BB962C8B-B14F-4D97-AF65-F5344CB8AC3E}">
        <p14:creationId xmlns:p14="http://schemas.microsoft.com/office/powerpoint/2010/main" val="895726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DC422-E9FD-394D-A6FE-36DD7CDBC925}"/>
              </a:ext>
            </a:extLst>
          </p:cNvPr>
          <p:cNvSpPr>
            <a:spLocks noGrp="1"/>
          </p:cNvSpPr>
          <p:nvPr>
            <p:ph type="title"/>
          </p:nvPr>
        </p:nvSpPr>
        <p:spPr>
          <a:xfrm>
            <a:off x="609600" y="224757"/>
            <a:ext cx="10972800" cy="1143000"/>
          </a:xfrm>
        </p:spPr>
        <p:txBody>
          <a:bodyPr>
            <a:normAutofit/>
          </a:bodyPr>
          <a:lstStyle/>
          <a:p>
            <a:r>
              <a:rPr lang="en-US" sz="3600" b="1" dirty="0">
                <a:solidFill>
                  <a:srgbClr val="FF0000"/>
                </a:solidFill>
                <a:latin typeface="+mn-lt"/>
              </a:rPr>
              <a:t>Choices of parametrization</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AF699E6-2B0F-2D45-8013-5B625AE72F46}"/>
                  </a:ext>
                </a:extLst>
              </p:cNvPr>
              <p:cNvSpPr txBox="1"/>
              <p:nvPr/>
            </p:nvSpPr>
            <p:spPr>
              <a:xfrm>
                <a:off x="244553" y="1257750"/>
                <a:ext cx="11317345" cy="5017527"/>
              </a:xfrm>
              <a:prstGeom prst="rect">
                <a:avLst/>
              </a:prstGeom>
              <a:noFill/>
            </p:spPr>
            <p:txBody>
              <a:bodyPr wrap="square" rtlCol="0">
                <a:spAutoFit/>
              </a:bodyPr>
              <a:lstStyle/>
              <a:p>
                <a:pPr marL="259074" indent="-259074">
                  <a:buFont typeface="Arial" panose="020B0604020202020204" pitchFamily="34" charset="0"/>
                  <a:buChar char="•"/>
                </a:pPr>
                <a:r>
                  <a:rPr lang="en-US" sz="2667" dirty="0">
                    <a:latin typeface="Corbel" panose="020B0503020204020204" pitchFamily="34" charset="0"/>
                  </a:rPr>
                  <a:t>Many choices of how to parametrize </a:t>
                </a:r>
                <a14:m>
                  <m:oMath xmlns:m="http://schemas.openxmlformats.org/officeDocument/2006/math">
                    <m:r>
                      <a:rPr lang="en-US" sz="2667" i="1">
                        <a:latin typeface="Cambria Math" panose="02040503050406030204" pitchFamily="18" charset="0"/>
                      </a:rPr>
                      <m:t>𝑄</m:t>
                    </m:r>
                  </m:oMath>
                </a14:m>
                <a:r>
                  <a:rPr lang="en-US" sz="2667" dirty="0">
                    <a:latin typeface="Corbel" panose="020B0503020204020204" pitchFamily="34" charset="0"/>
                  </a:rPr>
                  <a:t>, </a:t>
                </a:r>
                <a14:m>
                  <m:oMath xmlns:m="http://schemas.openxmlformats.org/officeDocument/2006/math">
                    <m:r>
                      <a:rPr lang="en-US" sz="2667" i="1">
                        <a:latin typeface="Cambria Math" panose="02040503050406030204" pitchFamily="18" charset="0"/>
                      </a:rPr>
                      <m:t>𝑝</m:t>
                    </m:r>
                  </m:oMath>
                </a14:m>
                <a:r>
                  <a:rPr lang="en-US" sz="2667" dirty="0">
                    <a:latin typeface="Corbel" panose="020B0503020204020204" pitchFamily="34" charset="0"/>
                  </a:rPr>
                  <a:t>, and </a:t>
                </a:r>
                <a14:m>
                  <m:oMath xmlns:m="http://schemas.openxmlformats.org/officeDocument/2006/math">
                    <m:r>
                      <a:rPr lang="en-US" sz="2667" i="1">
                        <a:latin typeface="Cambria Math" panose="02040503050406030204" pitchFamily="18" charset="0"/>
                      </a:rPr>
                      <m:t>𝑥</m:t>
                    </m:r>
                  </m:oMath>
                </a14:m>
                <a:endParaRPr lang="en-US" sz="2667" dirty="0">
                  <a:latin typeface="Corbel" panose="020B0503020204020204" pitchFamily="34" charset="0"/>
                </a:endParaRPr>
              </a:p>
              <a:p>
                <a:endParaRPr lang="en-US" sz="2667" dirty="0">
                  <a:latin typeface="Corbel" panose="020B0503020204020204" pitchFamily="34" charset="0"/>
                </a:endParaRPr>
              </a:p>
              <a:p>
                <a:pPr marL="259074" indent="-259074">
                  <a:buFont typeface="Arial" panose="020B0604020202020204" pitchFamily="34" charset="0"/>
                  <a:buChar char="•"/>
                </a:pPr>
                <a:endParaRPr lang="en-US" sz="2667" dirty="0">
                  <a:latin typeface="Corbel" panose="020B0503020204020204" pitchFamily="34" charset="0"/>
                </a:endParaRPr>
              </a:p>
              <a:p>
                <a:pPr marL="259074" indent="-259074">
                  <a:buFont typeface="Arial" panose="020B0604020202020204" pitchFamily="34" charset="0"/>
                  <a:buChar char="•"/>
                </a:pPr>
                <a:endParaRPr lang="en-US" sz="2667" dirty="0">
                  <a:latin typeface="Corbel" panose="020B0503020204020204" pitchFamily="34" charset="0"/>
                </a:endParaRPr>
              </a:p>
              <a:p>
                <a:pPr marL="259074" indent="-259074">
                  <a:buFont typeface="Arial" panose="020B0604020202020204" pitchFamily="34" charset="0"/>
                  <a:buChar char="•"/>
                </a:pPr>
                <a:endParaRPr lang="en-US" sz="2667" dirty="0">
                  <a:latin typeface="Corbel" panose="020B0503020204020204" pitchFamily="34" charset="0"/>
                </a:endParaRPr>
              </a:p>
              <a:p>
                <a:pPr marL="259074" indent="-259074">
                  <a:buFont typeface="Arial" panose="020B0604020202020204" pitchFamily="34" charset="0"/>
                  <a:buChar char="•"/>
                </a:pPr>
                <a:endParaRPr lang="en-US" sz="2667" dirty="0">
                  <a:latin typeface="Corbel" panose="020B0503020204020204" pitchFamily="34" charset="0"/>
                </a:endParaRPr>
              </a:p>
              <a:p>
                <a:pPr marL="259074" indent="-259074">
                  <a:buFont typeface="Arial" panose="020B0604020202020204" pitchFamily="34" charset="0"/>
                  <a:buChar char="•"/>
                </a:pPr>
                <a:endParaRPr lang="en-US" sz="2667" dirty="0">
                  <a:latin typeface="Corbel" panose="020B0503020204020204" pitchFamily="34" charset="0"/>
                </a:endParaRPr>
              </a:p>
              <a:p>
                <a:pPr marL="259074" indent="-259074">
                  <a:buFont typeface="Arial" panose="020B0604020202020204" pitchFamily="34" charset="0"/>
                  <a:buChar char="•"/>
                </a:pPr>
                <a:endParaRPr lang="en-US" sz="2667" dirty="0">
                  <a:latin typeface="Corbel" panose="020B0503020204020204" pitchFamily="34" charset="0"/>
                </a:endParaRPr>
              </a:p>
              <a:p>
                <a:pPr marL="259074" indent="-259074">
                  <a:buFont typeface="Arial" panose="020B0604020202020204" pitchFamily="34" charset="0"/>
                  <a:buChar char="•"/>
                </a:pPr>
                <a:endParaRPr lang="en-US" sz="2667" dirty="0">
                  <a:latin typeface="Corbel" panose="020B0503020204020204" pitchFamily="34" charset="0"/>
                </a:endParaRPr>
              </a:p>
              <a:p>
                <a:pPr marL="259074" indent="-259074">
                  <a:buFont typeface="Arial" panose="020B0604020202020204" pitchFamily="34" charset="0"/>
                  <a:buChar char="•"/>
                </a:pPr>
                <a:endParaRPr lang="en-US" sz="2667" dirty="0">
                  <a:latin typeface="Corbel" panose="020B0503020204020204" pitchFamily="34" charset="0"/>
                </a:endParaRPr>
              </a:p>
              <a:p>
                <a:pPr marL="259074" indent="-259074">
                  <a:buFont typeface="Arial" panose="020B0604020202020204" pitchFamily="34" charset="0"/>
                  <a:buChar char="•"/>
                </a:pPr>
                <a:r>
                  <a:rPr lang="en-US" sz="2667" dirty="0">
                    <a:latin typeface="Corbel" panose="020B0503020204020204" pitchFamily="34" charset="0"/>
                  </a:rPr>
                  <a:t>Use diagnostics to check stationarity </a:t>
                </a:r>
                <a:br>
                  <a:rPr lang="en-US" sz="2667" dirty="0">
                    <a:latin typeface="Corbel" panose="020B0503020204020204" pitchFamily="34" charset="0"/>
                  </a:rPr>
                </a:br>
                <a:r>
                  <a:rPr lang="en-US" sz="2667" dirty="0">
                    <a:latin typeface="Corbel" panose="020B0503020204020204" pitchFamily="34" charset="0"/>
                  </a:rPr>
                  <a:t>(“Do </a:t>
                </a:r>
                <a14:m>
                  <m:oMath xmlns:m="http://schemas.openxmlformats.org/officeDocument/2006/math">
                    <m:sSub>
                      <m:sSubPr>
                        <m:ctrlPr>
                          <a:rPr lang="en-US" sz="2667" i="1">
                            <a:latin typeface="Cambria Math" panose="02040503050406030204" pitchFamily="18" charset="0"/>
                          </a:rPr>
                        </m:ctrlPr>
                      </m:sSubPr>
                      <m:e>
                        <m:r>
                          <a:rPr lang="en-US" sz="2667" i="1">
                            <a:latin typeface="Cambria Math" panose="02040503050406030204" pitchFamily="18" charset="0"/>
                          </a:rPr>
                          <m:t>𝑐</m:t>
                        </m:r>
                      </m:e>
                      <m:sub>
                        <m:r>
                          <a:rPr lang="en-US" sz="2667" i="1">
                            <a:latin typeface="Cambria Math" panose="02040503050406030204" pitchFamily="18" charset="0"/>
                          </a:rPr>
                          <m:t>𝑛</m:t>
                        </m:r>
                      </m:sub>
                    </m:sSub>
                  </m:oMath>
                </a14:m>
                <a:r>
                  <a:rPr lang="en-US" sz="2667" dirty="0">
                    <a:latin typeface="Corbel" panose="020B0503020204020204" pitchFamily="34" charset="0"/>
                  </a:rPr>
                  <a:t> behave the same way across </a:t>
                </a:r>
                <a14:m>
                  <m:oMath xmlns:m="http://schemas.openxmlformats.org/officeDocument/2006/math">
                    <m:r>
                      <a:rPr lang="en-US" sz="2667" i="1">
                        <a:latin typeface="Cambria Math" panose="02040503050406030204" pitchFamily="18" charset="0"/>
                      </a:rPr>
                      <m:t>𝑥</m:t>
                    </m:r>
                  </m:oMath>
                </a14:m>
                <a:r>
                  <a:rPr lang="en-US" sz="2667" dirty="0">
                    <a:latin typeface="Corbel" panose="020B0503020204020204" pitchFamily="34" charset="0"/>
                  </a:rPr>
                  <a:t>?”)</a:t>
                </a:r>
              </a:p>
            </p:txBody>
          </p:sp>
        </mc:Choice>
        <mc:Fallback xmlns="">
          <p:sp>
            <p:nvSpPr>
              <p:cNvPr id="3" name="TextBox 2">
                <a:extLst>
                  <a:ext uri="{FF2B5EF4-FFF2-40B4-BE49-F238E27FC236}">
                    <a16:creationId xmlns:a16="http://schemas.microsoft.com/office/drawing/2014/main" id="{2AF699E6-2B0F-2D45-8013-5B625AE72F46}"/>
                  </a:ext>
                </a:extLst>
              </p:cNvPr>
              <p:cNvSpPr txBox="1">
                <a:spLocks noRot="1" noChangeAspect="1" noMove="1" noResize="1" noEditPoints="1" noAdjustHandles="1" noChangeArrowheads="1" noChangeShapeType="1" noTextEdit="1"/>
              </p:cNvSpPr>
              <p:nvPr/>
            </p:nvSpPr>
            <p:spPr>
              <a:xfrm>
                <a:off x="244553" y="1257750"/>
                <a:ext cx="11317345" cy="5017527"/>
              </a:xfrm>
              <a:prstGeom prst="rect">
                <a:avLst/>
              </a:prstGeom>
              <a:blipFill>
                <a:blip r:embed="rId3"/>
                <a:stretch>
                  <a:fillRect l="-897" t="-1010" b="-2525"/>
                </a:stretch>
              </a:blipFill>
            </p:spPr>
            <p:txBody>
              <a:bodyPr/>
              <a:lstStyle/>
              <a:p>
                <a:r>
                  <a:rPr lang="en-US">
                    <a:noFill/>
                  </a:rPr>
                  <a:t> </a:t>
                </a:r>
              </a:p>
            </p:txBody>
          </p:sp>
        </mc:Fallback>
      </mc:AlternateContent>
      <p:pic>
        <p:nvPicPr>
          <p:cNvPr id="2074" name="Picture 26">
            <a:extLst>
              <a:ext uri="{FF2B5EF4-FFF2-40B4-BE49-F238E27FC236}">
                <a16:creationId xmlns:a16="http://schemas.microsoft.com/office/drawing/2014/main" id="{F10B315D-72CA-9594-AE7A-9853A68517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347" y="1719305"/>
            <a:ext cx="4267200" cy="8741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D8602CC-D458-AAE9-9147-CB57EE8F06D9}"/>
              </a:ext>
            </a:extLst>
          </p:cNvPr>
          <p:cNvSpPr txBox="1"/>
          <p:nvPr/>
        </p:nvSpPr>
        <p:spPr>
          <a:xfrm>
            <a:off x="283894" y="2618375"/>
            <a:ext cx="3799009" cy="379656"/>
          </a:xfrm>
          <a:prstGeom prst="rect">
            <a:avLst/>
          </a:prstGeom>
          <a:solidFill>
            <a:schemeClr val="accent2">
              <a:lumMod val="60000"/>
              <a:lumOff val="40000"/>
              <a:alpha val="50000"/>
            </a:schemeClr>
          </a:solidFill>
        </p:spPr>
        <p:txBody>
          <a:bodyPr wrap="square" rtlCol="0">
            <a:spAutoFit/>
          </a:bodyPr>
          <a:lstStyle/>
          <a:p>
            <a:r>
              <a:rPr lang="en-US" sz="1867" dirty="0">
                <a:latin typeface="Corbel" panose="020B0503020204020204" pitchFamily="34" charset="0"/>
              </a:rPr>
              <a:t>dimensionless expansion parameter</a:t>
            </a:r>
          </a:p>
        </p:txBody>
      </p:sp>
      <p:sp>
        <p:nvSpPr>
          <p:cNvPr id="5" name="TextBox 4">
            <a:extLst>
              <a:ext uri="{FF2B5EF4-FFF2-40B4-BE49-F238E27FC236}">
                <a16:creationId xmlns:a16="http://schemas.microsoft.com/office/drawing/2014/main" id="{EE7179ED-7339-B25B-F1D1-7E7CCCF49062}"/>
              </a:ext>
            </a:extLst>
          </p:cNvPr>
          <p:cNvSpPr txBox="1"/>
          <p:nvPr/>
        </p:nvSpPr>
        <p:spPr>
          <a:xfrm>
            <a:off x="3544186" y="3094953"/>
            <a:ext cx="1686673" cy="666977"/>
          </a:xfrm>
          <a:prstGeom prst="rect">
            <a:avLst/>
          </a:prstGeom>
          <a:solidFill>
            <a:schemeClr val="accent1">
              <a:lumMod val="60000"/>
              <a:lumOff val="40000"/>
              <a:alpha val="50000"/>
            </a:schemeClr>
          </a:solidFill>
        </p:spPr>
        <p:txBody>
          <a:bodyPr wrap="square" rtlCol="0">
            <a:spAutoFit/>
          </a:bodyPr>
          <a:lstStyle/>
          <a:p>
            <a:pPr algn="ctr"/>
            <a:r>
              <a:rPr lang="en-US" sz="1867" dirty="0">
                <a:latin typeface="Corbel" panose="020B0503020204020204" pitchFamily="34" charset="0"/>
              </a:rPr>
              <a:t>characteristic momentum</a:t>
            </a:r>
          </a:p>
        </p:txBody>
      </p:sp>
      <p:sp>
        <p:nvSpPr>
          <p:cNvPr id="6" name="TextBox 5">
            <a:extLst>
              <a:ext uri="{FF2B5EF4-FFF2-40B4-BE49-F238E27FC236}">
                <a16:creationId xmlns:a16="http://schemas.microsoft.com/office/drawing/2014/main" id="{1D7E0FFE-6B5A-5164-BA2E-DA65B86ACC93}"/>
              </a:ext>
            </a:extLst>
          </p:cNvPr>
          <p:cNvSpPr txBox="1"/>
          <p:nvPr/>
        </p:nvSpPr>
        <p:spPr>
          <a:xfrm>
            <a:off x="4496275" y="3839126"/>
            <a:ext cx="1599725" cy="379656"/>
          </a:xfrm>
          <a:prstGeom prst="rect">
            <a:avLst/>
          </a:prstGeom>
          <a:solidFill>
            <a:schemeClr val="accent6">
              <a:lumMod val="60000"/>
              <a:lumOff val="40000"/>
              <a:alpha val="50000"/>
            </a:schemeClr>
          </a:solidFill>
          <a:ln>
            <a:noFill/>
          </a:ln>
        </p:spPr>
        <p:txBody>
          <a:bodyPr wrap="square" rtlCol="0">
            <a:spAutoFit/>
          </a:bodyPr>
          <a:lstStyle/>
          <a:p>
            <a:pPr algn="ctr"/>
            <a:r>
              <a:rPr lang="en-US" sz="1867" dirty="0">
                <a:latin typeface="Corbel" panose="020B0503020204020204" pitchFamily="34" charset="0"/>
              </a:rPr>
              <a:t>input space</a:t>
            </a:r>
          </a:p>
        </p:txBody>
      </p:sp>
      <p:sp>
        <p:nvSpPr>
          <p:cNvPr id="7" name="TextBox 6">
            <a:extLst>
              <a:ext uri="{FF2B5EF4-FFF2-40B4-BE49-F238E27FC236}">
                <a16:creationId xmlns:a16="http://schemas.microsoft.com/office/drawing/2014/main" id="{0C5CDDDF-B459-4A0E-C989-1C3DD34E83FE}"/>
              </a:ext>
            </a:extLst>
          </p:cNvPr>
          <p:cNvSpPr txBox="1"/>
          <p:nvPr/>
        </p:nvSpPr>
        <p:spPr>
          <a:xfrm>
            <a:off x="4105131" y="1937680"/>
            <a:ext cx="275724" cy="379656"/>
          </a:xfrm>
          <a:prstGeom prst="rect">
            <a:avLst/>
          </a:prstGeom>
          <a:solidFill>
            <a:schemeClr val="accent2">
              <a:lumMod val="60000"/>
              <a:lumOff val="40000"/>
              <a:alpha val="50000"/>
            </a:schemeClr>
          </a:solidFill>
        </p:spPr>
        <p:txBody>
          <a:bodyPr wrap="square" rtlCol="0">
            <a:spAutoFit/>
          </a:bodyPr>
          <a:lstStyle/>
          <a:p>
            <a:endParaRPr lang="en-US" sz="1867" dirty="0">
              <a:latin typeface="Corbel" panose="020B0503020204020204" pitchFamily="34" charset="0"/>
            </a:endParaRPr>
          </a:p>
        </p:txBody>
      </p:sp>
      <p:sp>
        <p:nvSpPr>
          <p:cNvPr id="8" name="TextBox 7">
            <a:extLst>
              <a:ext uri="{FF2B5EF4-FFF2-40B4-BE49-F238E27FC236}">
                <a16:creationId xmlns:a16="http://schemas.microsoft.com/office/drawing/2014/main" id="{41B51468-0E4B-B701-3E61-6EA684EEA484}"/>
              </a:ext>
            </a:extLst>
          </p:cNvPr>
          <p:cNvSpPr txBox="1"/>
          <p:nvPr/>
        </p:nvSpPr>
        <p:spPr>
          <a:xfrm>
            <a:off x="4629219" y="1935693"/>
            <a:ext cx="275724" cy="379656"/>
          </a:xfrm>
          <a:prstGeom prst="rect">
            <a:avLst/>
          </a:prstGeom>
          <a:solidFill>
            <a:schemeClr val="tx2">
              <a:lumMod val="60000"/>
              <a:lumOff val="40000"/>
              <a:alpha val="50000"/>
            </a:schemeClr>
          </a:solidFill>
        </p:spPr>
        <p:txBody>
          <a:bodyPr wrap="square" rtlCol="0">
            <a:spAutoFit/>
          </a:bodyPr>
          <a:lstStyle/>
          <a:p>
            <a:endParaRPr lang="en-US" sz="1867" dirty="0">
              <a:latin typeface="Corbel" panose="020B0503020204020204" pitchFamily="34" charset="0"/>
            </a:endParaRPr>
          </a:p>
        </p:txBody>
      </p:sp>
      <p:sp>
        <p:nvSpPr>
          <p:cNvPr id="10" name="TextBox 9">
            <a:extLst>
              <a:ext uri="{FF2B5EF4-FFF2-40B4-BE49-F238E27FC236}">
                <a16:creationId xmlns:a16="http://schemas.microsoft.com/office/drawing/2014/main" id="{C5FBD1CD-C1C5-63D7-E12F-DFB6B382513E}"/>
              </a:ext>
            </a:extLst>
          </p:cNvPr>
          <p:cNvSpPr txBox="1"/>
          <p:nvPr/>
        </p:nvSpPr>
        <p:spPr>
          <a:xfrm>
            <a:off x="4916926" y="1935695"/>
            <a:ext cx="275724" cy="379656"/>
          </a:xfrm>
          <a:prstGeom prst="rect">
            <a:avLst/>
          </a:prstGeom>
          <a:solidFill>
            <a:schemeClr val="accent6">
              <a:lumMod val="60000"/>
              <a:lumOff val="40000"/>
              <a:alpha val="50000"/>
            </a:schemeClr>
          </a:solidFill>
        </p:spPr>
        <p:txBody>
          <a:bodyPr wrap="square" rtlCol="0">
            <a:spAutoFit/>
          </a:bodyPr>
          <a:lstStyle/>
          <a:p>
            <a:endParaRPr lang="en-US" sz="1867" dirty="0">
              <a:latin typeface="Corbel" panose="020B0503020204020204" pitchFamily="34" charset="0"/>
            </a:endParaRPr>
          </a:p>
        </p:txBody>
      </p:sp>
      <p:sp>
        <p:nvSpPr>
          <p:cNvPr id="12" name="TextBox 11">
            <a:extLst>
              <a:ext uri="{FF2B5EF4-FFF2-40B4-BE49-F238E27FC236}">
                <a16:creationId xmlns:a16="http://schemas.microsoft.com/office/drawing/2014/main" id="{40B17F82-2782-57F5-904D-40607F1DCFF0}"/>
              </a:ext>
            </a:extLst>
          </p:cNvPr>
          <p:cNvSpPr txBox="1"/>
          <p:nvPr/>
        </p:nvSpPr>
        <p:spPr>
          <a:xfrm>
            <a:off x="3783751" y="1942892"/>
            <a:ext cx="275724" cy="379656"/>
          </a:xfrm>
          <a:prstGeom prst="rect">
            <a:avLst/>
          </a:prstGeom>
          <a:solidFill>
            <a:schemeClr val="accent6">
              <a:lumMod val="60000"/>
              <a:lumOff val="40000"/>
              <a:alpha val="50000"/>
            </a:schemeClr>
          </a:solidFill>
        </p:spPr>
        <p:txBody>
          <a:bodyPr wrap="square" rtlCol="0">
            <a:spAutoFit/>
          </a:bodyPr>
          <a:lstStyle/>
          <a:p>
            <a:endParaRPr lang="en-US" sz="1867" dirty="0">
              <a:latin typeface="Corbel" panose="020B0503020204020204" pitchFamily="34" charset="0"/>
            </a:endParaRPr>
          </a:p>
        </p:txBody>
      </p:sp>
      <p:cxnSp>
        <p:nvCxnSpPr>
          <p:cNvPr id="14" name="Straight Arrow Connector 13">
            <a:extLst>
              <a:ext uri="{FF2B5EF4-FFF2-40B4-BE49-F238E27FC236}">
                <a16:creationId xmlns:a16="http://schemas.microsoft.com/office/drawing/2014/main" id="{63EECFBF-653A-FD49-4C03-6F13EFE8D6FA}"/>
              </a:ext>
            </a:extLst>
          </p:cNvPr>
          <p:cNvCxnSpPr>
            <a:stCxn id="7" idx="2"/>
          </p:cNvCxnSpPr>
          <p:nvPr/>
        </p:nvCxnSpPr>
        <p:spPr>
          <a:xfrm flipH="1">
            <a:off x="3783751" y="2317336"/>
            <a:ext cx="459242" cy="286739"/>
          </a:xfrm>
          <a:prstGeom prst="straightConnector1">
            <a:avLst/>
          </a:prstGeom>
          <a:ln>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2005140D-1964-12A0-52B1-D269577F40F9}"/>
              </a:ext>
            </a:extLst>
          </p:cNvPr>
          <p:cNvCxnSpPr>
            <a:stCxn id="8" idx="2"/>
            <a:endCxn id="5" idx="0"/>
          </p:cNvCxnSpPr>
          <p:nvPr/>
        </p:nvCxnSpPr>
        <p:spPr>
          <a:xfrm flipH="1">
            <a:off x="4387523" y="2315349"/>
            <a:ext cx="379558" cy="779604"/>
          </a:xfrm>
          <a:prstGeom prst="straightConnector1">
            <a:avLst/>
          </a:prstGeom>
          <a:ln>
            <a:solidFill>
              <a:schemeClr val="tx2">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3D391EE2-6EAE-0CDE-E7A1-A61E6A52AC50}"/>
              </a:ext>
            </a:extLst>
          </p:cNvPr>
          <p:cNvCxnSpPr/>
          <p:nvPr/>
        </p:nvCxnSpPr>
        <p:spPr>
          <a:xfrm>
            <a:off x="5013121" y="2357643"/>
            <a:ext cx="591992" cy="1481483"/>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9AA04F31-ED73-D798-0DB6-9E5373DC8D76}"/>
              </a:ext>
            </a:extLst>
          </p:cNvPr>
          <p:cNvPicPr>
            <a:picLocks noChangeAspect="1"/>
          </p:cNvPicPr>
          <p:nvPr/>
        </p:nvPicPr>
        <p:blipFill>
          <a:blip r:embed="rId5"/>
          <a:stretch>
            <a:fillRect/>
          </a:stretch>
        </p:blipFill>
        <p:spPr>
          <a:xfrm>
            <a:off x="10264160" y="599025"/>
            <a:ext cx="785861" cy="908106"/>
          </a:xfrm>
          <a:prstGeom prst="rect">
            <a:avLst/>
          </a:prstGeom>
        </p:spPr>
      </p:pic>
      <p:sp>
        <p:nvSpPr>
          <p:cNvPr id="15" name="TextBox 14">
            <a:extLst>
              <a:ext uri="{FF2B5EF4-FFF2-40B4-BE49-F238E27FC236}">
                <a16:creationId xmlns:a16="http://schemas.microsoft.com/office/drawing/2014/main" id="{ED970EA5-5AED-80AD-850E-D09C790543EC}"/>
              </a:ext>
            </a:extLst>
          </p:cNvPr>
          <p:cNvSpPr txBox="1"/>
          <p:nvPr/>
        </p:nvSpPr>
        <p:spPr>
          <a:xfrm>
            <a:off x="7445384" y="224757"/>
            <a:ext cx="2727702" cy="1477328"/>
          </a:xfrm>
          <a:prstGeom prst="rect">
            <a:avLst/>
          </a:prstGeom>
          <a:solidFill>
            <a:schemeClr val="accent3">
              <a:lumMod val="20000"/>
              <a:lumOff val="80000"/>
            </a:schemeClr>
          </a:solidFill>
        </p:spPr>
        <p:txBody>
          <a:bodyPr wrap="square" rtlCol="0">
            <a:spAutoFit/>
          </a:bodyPr>
          <a:lstStyle/>
          <a:p>
            <a:r>
              <a:rPr lang="en-US" dirty="0"/>
              <a:t>From P. </a:t>
            </a:r>
            <a:r>
              <a:rPr lang="en-US" dirty="0" err="1"/>
              <a:t>Millican</a:t>
            </a:r>
            <a:r>
              <a:rPr lang="en-US" dirty="0"/>
              <a:t> et al., </a:t>
            </a:r>
            <a:r>
              <a:rPr lang="en-US" i="1" dirty="0"/>
              <a:t>Effective Field Theory Convergence Pattern of Modern Nucleon-Nucleon Potentials </a:t>
            </a:r>
            <a:r>
              <a:rPr lang="en-US" dirty="0"/>
              <a:t>(in prep., 2023)</a:t>
            </a:r>
          </a:p>
        </p:txBody>
      </p:sp>
      <p:pic>
        <p:nvPicPr>
          <p:cNvPr id="17" name="Picture 16">
            <a:extLst>
              <a:ext uri="{FF2B5EF4-FFF2-40B4-BE49-F238E27FC236}">
                <a16:creationId xmlns:a16="http://schemas.microsoft.com/office/drawing/2014/main" id="{50EA1DC6-ACAF-0345-AE5E-6D523C9129E9}"/>
              </a:ext>
            </a:extLst>
          </p:cNvPr>
          <p:cNvPicPr>
            <a:picLocks noChangeAspect="1"/>
          </p:cNvPicPr>
          <p:nvPr/>
        </p:nvPicPr>
        <p:blipFill>
          <a:blip r:embed="rId6"/>
          <a:stretch>
            <a:fillRect/>
          </a:stretch>
        </p:blipFill>
        <p:spPr>
          <a:xfrm>
            <a:off x="11106749" y="599025"/>
            <a:ext cx="951301" cy="935896"/>
          </a:xfrm>
          <a:prstGeom prst="rect">
            <a:avLst/>
          </a:prstGeom>
        </p:spPr>
      </p:pic>
      <p:pic>
        <p:nvPicPr>
          <p:cNvPr id="19" name="Picture 18">
            <a:extLst>
              <a:ext uri="{FF2B5EF4-FFF2-40B4-BE49-F238E27FC236}">
                <a16:creationId xmlns:a16="http://schemas.microsoft.com/office/drawing/2014/main" id="{6AE23C77-693B-822A-8FDD-83BE6246A4D1}"/>
              </a:ext>
            </a:extLst>
          </p:cNvPr>
          <p:cNvPicPr>
            <a:picLocks noChangeAspect="1"/>
          </p:cNvPicPr>
          <p:nvPr/>
        </p:nvPicPr>
        <p:blipFill>
          <a:blip r:embed="rId7"/>
          <a:stretch>
            <a:fillRect/>
          </a:stretch>
        </p:blipFill>
        <p:spPr>
          <a:xfrm>
            <a:off x="327823" y="3094953"/>
            <a:ext cx="3161771" cy="2231838"/>
          </a:xfrm>
          <a:prstGeom prst="rect">
            <a:avLst/>
          </a:prstGeom>
        </p:spPr>
      </p:pic>
      <p:pic>
        <p:nvPicPr>
          <p:cNvPr id="23" name="Picture 22">
            <a:extLst>
              <a:ext uri="{FF2B5EF4-FFF2-40B4-BE49-F238E27FC236}">
                <a16:creationId xmlns:a16="http://schemas.microsoft.com/office/drawing/2014/main" id="{342C611D-3960-72A5-DC1C-A6E0F3D92DFF}"/>
              </a:ext>
            </a:extLst>
          </p:cNvPr>
          <p:cNvPicPr>
            <a:picLocks noChangeAspect="1"/>
          </p:cNvPicPr>
          <p:nvPr/>
        </p:nvPicPr>
        <p:blipFill>
          <a:blip r:embed="rId8"/>
          <a:stretch>
            <a:fillRect/>
          </a:stretch>
        </p:blipFill>
        <p:spPr>
          <a:xfrm>
            <a:off x="6534042" y="1881399"/>
            <a:ext cx="5657958" cy="4926611"/>
          </a:xfrm>
          <a:prstGeom prst="rect">
            <a:avLst/>
          </a:prstGeom>
        </p:spPr>
      </p:pic>
    </p:spTree>
    <p:extLst>
      <p:ext uri="{BB962C8B-B14F-4D97-AF65-F5344CB8AC3E}">
        <p14:creationId xmlns:p14="http://schemas.microsoft.com/office/powerpoint/2010/main" val="142269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0"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6851C8-0D53-82A4-6886-73980E44BB6E}"/>
              </a:ext>
            </a:extLst>
          </p:cNvPr>
          <p:cNvPicPr>
            <a:picLocks noChangeAspect="1"/>
          </p:cNvPicPr>
          <p:nvPr/>
        </p:nvPicPr>
        <p:blipFill>
          <a:blip r:embed="rId3"/>
          <a:stretch>
            <a:fillRect/>
          </a:stretch>
        </p:blipFill>
        <p:spPr>
          <a:xfrm>
            <a:off x="5857740" y="1149354"/>
            <a:ext cx="6062472" cy="5021564"/>
          </a:xfrm>
          <a:prstGeom prst="rect">
            <a:avLst/>
          </a:prstGeom>
        </p:spPr>
      </p:pic>
      <p:sp>
        <p:nvSpPr>
          <p:cNvPr id="2" name="Title 1">
            <a:extLst>
              <a:ext uri="{FF2B5EF4-FFF2-40B4-BE49-F238E27FC236}">
                <a16:creationId xmlns:a16="http://schemas.microsoft.com/office/drawing/2014/main" id="{2CADC422-E9FD-394D-A6FE-36DD7CDBC925}"/>
              </a:ext>
            </a:extLst>
          </p:cNvPr>
          <p:cNvSpPr>
            <a:spLocks noGrp="1"/>
          </p:cNvSpPr>
          <p:nvPr>
            <p:ph type="title"/>
          </p:nvPr>
        </p:nvSpPr>
        <p:spPr>
          <a:xfrm>
            <a:off x="609600" y="224757"/>
            <a:ext cx="10972800" cy="1143000"/>
          </a:xfrm>
        </p:spPr>
        <p:txBody>
          <a:bodyPr>
            <a:normAutofit/>
          </a:bodyPr>
          <a:lstStyle/>
          <a:p>
            <a:r>
              <a:rPr lang="en-US" sz="3600" b="1" dirty="0">
                <a:solidFill>
                  <a:srgbClr val="FF0000"/>
                </a:solidFill>
                <a:latin typeface="+mn-lt"/>
              </a:rPr>
              <a:t>Statistical diagnostics  </a:t>
            </a:r>
            <a:r>
              <a:rPr lang="en-US" sz="2400" b="1" dirty="0">
                <a:solidFill>
                  <a:srgbClr val="FF0000"/>
                </a:solidFill>
                <a:latin typeface="+mn-lt"/>
              </a:rPr>
              <a:t>[Melendez et al. (2019) and </a:t>
            </a:r>
            <a:r>
              <a:rPr lang="en-US" sz="2400" b="1" dirty="0" err="1">
                <a:solidFill>
                  <a:srgbClr val="FF0000"/>
                </a:solidFill>
                <a:latin typeface="+mn-lt"/>
              </a:rPr>
              <a:t>Millican</a:t>
            </a:r>
            <a:r>
              <a:rPr lang="en-US" sz="2400" b="1" dirty="0">
                <a:solidFill>
                  <a:srgbClr val="FF0000"/>
                </a:solidFill>
                <a:latin typeface="+mn-lt"/>
              </a:rPr>
              <a:t> et al. (2023]</a:t>
            </a:r>
            <a:endParaRPr lang="en-US" sz="3600" b="1" dirty="0">
              <a:solidFill>
                <a:srgbClr val="FF0000"/>
              </a:solidFill>
              <a:latin typeface="+mn-lt"/>
            </a:endParaRP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2AF699E6-2B0F-2D45-8013-5B625AE72F46}"/>
                  </a:ext>
                </a:extLst>
              </p:cNvPr>
              <p:cNvSpPr txBox="1"/>
              <p:nvPr/>
            </p:nvSpPr>
            <p:spPr>
              <a:xfrm>
                <a:off x="265056" y="1265855"/>
                <a:ext cx="11317345" cy="5017527"/>
              </a:xfrm>
              <a:prstGeom prst="rect">
                <a:avLst/>
              </a:prstGeom>
              <a:noFill/>
            </p:spPr>
            <p:txBody>
              <a:bodyPr wrap="square" rtlCol="0">
                <a:spAutoFit/>
              </a:bodyPr>
              <a:lstStyle/>
              <a:p>
                <a:pPr marL="259074" indent="-259074">
                  <a:buFont typeface="Arial" panose="020B0604020202020204" pitchFamily="34" charset="0"/>
                  <a:buChar char="•"/>
                </a:pPr>
                <a:r>
                  <a:rPr lang="en-US" sz="2667" dirty="0">
                    <a:latin typeface="Corbel" panose="020B0503020204020204" pitchFamily="34" charset="0"/>
                  </a:rPr>
                  <a:t>Mahalanobis distance (MD) squared</a:t>
                </a:r>
              </a:p>
              <a:p>
                <a:pPr marL="868658" lvl="1" indent="-259074">
                  <a:buFont typeface="Arial" panose="020B0604020202020204" pitchFamily="34" charset="0"/>
                  <a:buChar char="•"/>
                </a:pPr>
                <a:r>
                  <a:rPr lang="en-US" sz="2667" dirty="0">
                    <a:latin typeface="Corbel" panose="020B0503020204020204" pitchFamily="34" charset="0"/>
                  </a:rPr>
                  <a:t>Chi-squared with correlations</a:t>
                </a:r>
              </a:p>
              <a:p>
                <a:pPr marL="259074" indent="-259074">
                  <a:buFont typeface="Arial" panose="020B0604020202020204" pitchFamily="34" charset="0"/>
                  <a:buChar char="•"/>
                </a:pPr>
                <a:r>
                  <a:rPr lang="en-US" sz="2667" dirty="0">
                    <a:latin typeface="Corbel" panose="020B0503020204020204" pitchFamily="34" charset="0"/>
                  </a:rPr>
                  <a:t>Pivoted Cholesky (PC) decomposition</a:t>
                </a:r>
              </a:p>
              <a:p>
                <a:pPr marL="868658" lvl="1" indent="-259074">
                  <a:buFont typeface="Arial" panose="020B0604020202020204" pitchFamily="34" charset="0"/>
                  <a:buChar char="•"/>
                </a:pPr>
                <a:r>
                  <a:rPr lang="en-US" sz="2667" dirty="0">
                    <a:latin typeface="Corbel" panose="020B0503020204020204" pitchFamily="34" charset="0"/>
                  </a:rPr>
                  <a:t>Indexed breakdown of MD </a:t>
                </a:r>
                <a:br>
                  <a:rPr lang="en-US" sz="2667" dirty="0">
                    <a:latin typeface="Corbel" panose="020B0503020204020204" pitchFamily="34" charset="0"/>
                  </a:rPr>
                </a:br>
                <a:r>
                  <a:rPr lang="en-US" sz="2667" dirty="0">
                    <a:latin typeface="Corbel" panose="020B0503020204020204" pitchFamily="34" charset="0"/>
                  </a:rPr>
                  <a:t>linear algebra</a:t>
                </a:r>
              </a:p>
              <a:p>
                <a:pPr marL="259074" indent="-259074">
                  <a:buFont typeface="Arial" panose="020B0604020202020204" pitchFamily="34" charset="0"/>
                  <a:buChar char="•"/>
                </a:pPr>
                <a:r>
                  <a:rPr lang="en-US" sz="2667" dirty="0">
                    <a:latin typeface="Corbel" panose="020B0503020204020204" pitchFamily="34" charset="0"/>
                  </a:rPr>
                  <a:t>Credible interval coverage</a:t>
                </a:r>
              </a:p>
              <a:p>
                <a:pPr marL="868658" lvl="1" indent="-259074">
                  <a:buFont typeface="Arial" panose="020B0604020202020204" pitchFamily="34" charset="0"/>
                  <a:buChar char="•"/>
                </a:pPr>
                <a:r>
                  <a:rPr lang="en-US" sz="2667" dirty="0">
                    <a:latin typeface="Corbel" panose="020B0503020204020204" pitchFamily="34" charset="0"/>
                  </a:rPr>
                  <a:t>“Does 68% of the data fall </a:t>
                </a:r>
                <a:br>
                  <a:rPr lang="en-US" sz="2667" dirty="0">
                    <a:latin typeface="Corbel" panose="020B0503020204020204" pitchFamily="34" charset="0"/>
                  </a:rPr>
                </a:br>
                <a:r>
                  <a:rPr lang="en-US" sz="2667" dirty="0">
                    <a:latin typeface="Corbel" panose="020B0503020204020204" pitchFamily="34" charset="0"/>
                  </a:rPr>
                  <a:t>within the 68% confidence </a:t>
                </a:r>
                <a:br>
                  <a:rPr lang="en-US" sz="2667" dirty="0">
                    <a:latin typeface="Corbel" panose="020B0503020204020204" pitchFamily="34" charset="0"/>
                  </a:rPr>
                </a:br>
                <a:r>
                  <a:rPr lang="en-US" sz="2667" dirty="0">
                    <a:latin typeface="Corbel" panose="020B0503020204020204" pitchFamily="34" charset="0"/>
                  </a:rPr>
                  <a:t>intervals of the fitted GP?” </a:t>
                </a:r>
              </a:p>
              <a:p>
                <a:pPr marL="259074" indent="-259074">
                  <a:buFont typeface="Arial" panose="020B0604020202020204" pitchFamily="34" charset="0"/>
                  <a:buChar char="•"/>
                </a:pPr>
                <a14:m>
                  <m:oMath xmlns:m="http://schemas.openxmlformats.org/officeDocument/2006/math">
                    <m:sSub>
                      <m:sSubPr>
                        <m:ctrlPr>
                          <a:rPr lang="en-US" sz="2667" i="1">
                            <a:latin typeface="Cambria Math" panose="02040503050406030204" pitchFamily="18" charset="0"/>
                          </a:rPr>
                        </m:ctrlPr>
                      </m:sSubPr>
                      <m:e>
                        <m:r>
                          <m:rPr>
                            <m:sty m:val="p"/>
                          </m:rPr>
                          <a:rPr lang="en-US" sz="2667">
                            <a:latin typeface="Cambria Math" panose="02040503050406030204" pitchFamily="18" charset="0"/>
                          </a:rPr>
                          <m:t>Λ</m:t>
                        </m:r>
                      </m:e>
                      <m:sub>
                        <m:r>
                          <a:rPr lang="en-US" sz="2667" i="1">
                            <a:latin typeface="Cambria Math" panose="02040503050406030204" pitchFamily="18" charset="0"/>
                          </a:rPr>
                          <m:t>𝑏</m:t>
                        </m:r>
                      </m:sub>
                    </m:sSub>
                    <m:r>
                      <a:rPr lang="en-US" sz="2667" b="0" i="1" smtClean="0">
                        <a:latin typeface="Cambria Math" panose="02040503050406030204" pitchFamily="18" charset="0"/>
                      </a:rPr>
                      <m:t>,</m:t>
                    </m:r>
                    <m:sSub>
                      <m:sSubPr>
                        <m:ctrlPr>
                          <a:rPr lang="en-US" sz="2667" i="1">
                            <a:latin typeface="Cambria Math" panose="02040503050406030204" pitchFamily="18" charset="0"/>
                          </a:rPr>
                        </m:ctrlPr>
                      </m:sSubPr>
                      <m:e>
                        <m:r>
                          <a:rPr lang="en-US" sz="2667" i="1">
                            <a:latin typeface="Cambria Math" panose="02040503050406030204" pitchFamily="18" charset="0"/>
                          </a:rPr>
                          <m:t>𝑙</m:t>
                        </m:r>
                      </m:e>
                      <m:sub>
                        <m:r>
                          <a:rPr lang="en-US" sz="2667" i="1">
                            <a:latin typeface="Cambria Math" panose="02040503050406030204" pitchFamily="18" charset="0"/>
                          </a:rPr>
                          <m:t>𝐶</m:t>
                        </m:r>
                      </m:sub>
                    </m:sSub>
                  </m:oMath>
                </a14:m>
                <a:r>
                  <a:rPr lang="en-US" sz="2667" dirty="0">
                    <a:latin typeface="Corbel" panose="020B0503020204020204" pitchFamily="34" charset="0"/>
                  </a:rPr>
                  <a:t> joint posterior pdf</a:t>
                </a:r>
              </a:p>
              <a:p>
                <a:pPr marL="868658" lvl="1" indent="-259074">
                  <a:buFont typeface="Arial" panose="020B0604020202020204" pitchFamily="34" charset="0"/>
                  <a:buChar char="•"/>
                </a:pPr>
                <a:r>
                  <a:rPr lang="en-US" sz="2667" dirty="0">
                    <a:latin typeface="Corbel" panose="020B0503020204020204" pitchFamily="34" charset="0"/>
                  </a:rPr>
                  <a:t>Uses Bayesian statistics to </a:t>
                </a:r>
                <a:br>
                  <a:rPr lang="en-US" sz="2667" dirty="0">
                    <a:latin typeface="Corbel" panose="020B0503020204020204" pitchFamily="34" charset="0"/>
                  </a:rPr>
                </a:br>
                <a:r>
                  <a:rPr lang="en-US" sz="2667" dirty="0">
                    <a:latin typeface="Corbel" panose="020B0503020204020204" pitchFamily="34" charset="0"/>
                  </a:rPr>
                  <a:t>find conditional probabilities</a:t>
                </a:r>
              </a:p>
            </p:txBody>
          </p:sp>
        </mc:Choice>
        <mc:Fallback>
          <p:sp>
            <p:nvSpPr>
              <p:cNvPr id="3" name="TextBox 2">
                <a:extLst>
                  <a:ext uri="{FF2B5EF4-FFF2-40B4-BE49-F238E27FC236}">
                    <a16:creationId xmlns:a16="http://schemas.microsoft.com/office/drawing/2014/main" id="{2AF699E6-2B0F-2D45-8013-5B625AE72F46}"/>
                  </a:ext>
                </a:extLst>
              </p:cNvPr>
              <p:cNvSpPr txBox="1">
                <a:spLocks noRot="1" noChangeAspect="1" noMove="1" noResize="1" noEditPoints="1" noAdjustHandles="1" noChangeArrowheads="1" noChangeShapeType="1" noTextEdit="1"/>
              </p:cNvSpPr>
              <p:nvPr/>
            </p:nvSpPr>
            <p:spPr>
              <a:xfrm>
                <a:off x="265056" y="1265855"/>
                <a:ext cx="11317345" cy="5017527"/>
              </a:xfrm>
              <a:prstGeom prst="rect">
                <a:avLst/>
              </a:prstGeom>
              <a:blipFill>
                <a:blip r:embed="rId4"/>
                <a:stretch>
                  <a:fillRect l="-896" t="-1010" b="-2273"/>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C5FD6EEC-EE86-54FD-9EEE-68CECEE73A8E}"/>
              </a:ext>
            </a:extLst>
          </p:cNvPr>
          <p:cNvSpPr/>
          <p:nvPr/>
        </p:nvSpPr>
        <p:spPr>
          <a:xfrm>
            <a:off x="10718800" y="1132032"/>
            <a:ext cx="1320800" cy="5020712"/>
          </a:xfrm>
          <a:prstGeom prst="rect">
            <a:avLst/>
          </a:prstGeom>
          <a:noFill/>
          <a:ln w="19050">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BF21246A-6CEA-06E2-5398-2A202C069C8D}"/>
              </a:ext>
            </a:extLst>
          </p:cNvPr>
          <p:cNvSpPr/>
          <p:nvPr/>
        </p:nvSpPr>
        <p:spPr>
          <a:xfrm>
            <a:off x="8432800" y="3677920"/>
            <a:ext cx="2286000" cy="2474824"/>
          </a:xfrm>
          <a:prstGeom prst="rect">
            <a:avLst/>
          </a:prstGeom>
          <a:noFill/>
          <a:ln w="19050">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16774BDF-AB5B-856C-FA2B-8F7AB9B8A36F}"/>
              </a:ext>
            </a:extLst>
          </p:cNvPr>
          <p:cNvSpPr/>
          <p:nvPr/>
        </p:nvSpPr>
        <p:spPr>
          <a:xfrm>
            <a:off x="5923728" y="3677920"/>
            <a:ext cx="2509073" cy="2474824"/>
          </a:xfrm>
          <a:prstGeom prst="rect">
            <a:avLst/>
          </a:prstGeom>
          <a:noFill/>
          <a:ln w="19050">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E5FA2A98-D577-8426-EDA9-E833DDB5DCD3}"/>
              </a:ext>
            </a:extLst>
          </p:cNvPr>
          <p:cNvSpPr/>
          <p:nvPr/>
        </p:nvSpPr>
        <p:spPr>
          <a:xfrm>
            <a:off x="5923728" y="1132032"/>
            <a:ext cx="2509073" cy="2545888"/>
          </a:xfrm>
          <a:prstGeom prst="rect">
            <a:avLst/>
          </a:prstGeom>
          <a:noFill/>
          <a:ln w="19050">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TextBox 6">
            <a:extLst>
              <a:ext uri="{FF2B5EF4-FFF2-40B4-BE49-F238E27FC236}">
                <a16:creationId xmlns:a16="http://schemas.microsoft.com/office/drawing/2014/main" id="{E557894C-2006-E9D0-C3D5-B4CF58B4E9E3}"/>
              </a:ext>
            </a:extLst>
          </p:cNvPr>
          <p:cNvSpPr txBox="1"/>
          <p:nvPr/>
        </p:nvSpPr>
        <p:spPr>
          <a:xfrm>
            <a:off x="5923728" y="6283382"/>
            <a:ext cx="6194901" cy="400110"/>
          </a:xfrm>
          <a:prstGeom prst="rect">
            <a:avLst/>
          </a:prstGeom>
          <a:noFill/>
        </p:spPr>
        <p:txBody>
          <a:bodyPr wrap="none" rtlCol="0">
            <a:spAutoFit/>
          </a:bodyPr>
          <a:lstStyle/>
          <a:p>
            <a:r>
              <a:rPr lang="en-US" sz="2000" dirty="0">
                <a:solidFill>
                  <a:srgbClr val="FF0000"/>
                </a:solidFill>
              </a:rPr>
              <a:t>Spin observable D (150 MeV) for SMS 450 MeV potential</a:t>
            </a:r>
          </a:p>
        </p:txBody>
      </p:sp>
    </p:spTree>
    <p:extLst>
      <p:ext uri="{BB962C8B-B14F-4D97-AF65-F5344CB8AC3E}">
        <p14:creationId xmlns:p14="http://schemas.microsoft.com/office/powerpoint/2010/main" val="188648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1"/>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33969</TotalTime>
  <Words>9054</Words>
  <Application>Microsoft Macintosh PowerPoint</Application>
  <PresentationFormat>Widescreen</PresentationFormat>
  <Paragraphs>819</Paragraphs>
  <Slides>48</Slides>
  <Notes>42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48</vt:i4>
      </vt:variant>
    </vt:vector>
  </HeadingPairs>
  <TitlesOfParts>
    <vt:vector size="59" baseType="lpstr">
      <vt:lpstr>-apple-system</vt:lpstr>
      <vt:lpstr>Arial</vt:lpstr>
      <vt:lpstr>Calibri</vt:lpstr>
      <vt:lpstr>Calibri Light</vt:lpstr>
      <vt:lpstr>Cambria Math</vt:lpstr>
      <vt:lpstr>Corbel</vt:lpstr>
      <vt:lpstr>Monaco</vt:lpstr>
      <vt:lpstr>MuseoSans</vt:lpstr>
      <vt:lpstr>Times New Roman</vt:lpstr>
      <vt:lpstr>Wingdings</vt:lpstr>
      <vt:lpstr>Office Theme</vt:lpstr>
      <vt:lpstr>PowerPoint Presentation</vt:lpstr>
      <vt:lpstr>PowerPoint Presentation</vt:lpstr>
      <vt:lpstr>PowerPoint Presentation</vt:lpstr>
      <vt:lpstr>Reminder about statistical correlations</vt:lpstr>
      <vt:lpstr>PowerPoint Presentation</vt:lpstr>
      <vt:lpstr>PowerPoint Presentation</vt:lpstr>
      <vt:lpstr>PowerPoint Presentation</vt:lpstr>
      <vt:lpstr>Choices of parametrization</vt:lpstr>
      <vt:lpstr>Statistical diagnostics  [Melendez et al. (2019) and Millican et al. (2023]</vt:lpstr>
      <vt:lpstr>Statistical diagnostics  [Melendez et al. (2019) and Millican et al. (2023]</vt:lpstr>
      <vt:lpstr>Workflow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Reduced-order model (ROM) for scattering w/ KVP</vt:lpstr>
      <vt:lpstr>Anomalies example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Furnstahl, Dick</dc:creator>
  <cp:lastModifiedBy>Furnstahl, Dick</cp:lastModifiedBy>
  <cp:revision>103</cp:revision>
  <dcterms:created xsi:type="dcterms:W3CDTF">2022-07-24T18:03:52Z</dcterms:created>
  <dcterms:modified xsi:type="dcterms:W3CDTF">2023-01-16T05:04:00Z</dcterms:modified>
</cp:coreProperties>
</file>